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9" r:id="rId3"/>
    <p:sldId id="268" r:id="rId4"/>
    <p:sldId id="269" r:id="rId5"/>
    <p:sldId id="27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635"/>
    <a:srgbClr val="9900CC"/>
    <a:srgbClr val="FF9900"/>
    <a:srgbClr val="1E924A"/>
    <a:srgbClr val="D6A300"/>
    <a:srgbClr val="FFD653"/>
    <a:srgbClr val="53682A"/>
    <a:srgbClr val="FFFF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6" autoAdjust="0"/>
    <p:restoredTop sz="86391" autoAdjust="0"/>
  </p:normalViewPr>
  <p:slideViewPr>
    <p:cSldViewPr>
      <p:cViewPr varScale="1">
        <p:scale>
          <a:sx n="63" d="100"/>
          <a:sy n="63" d="100"/>
        </p:scale>
        <p:origin x="93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C38352-5E30-4C4D-8707-4CB4AAFEA626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391094-C6EC-41A1-A99E-CFA0E5A7D8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885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391094-C6EC-41A1-A99E-CFA0E5A7D88A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0442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5860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2505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1023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1351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47590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75623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6855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4043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6759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6205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1736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960C30-F5E2-4C65-B693-E9B197555661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579B96-5875-492D-909E-3B8980171B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1559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Картинки по запросу картинные рамки для презентаци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9" t="2456" r="2001" b="2884"/>
          <a:stretch/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968911" y="5041844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07902" y="5827951"/>
            <a:ext cx="1728192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b="1" dirty="0">
                <a:solidFill>
                  <a:srgbClr val="C00000"/>
                </a:solidFill>
                <a:latin typeface="Segoe Print" panose="02000600000000000000" pitchFamily="2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1030" name="Picture 6" descr="Картинки по запросу картинка арт-терап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801" y="2588399"/>
            <a:ext cx="7907406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33372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Картинки по запросу картинные рамки для презентаци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9" t="2456" r="2001" b="2884"/>
          <a:stretch/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83568" y="548680"/>
            <a:ext cx="77048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FF0000"/>
                </a:solidFill>
                <a:latin typeface="Segoe Print" panose="02000600000000000000" pitchFamily="2" charset="0"/>
              </a:rPr>
              <a:t>Упражнение «Сказка о бабочке сновидений»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007603" y="1722875"/>
            <a:ext cx="712879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</a:p>
          <a:p>
            <a:r>
              <a:rPr lang="ru-RU" b="1" dirty="0">
                <a:solidFill>
                  <a:srgbClr val="FF0000"/>
                </a:solidFill>
                <a:latin typeface="Segoe Print" panose="02000600000000000000" pitchFamily="2" charset="0"/>
              </a:rPr>
              <a:t>Цель</a:t>
            </a:r>
            <a:r>
              <a:rPr lang="ru-RU" dirty="0">
                <a:solidFill>
                  <a:srgbClr val="FF0000"/>
                </a:solidFill>
                <a:latin typeface="Segoe Print" panose="02000600000000000000" pitchFamily="2" charset="0"/>
              </a:rPr>
              <a:t>: актуализация эмоционального и когнитивного компонента переживания сновидений, изучение «ночных страхов», поиск внутреннего ресурса.</a:t>
            </a:r>
          </a:p>
          <a:p>
            <a:r>
              <a:rPr lang="ru-RU" b="1" dirty="0">
                <a:latin typeface="Segoe Print" panose="02000600000000000000" pitchFamily="2" charset="0"/>
              </a:rPr>
              <a:t>Материалы и оборудование</a:t>
            </a:r>
            <a:r>
              <a:rPr lang="ru-RU" dirty="0">
                <a:latin typeface="Segoe Print" panose="02000600000000000000" pitchFamily="2" charset="0"/>
              </a:rPr>
              <a:t>: лист бумаги формата А4, фломастеры; материалы для изготовления коллажа: газеты, журналы, открытки, краски, карандаши, фломастеры, клей ПВА, ножницы, силуэтное изображение бабочки, музыкальный проигрыватель, музыкальные записи.</a:t>
            </a:r>
          </a:p>
          <a:p>
            <a:r>
              <a:rPr lang="ru-RU" b="1" dirty="0"/>
              <a:t> </a:t>
            </a:r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42DF575-7B40-4375-805F-3056809AA5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4208" y="4171788"/>
            <a:ext cx="2220432" cy="2220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194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Картинки по запросу картинные рамки для презентации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9" t="2456" r="2001" b="2884"/>
          <a:stretch/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856660" y="717468"/>
            <a:ext cx="712879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Segoe Print" panose="02000600000000000000" pitchFamily="2" charset="0"/>
              </a:rPr>
              <a:t> </a:t>
            </a:r>
            <a:r>
              <a:rPr lang="ru-RU" b="1" dirty="0">
                <a:latin typeface="Segoe Print" panose="02000600000000000000" pitchFamily="2" charset="0"/>
              </a:rPr>
              <a:t>Процедура:</a:t>
            </a:r>
            <a:endParaRPr lang="ru-RU" dirty="0">
              <a:latin typeface="Segoe Print" panose="02000600000000000000" pitchFamily="2" charset="0"/>
            </a:endParaRPr>
          </a:p>
          <a:p>
            <a:r>
              <a:rPr lang="ru-RU" dirty="0">
                <a:latin typeface="Segoe Print" panose="02000600000000000000" pitchFamily="2" charset="0"/>
              </a:rPr>
              <a:t>1.  Для выполнения следующего задания нам необходимо нарисовать бабочку.  </a:t>
            </a:r>
          </a:p>
          <a:p>
            <a:r>
              <a:rPr lang="ru-RU" dirty="0">
                <a:latin typeface="Segoe Print" panose="02000600000000000000" pitchFamily="2" charset="0"/>
              </a:rPr>
              <a:t>Бабочка во многих культурах – символ души, бессмертия, возрождения и воскресения, так как это крылатое небесное существо появляется на свет из обыкновенной гусеницы. У кельтов она олицетворяет душу и огонь, у китайцев – бессмертие, досуг в изобилии и радость. Сон также считался подобием кратковременной смерти, когда душа каждую ночь оставляет свою телесную оболочку и отправляется в своеобразное путешествие. Бабочки помогают душе «вернуться» в свое тело. А на крыльях они несут воспоминания о путешествии души.</a:t>
            </a:r>
          </a:p>
          <a:p>
            <a:r>
              <a:rPr lang="ru-RU" dirty="0">
                <a:latin typeface="Segoe Print" panose="02000600000000000000" pitchFamily="2" charset="0"/>
              </a:rPr>
              <a:t> 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C7969FA-D8A4-4A6C-9212-BA9393E5FD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2240" y="4437112"/>
            <a:ext cx="1697785" cy="204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9753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Картинки по запросу картинные рамки для презентаци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9" t="2456" r="2001" b="2884"/>
          <a:stretch/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11560" y="404664"/>
            <a:ext cx="799288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  <a:r>
              <a:rPr lang="ru-RU" b="1" dirty="0">
                <a:latin typeface="Segoe Print" panose="02000600000000000000" pitchFamily="2" charset="0"/>
              </a:rPr>
              <a:t>Процедура:</a:t>
            </a:r>
            <a:endParaRPr lang="ru-RU" dirty="0">
              <a:latin typeface="Segoe Print" panose="02000600000000000000" pitchFamily="2" charset="0"/>
            </a:endParaRPr>
          </a:p>
          <a:p>
            <a:r>
              <a:rPr lang="ru-RU" dirty="0">
                <a:latin typeface="Segoe Print" panose="02000600000000000000" pitchFamily="2" charset="0"/>
              </a:rPr>
              <a:t> 2.  В одной волшебной стране на огромном цветочном лугу живут бабочки снов. Днем они чаще всего спят, уютно устроившись в бутонах цветов. Но с наступлением ночи бабочки просыпаются и разлетаются по всему миру. Каждая бабочка спешит навестить своего человека – ребенка или взрослого.</a:t>
            </a:r>
          </a:p>
          <a:p>
            <a:r>
              <a:rPr lang="ru-RU" dirty="0">
                <a:latin typeface="Segoe Print" panose="02000600000000000000" pitchFamily="2" charset="0"/>
              </a:rPr>
              <a:t>У бабочки снов удивительные крылья. Одно крыло бабочки светлое. Оно пахнет цветами, летним дождем и сладостями. Это крылышко покрыто разноцветными пылинками добрых и веселых снов, и если бабочка взмахнет над человеком этим крылышком, то ему всю ночь снятся добрые и приятные сны.</a:t>
            </a:r>
          </a:p>
          <a:p>
            <a:r>
              <a:rPr lang="ru-RU" dirty="0">
                <a:latin typeface="Segoe Print" panose="02000600000000000000" pitchFamily="2" charset="0"/>
              </a:rPr>
              <a:t>Но у бабочки есть и другое, темное крылышко. Оно пахнет болотом и покрыто черной пылью страшных и печальных снов. Если бабочка взмахнет над человеком темным крылом, то ночью ему приснится неприятный или печальный сон.</a:t>
            </a:r>
          </a:p>
          <a:p>
            <a:r>
              <a:rPr lang="ru-RU" dirty="0">
                <a:latin typeface="Segoe Print" panose="02000600000000000000" pitchFamily="2" charset="0"/>
              </a:rPr>
              <a:t>Каждому человеку бабочка снов дарит и добрые, и </a:t>
            </a:r>
          </a:p>
          <a:p>
            <a:r>
              <a:rPr lang="ru-RU" dirty="0">
                <a:latin typeface="Segoe Print" panose="02000600000000000000" pitchFamily="2" charset="0"/>
              </a:rPr>
              <a:t>страшные сны.</a:t>
            </a:r>
          </a:p>
          <a:p>
            <a:r>
              <a:rPr lang="ru-RU" dirty="0">
                <a:latin typeface="Segoe Print" panose="02000600000000000000" pitchFamily="2" charset="0"/>
              </a:rPr>
              <a:t>Постарайтесь вспомнить свои самые приятные сны, </a:t>
            </a:r>
          </a:p>
          <a:p>
            <a:r>
              <a:rPr lang="ru-RU" dirty="0">
                <a:latin typeface="Segoe Print" panose="02000600000000000000" pitchFamily="2" charset="0"/>
              </a:rPr>
              <a:t>а теперь – самые страшные сны.  </a:t>
            </a:r>
          </a:p>
          <a:p>
            <a:r>
              <a:rPr lang="ru-RU" b="1" dirty="0"/>
              <a:t> </a:t>
            </a:r>
            <a:endParaRPr lang="ru-RU" dirty="0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33322D3-C294-46DD-8510-20ED21D8BA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806" y="4739909"/>
            <a:ext cx="1276234" cy="1701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0767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Картинки по запросу картинные рамки для презентаци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9" t="2456" r="2001" b="2884"/>
          <a:stretch/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827584" y="692696"/>
            <a:ext cx="763284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</a:t>
            </a:r>
            <a:r>
              <a:rPr lang="ru-RU" b="1" dirty="0"/>
              <a:t> </a:t>
            </a:r>
            <a:endParaRPr lang="ru-RU" dirty="0"/>
          </a:p>
          <a:p>
            <a:r>
              <a:rPr lang="ru-RU" b="1" dirty="0">
                <a:latin typeface="Segoe Print" panose="02000600000000000000" pitchFamily="2" charset="0"/>
              </a:rPr>
              <a:t>3. Изготовление коллажа.</a:t>
            </a:r>
            <a:endParaRPr lang="ru-RU" dirty="0">
              <a:latin typeface="Segoe Print" panose="02000600000000000000" pitchFamily="2" charset="0"/>
            </a:endParaRPr>
          </a:p>
          <a:p>
            <a:r>
              <a:rPr lang="ru-RU" dirty="0">
                <a:latin typeface="Segoe Print" panose="02000600000000000000" pitchFamily="2" charset="0"/>
              </a:rPr>
              <a:t>Возьмите лист, нарисуйте силуэт бабочки. С помощью цветных карандашей, красок, любых других средств (вырезки из газет, журналов) на одном крыле постарайтесь отразить содержание своего страшного сна, а на другом крыле – содержание приятных снов. В цвете выразите свое эмоциональное отношение к своим снам. Нарисуйте лицо бабочки.</a:t>
            </a:r>
          </a:p>
          <a:p>
            <a:r>
              <a:rPr lang="ru-RU" b="1" dirty="0">
                <a:latin typeface="Segoe Print" panose="02000600000000000000" pitchFamily="2" charset="0"/>
              </a:rPr>
              <a:t>Вопросы для обсуждения:</a:t>
            </a:r>
            <a:endParaRPr lang="ru-RU" dirty="0">
              <a:latin typeface="Segoe Print" panose="02000600000000000000" pitchFamily="2" charset="0"/>
            </a:endParaRPr>
          </a:p>
          <a:p>
            <a:pPr lvl="0"/>
            <a:r>
              <a:rPr lang="ru-RU" dirty="0">
                <a:latin typeface="Segoe Print" panose="02000600000000000000" pitchFamily="2" charset="0"/>
              </a:rPr>
              <a:t>Ваши чувства и переживания в процессе выполнения упражнения?</a:t>
            </a:r>
          </a:p>
          <a:p>
            <a:pPr lvl="0"/>
            <a:r>
              <a:rPr lang="ru-RU" dirty="0">
                <a:latin typeface="Segoe Print" panose="02000600000000000000" pitchFamily="2" charset="0"/>
              </a:rPr>
              <a:t>Понравилось упражнение, было ли ощущение комфорта?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C0A8B24-4BA0-4BD9-AC07-FCF9276578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5423" y="4362118"/>
            <a:ext cx="2160240" cy="216024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18B9A57-AC42-4024-BD1B-63470F243A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733" y="4384480"/>
            <a:ext cx="2634363" cy="197700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25436FD-2650-408E-9682-AFA69B6E61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58874" y="4371844"/>
            <a:ext cx="1770267" cy="2140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2006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</TotalTime>
  <Words>429</Words>
  <Application>Microsoft Office PowerPoint</Application>
  <PresentationFormat>Экран (4:3)</PresentationFormat>
  <Paragraphs>27</Paragraphs>
  <Slides>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Arial</vt:lpstr>
      <vt:lpstr>Calibri</vt:lpstr>
      <vt:lpstr>Segoe Print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Elena</cp:lastModifiedBy>
  <cp:revision>25</cp:revision>
  <dcterms:created xsi:type="dcterms:W3CDTF">2017-06-20T05:53:52Z</dcterms:created>
  <dcterms:modified xsi:type="dcterms:W3CDTF">2024-07-31T15:05:32Z</dcterms:modified>
</cp:coreProperties>
</file>