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8" r:id="rId3"/>
    <p:sldId id="267" r:id="rId4"/>
    <p:sldId id="269" r:id="rId5"/>
    <p:sldId id="270" r:id="rId6"/>
    <p:sldId id="27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635"/>
    <a:srgbClr val="9900CC"/>
    <a:srgbClr val="FF9900"/>
    <a:srgbClr val="1E924A"/>
    <a:srgbClr val="D6A300"/>
    <a:srgbClr val="FFD653"/>
    <a:srgbClr val="53682A"/>
    <a:srgbClr val="FFFF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C38352-5E30-4C4D-8707-4CB4AAFEA626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391094-C6EC-41A1-A99E-CFA0E5A7D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885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860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505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023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351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759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562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855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043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759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205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736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559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Картинки по запросу картинные рамки для презентаци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" t="2456" r="2001" b="2884"/>
          <a:stretch/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968911" y="504184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07902" y="5827951"/>
            <a:ext cx="172819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b="1" dirty="0">
                <a:solidFill>
                  <a:srgbClr val="C00000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030" name="Picture 6" descr="Картинки по запросу картинка арт-терап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01" y="2588399"/>
            <a:ext cx="790740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337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Картинки по запросу картинные рамки для презентаци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" t="2456" r="2001" b="2884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09327" y="604716"/>
            <a:ext cx="788487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Segoe Print" panose="02000600000000000000" pitchFamily="2" charset="0"/>
              </a:rPr>
              <a:t>Упражнение «История из жизни цветов»</a:t>
            </a:r>
            <a:endParaRPr lang="ru-RU" sz="3200" dirty="0">
              <a:solidFill>
                <a:srgbClr val="FF0000"/>
              </a:solidFill>
              <a:latin typeface="Segoe Print" panose="02000600000000000000" pitchFamily="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7603" y="1681934"/>
            <a:ext cx="712879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Segoe Print" panose="02000600000000000000" pitchFamily="2" charset="0"/>
              </a:rPr>
              <a:t> Цель: развитие сенсорных способностей; развитие воображения. </a:t>
            </a:r>
            <a:br>
              <a:rPr lang="ru-RU" dirty="0">
                <a:latin typeface="Segoe Print" panose="02000600000000000000" pitchFamily="2" charset="0"/>
              </a:rPr>
            </a:br>
            <a:r>
              <a:rPr lang="ru-RU" dirty="0">
                <a:solidFill>
                  <a:srgbClr val="FF0000"/>
                </a:solidFill>
                <a:latin typeface="Segoe Print" panose="02000600000000000000" pitchFamily="2" charset="0"/>
              </a:rPr>
              <a:t>Материалы: </a:t>
            </a:r>
            <a:r>
              <a:rPr lang="ru-RU" dirty="0">
                <a:latin typeface="Segoe Print" panose="02000600000000000000" pitchFamily="2" charset="0"/>
              </a:rPr>
              <a:t>бумага формата А4; акварельные краски; кисточки; фотографии неба, солнца, моря, цветов, </a:t>
            </a:r>
            <a:br>
              <a:rPr lang="ru-RU" dirty="0"/>
            </a:br>
            <a:r>
              <a:rPr lang="ru-RU" dirty="0">
                <a:latin typeface="Segoe Print" panose="02000600000000000000" pitchFamily="2" charset="0"/>
              </a:rPr>
              <a:t>деревьев.</a:t>
            </a:r>
          </a:p>
          <a:p>
            <a:r>
              <a:rPr lang="ru-RU" dirty="0">
                <a:solidFill>
                  <a:srgbClr val="FF0000"/>
                </a:solidFill>
                <a:latin typeface="Segoe Print" panose="02000600000000000000" pitchFamily="2" charset="0"/>
              </a:rPr>
              <a:t>Описание упражнения:</a:t>
            </a:r>
            <a:r>
              <a:rPr lang="ru-RU" b="1" dirty="0">
                <a:solidFill>
                  <a:srgbClr val="FF0000"/>
                </a:solidFill>
                <a:latin typeface="Segoe Print" panose="02000600000000000000" pitchFamily="2" charset="0"/>
              </a:rPr>
              <a:t> </a:t>
            </a:r>
            <a:endParaRPr lang="ru-RU" dirty="0">
              <a:solidFill>
                <a:srgbClr val="FF0000"/>
              </a:solidFill>
              <a:latin typeface="Segoe Print" panose="02000600000000000000" pitchFamily="2" charset="0"/>
            </a:endParaRPr>
          </a:p>
          <a:p>
            <a:r>
              <a:rPr lang="ru-RU" dirty="0">
                <a:latin typeface="Segoe Print" panose="02000600000000000000" pitchFamily="2" charset="0"/>
              </a:rPr>
              <a:t> «Жили-были два цвета: Жёлтый и Синий. Они не были знакомы друг с другом, и каждый считал себя самым нужным, самым красивым, самым-самым лучшим цветом! Но как-то они случайно встретились…Ой, что тут тогда началось! Каждый отчаянно</a:t>
            </a:r>
          </a:p>
          <a:p>
            <a:r>
              <a:rPr lang="ru-RU" dirty="0">
                <a:latin typeface="Segoe Print" panose="02000600000000000000" pitchFamily="2" charset="0"/>
              </a:rPr>
              <a:t> пытался доказать, что именно он лучший!</a:t>
            </a:r>
            <a:r>
              <a:rPr lang="ru-RU" b="1" dirty="0">
                <a:latin typeface="Segoe Print" panose="02000600000000000000" pitchFamily="2" charset="0"/>
              </a:rPr>
              <a:t> </a:t>
            </a:r>
            <a:endParaRPr lang="ru-RU" dirty="0">
              <a:latin typeface="Segoe Print" panose="02000600000000000000" pitchFamily="2" charset="0"/>
            </a:endParaRPr>
          </a:p>
          <a:p>
            <a:r>
              <a:rPr lang="ru-RU" dirty="0">
                <a:latin typeface="Segoe Print" panose="02000600000000000000" pitchFamily="2" charset="0"/>
              </a:rPr>
              <a:t>Жёлтый говорил: 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Segoe Print" panose="02000600000000000000" pitchFamily="2" charset="0"/>
              </a:rPr>
              <a:t>Посмотри на меня! Посмотри, какой я </a:t>
            </a:r>
          </a:p>
          <a:p>
            <a:r>
              <a:rPr lang="ru-RU" dirty="0">
                <a:latin typeface="Segoe Print" panose="02000600000000000000" pitchFamily="2" charset="0"/>
              </a:rPr>
              <a:t>яркий, лучистый! Я цвет солнца! Я цвет песка</a:t>
            </a:r>
          </a:p>
          <a:p>
            <a:r>
              <a:rPr lang="ru-RU" dirty="0">
                <a:latin typeface="Segoe Print" panose="02000600000000000000" pitchFamily="2" charset="0"/>
              </a:rPr>
              <a:t> в летний день! Я цвет, который приносит</a:t>
            </a:r>
          </a:p>
          <a:p>
            <a:r>
              <a:rPr lang="ru-RU" dirty="0">
                <a:latin typeface="Segoe Print" panose="02000600000000000000" pitchFamily="2" charset="0"/>
              </a:rPr>
              <a:t> радость и тепло! 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1DE62A5-02A3-4ECC-8170-B702B2C747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0272" y="4213174"/>
            <a:ext cx="1857375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173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Картинки по запросу картинные рамки для презентаци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" t="2456" r="2001" b="2884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09327" y="604716"/>
            <a:ext cx="788487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Segoe Print" panose="02000600000000000000" pitchFamily="2" charset="0"/>
              </a:rPr>
              <a:t>Упражнение «История из жизни цветов»</a:t>
            </a:r>
            <a:endParaRPr lang="ru-RU" sz="3200" dirty="0">
              <a:solidFill>
                <a:srgbClr val="FF0000"/>
              </a:solidFill>
              <a:latin typeface="Segoe Print" panose="02000600000000000000" pitchFamily="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7603" y="1681934"/>
            <a:ext cx="712879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Segoe Print" panose="02000600000000000000" pitchFamily="2" charset="0"/>
              </a:rPr>
              <a:t> Синий же отвечал: </a:t>
            </a:r>
          </a:p>
          <a:p>
            <a:r>
              <a:rPr lang="ru-RU" dirty="0">
                <a:latin typeface="Segoe Print" panose="02000600000000000000" pitchFamily="2" charset="0"/>
              </a:rPr>
              <a:t>- Ну, и что! А я цвет неба! Я цвет морей и океанов! Я цвет, который дарит покой! </a:t>
            </a:r>
          </a:p>
          <a:p>
            <a:r>
              <a:rPr lang="ru-RU" dirty="0">
                <a:latin typeface="Segoe Print" panose="02000600000000000000" pitchFamily="2" charset="0"/>
              </a:rPr>
              <a:t>- Нет! Всё равно я самый лучший! – спорил Жёлтый. </a:t>
            </a:r>
          </a:p>
          <a:p>
            <a:r>
              <a:rPr lang="ru-RU" dirty="0">
                <a:latin typeface="Segoe Print" panose="02000600000000000000" pitchFamily="2" charset="0"/>
              </a:rPr>
              <a:t>- Нет, лучший это я! – не сдавался Синий. </a:t>
            </a:r>
            <a:br>
              <a:rPr lang="ru-RU" dirty="0">
                <a:latin typeface="Segoe Print" panose="02000600000000000000" pitchFamily="2" charset="0"/>
              </a:rPr>
            </a:br>
            <a:r>
              <a:rPr lang="ru-RU" dirty="0">
                <a:latin typeface="Segoe Print" panose="02000600000000000000" pitchFamily="2" charset="0"/>
              </a:rPr>
              <a:t>И так они спорили и спорили…Спорили и спорили…</a:t>
            </a:r>
            <a:r>
              <a:rPr lang="ru-RU" b="1" dirty="0">
                <a:latin typeface="Segoe Print" panose="02000600000000000000" pitchFamily="2" charset="0"/>
              </a:rPr>
              <a:t> </a:t>
            </a:r>
            <a:endParaRPr lang="ru-RU" dirty="0">
              <a:latin typeface="Segoe Print" panose="02000600000000000000" pitchFamily="2" charset="0"/>
            </a:endParaRPr>
          </a:p>
          <a:p>
            <a:r>
              <a:rPr lang="ru-RU" dirty="0">
                <a:latin typeface="Segoe Print" panose="02000600000000000000" pitchFamily="2" charset="0"/>
              </a:rPr>
              <a:t>Пока не услышал их пролетавший мимо ветер! Тогда он как дунул! Всё кругом закружилось, перемешалось! Перемешались и эти два спорщика…Жёлтый цвет </a:t>
            </a:r>
          </a:p>
          <a:p>
            <a:r>
              <a:rPr lang="ru-RU" dirty="0">
                <a:latin typeface="Segoe Print" panose="02000600000000000000" pitchFamily="2" charset="0"/>
              </a:rPr>
              <a:t>и Синий…. </a:t>
            </a:r>
          </a:p>
          <a:p>
            <a:r>
              <a:rPr lang="ru-RU" dirty="0">
                <a:latin typeface="Segoe Print" panose="02000600000000000000" pitchFamily="2" charset="0"/>
              </a:rPr>
              <a:t>А, когда ветер стих, то Жёлтый и Синий увидели рядом с собой ещё один цвет – Зелёный! А тот смотрел на них и улыбался. </a:t>
            </a:r>
          </a:p>
          <a:p>
            <a:r>
              <a:rPr lang="ru-RU" dirty="0">
                <a:latin typeface="Segoe Print" panose="02000600000000000000" pitchFamily="2" charset="0"/>
              </a:rPr>
              <a:t>- Друзья! – обратился он к ним. </a:t>
            </a:r>
          </a:p>
          <a:p>
            <a:r>
              <a:rPr lang="ru-RU" dirty="0">
                <a:latin typeface="Segoe Print" panose="02000600000000000000" pitchFamily="2" charset="0"/>
              </a:rPr>
              <a:t>-  Посмотрите, благодаря вам появился я! </a:t>
            </a:r>
          </a:p>
          <a:p>
            <a:r>
              <a:rPr lang="ru-RU" dirty="0">
                <a:latin typeface="Segoe Print" panose="02000600000000000000" pitchFamily="2" charset="0"/>
              </a:rPr>
              <a:t>Цвет лугов! Цвет деревьев! </a:t>
            </a:r>
          </a:p>
          <a:p>
            <a:r>
              <a:rPr lang="ru-RU">
                <a:latin typeface="Segoe Print" panose="02000600000000000000" pitchFamily="2" charset="0"/>
              </a:rPr>
              <a:t>Это настоящее чудо</a:t>
            </a:r>
            <a:r>
              <a:rPr lang="ru-RU" dirty="0">
                <a:latin typeface="Segoe Print" panose="02000600000000000000" pitchFamily="2" charset="0"/>
              </a:rPr>
              <a:t>! 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9E728E3-5828-4DDC-8736-8E2417F4C0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9420" y="3865423"/>
            <a:ext cx="1473949" cy="2621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778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Картинки по запросу картинные рамки для презентаци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" t="2456" r="2001" b="2884"/>
          <a:stretch/>
        </p:blipFill>
        <p:spPr bwMode="auto">
          <a:xfrm>
            <a:off x="1" y="-27148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09327" y="604716"/>
            <a:ext cx="788487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Segoe Print" panose="02000600000000000000" pitchFamily="2" charset="0"/>
              </a:rPr>
              <a:t>Упражнение «История из жизни цветов»</a:t>
            </a:r>
            <a:endParaRPr lang="ru-RU" sz="3200" dirty="0">
              <a:solidFill>
                <a:srgbClr val="FF0000"/>
              </a:solidFill>
              <a:latin typeface="Segoe Print" panose="02000600000000000000" pitchFamily="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7603" y="1681934"/>
            <a:ext cx="712879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Segoe Print" panose="02000600000000000000" pitchFamily="2" charset="0"/>
              </a:rPr>
              <a:t>  Жёлтый и Синий задумались на минутку, а потом улыбнулись в ответ. </a:t>
            </a:r>
            <a:br>
              <a:rPr lang="ru-RU" dirty="0">
                <a:latin typeface="Segoe Print" panose="02000600000000000000" pitchFamily="2" charset="0"/>
              </a:rPr>
            </a:br>
            <a:r>
              <a:rPr lang="ru-RU" dirty="0">
                <a:latin typeface="Segoe Print" panose="02000600000000000000" pitchFamily="2" charset="0"/>
              </a:rPr>
              <a:t>- Да, ты прав!  Это же действительно чудо! И мы не будем больше ссорится! Ведь каждый действительно красив и необходим по-своему! И есть небо и солнце, моря и луга, радость и умиротворение! Благодаря нам всем мир становится ярким, интересным и разноцветным! </a:t>
            </a:r>
            <a:br>
              <a:rPr lang="ru-RU" dirty="0">
                <a:latin typeface="Segoe Print" panose="02000600000000000000" pitchFamily="2" charset="0"/>
              </a:rPr>
            </a:br>
            <a:r>
              <a:rPr lang="ru-RU" dirty="0">
                <a:latin typeface="Segoe Print" panose="02000600000000000000" pitchFamily="2" charset="0"/>
              </a:rPr>
              <a:t>И взявшись втроём за руки, они весело рассмеялись! Так им стало хорошо!» </a:t>
            </a:r>
          </a:p>
          <a:p>
            <a:r>
              <a:rPr lang="ru-RU" b="1" dirty="0">
                <a:latin typeface="Segoe Print" panose="02000600000000000000" pitchFamily="2" charset="0"/>
              </a:rPr>
              <a:t>  Возьмите один альбомный лист, </a:t>
            </a:r>
          </a:p>
          <a:p>
            <a:r>
              <a:rPr lang="ru-RU" b="1" dirty="0">
                <a:latin typeface="Segoe Print" panose="02000600000000000000" pitchFamily="2" charset="0"/>
              </a:rPr>
              <a:t>краски и две кисточки.  </a:t>
            </a:r>
          </a:p>
          <a:p>
            <a:r>
              <a:rPr lang="ru-RU" dirty="0">
                <a:latin typeface="Segoe Print" panose="02000600000000000000" pitchFamily="2" charset="0"/>
              </a:rPr>
              <a:t>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8400289-27FD-4F80-9F22-CAE0D01B3B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4610" y="4379890"/>
            <a:ext cx="2981325" cy="199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345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Картинки по запросу картинные рамки для презентаци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" t="2456" r="2001" b="2884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09327" y="604716"/>
            <a:ext cx="788487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Segoe Print" panose="02000600000000000000" pitchFamily="2" charset="0"/>
              </a:rPr>
              <a:t>Упражнение «История из жизни цветов»</a:t>
            </a:r>
            <a:endParaRPr lang="ru-RU" sz="3200" dirty="0">
              <a:solidFill>
                <a:srgbClr val="FF0000"/>
              </a:solidFill>
              <a:latin typeface="Segoe Print" panose="02000600000000000000" pitchFamily="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7603" y="1681934"/>
            <a:ext cx="71287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>
                <a:latin typeface="Segoe Print" panose="02000600000000000000" pitchFamily="2" charset="0"/>
              </a:rPr>
              <a:t>«Ты помнишь, как получилось чудо в истории? Да, правильно, там перемешались друг с другом два цвета: жёлтый и синий. И получился зелёный! Так и ты сейчас  попробуешь это сделать!</a:t>
            </a:r>
            <a:r>
              <a:rPr lang="ru-RU" b="1" dirty="0">
                <a:latin typeface="Segoe Print" panose="02000600000000000000" pitchFamily="2" charset="0"/>
              </a:rPr>
              <a:t> </a:t>
            </a:r>
            <a:endParaRPr lang="ru-RU" dirty="0">
              <a:latin typeface="Segoe Print" panose="02000600000000000000" pitchFamily="2" charset="0"/>
            </a:endParaRPr>
          </a:p>
          <a:p>
            <a:r>
              <a:rPr lang="ru-RU" dirty="0">
                <a:latin typeface="Segoe Print" panose="02000600000000000000" pitchFamily="2" charset="0"/>
              </a:rPr>
              <a:t>Для этого ты начинай рисовать своим цветом с одного края листа, и тихонько продвигаться к середине. А затем  с другого края. А когда эти два цвета  встретятся</a:t>
            </a:r>
          </a:p>
          <a:p>
            <a:r>
              <a:rPr lang="ru-RU" dirty="0">
                <a:latin typeface="Segoe Print" panose="02000600000000000000" pitchFamily="2" charset="0"/>
              </a:rPr>
              <a:t> – то и получится чудо!»</a:t>
            </a:r>
            <a:r>
              <a:rPr lang="ru-RU" b="1" dirty="0">
                <a:latin typeface="Segoe Print" panose="02000600000000000000" pitchFamily="2" charset="0"/>
              </a:rPr>
              <a:t> </a:t>
            </a:r>
            <a:endParaRPr lang="ru-RU" dirty="0">
              <a:latin typeface="Segoe Print" panose="02000600000000000000" pitchFamily="2" charset="0"/>
            </a:endParaRPr>
          </a:p>
          <a:p>
            <a:r>
              <a:rPr lang="ru-RU" dirty="0"/>
              <a:t> </a:t>
            </a:r>
            <a:endParaRPr lang="ru-RU" dirty="0">
              <a:latin typeface="Segoe Print" panose="02000600000000000000" pitchFamily="2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C5DBD59-F480-40EC-8574-F49C759FF6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3853810"/>
            <a:ext cx="3960441" cy="2644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633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Картинки по запросу картинные рамки для презентаци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" t="2456" r="2001" b="2884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09327" y="604716"/>
            <a:ext cx="788487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Segoe Print" panose="02000600000000000000" pitchFamily="2" charset="0"/>
              </a:rPr>
              <a:t>Упражнение «История из жизни цветов»</a:t>
            </a:r>
            <a:endParaRPr lang="ru-RU" sz="3200" dirty="0">
              <a:solidFill>
                <a:srgbClr val="FF0000"/>
              </a:solidFill>
              <a:latin typeface="Segoe Print" panose="02000600000000000000" pitchFamily="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7603" y="1681934"/>
            <a:ext cx="712879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Segoe Print" panose="02000600000000000000" pitchFamily="2" charset="0"/>
              </a:rPr>
              <a:t> - Сколько теперь всего цветов на листке бумаги? </a:t>
            </a:r>
          </a:p>
          <a:p>
            <a:r>
              <a:rPr lang="ru-RU" dirty="0">
                <a:latin typeface="Segoe Print" panose="02000600000000000000" pitchFamily="2" charset="0"/>
              </a:rPr>
              <a:t>- Из-за чего спорили жёлтый и синий цвет? </a:t>
            </a:r>
          </a:p>
          <a:p>
            <a:r>
              <a:rPr lang="ru-RU" dirty="0">
                <a:latin typeface="Segoe Print" panose="02000600000000000000" pitchFamily="2" charset="0"/>
              </a:rPr>
              <a:t>- Почему потом они решили больше не ссорится?</a:t>
            </a:r>
          </a:p>
          <a:p>
            <a:r>
              <a:rPr lang="ru-RU" dirty="0">
                <a:latin typeface="Segoe Print" panose="02000600000000000000" pitchFamily="2" charset="0"/>
              </a:rPr>
              <a:t>- Что понадобилось сделать для получения зелёного цвета?</a:t>
            </a:r>
          </a:p>
          <a:p>
            <a:r>
              <a:rPr lang="ru-RU" dirty="0">
                <a:latin typeface="Segoe Print" panose="02000600000000000000" pitchFamily="2" charset="0"/>
              </a:rPr>
              <a:t>- Поэкспериментируй со смешением других красок; </a:t>
            </a:r>
          </a:p>
          <a:p>
            <a:r>
              <a:rPr lang="ru-RU" dirty="0">
                <a:latin typeface="Segoe Print" panose="02000600000000000000" pitchFamily="2" charset="0"/>
              </a:rPr>
              <a:t>- Нарисуй  общую картину, на которой бы присутствовали все найденные вами цвета. Придумай ей название. Отметь, как действительно здорово, что наш мир такой разноцветный, и всё в нём хорошо по-своему. Как важно жить дружно. </a:t>
            </a:r>
          </a:p>
          <a:p>
            <a:r>
              <a:rPr lang="ru-RU" dirty="0"/>
              <a:t> </a:t>
            </a:r>
          </a:p>
          <a:p>
            <a:r>
              <a:rPr lang="ru-RU" dirty="0">
                <a:latin typeface="Segoe Print" panose="02000600000000000000" pitchFamily="2" charset="0"/>
              </a:rPr>
              <a:t>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8DD3F1D-5E3C-48D6-9832-D1E1A1452D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4653136"/>
            <a:ext cx="3598670" cy="179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5965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579</Words>
  <Application>Microsoft Office PowerPoint</Application>
  <PresentationFormat>Экран (4:3)</PresentationFormat>
  <Paragraphs>43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Segoe Print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Elena</cp:lastModifiedBy>
  <cp:revision>25</cp:revision>
  <dcterms:created xsi:type="dcterms:W3CDTF">2017-06-20T05:53:52Z</dcterms:created>
  <dcterms:modified xsi:type="dcterms:W3CDTF">2024-07-31T15:07:18Z</dcterms:modified>
</cp:coreProperties>
</file>