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63" r:id="rId4"/>
    <p:sldId id="262" r:id="rId5"/>
    <p:sldId id="257" r:id="rId6"/>
    <p:sldId id="258" r:id="rId7"/>
    <p:sldId id="259" r:id="rId8"/>
    <p:sldId id="264" r:id="rId9"/>
    <p:sldId id="265" r:id="rId10"/>
    <p:sldId id="267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5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sochineni-nenan-mott-san-dozalla-7010364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 rot="20948554">
            <a:off x="1703210" y="4783416"/>
            <a:ext cx="680827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ru-RU" sz="4400" b="1" dirty="0" smtClean="0">
                <a:hlinkClick r:id="rId3"/>
              </a:rPr>
              <a:t>"</a:t>
            </a:r>
            <a:r>
              <a:rPr lang="ru-RU" sz="4400" b="1" dirty="0" err="1" smtClean="0">
                <a:hlinkClick r:id="rId3"/>
              </a:rPr>
              <a:t>Ненан</a:t>
            </a:r>
            <a:r>
              <a:rPr lang="ru-RU" sz="4400" b="1" dirty="0" smtClean="0">
                <a:hlinkClick r:id="rId3"/>
              </a:rPr>
              <a:t> </a:t>
            </a:r>
            <a:r>
              <a:rPr lang="ru-RU" sz="4400" b="1" dirty="0" err="1" smtClean="0">
                <a:hlinkClick r:id="rId3"/>
              </a:rPr>
              <a:t>мотт-сан</a:t>
            </a:r>
            <a:r>
              <a:rPr lang="ru-RU" sz="4400" b="1" dirty="0" smtClean="0">
                <a:hlinkClick r:id="rId3"/>
              </a:rPr>
              <a:t> </a:t>
            </a:r>
            <a:r>
              <a:rPr lang="ru-RU" sz="4400" b="1" dirty="0" err="1" smtClean="0">
                <a:hlinkClick r:id="rId3"/>
              </a:rPr>
              <a:t>дозалла</a:t>
            </a:r>
            <a:r>
              <a:rPr lang="ru-RU" sz="4400" b="1" dirty="0" smtClean="0">
                <a:hlinkClick r:id="rId3"/>
              </a:rPr>
              <a:t>!"</a:t>
            </a:r>
            <a:endParaRPr lang="ru-RU" sz="4400" b="1" dirty="0">
              <a:hlinkClick r:id="rId3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188640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МКОУ </a:t>
            </a:r>
            <a:r>
              <a:rPr lang="ru-RU" sz="2400" b="1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МОГИЛЕВСКАЯ СОШ ИМ. Н.У.АЗИЗОВА</a:t>
            </a:r>
            <a:r>
              <a:rPr lang="ru-RU" sz="2400" b="1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endParaRPr lang="ru-RU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62480" y="59242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</a:rPr>
              <a:t>Эрсенбиева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Асият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Исламбиевна</a:t>
            </a:r>
            <a:r>
              <a:rPr lang="ru-RU" b="1" dirty="0" smtClean="0">
                <a:solidFill>
                  <a:schemeClr val="bg1"/>
                </a:solidFill>
              </a:rPr>
              <a:t>,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учитель родного (чеченского) языка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348880"/>
            <a:ext cx="622490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Открытый </a:t>
            </a:r>
            <a:r>
              <a:rPr lang="ru-RU" sz="2400" b="1" dirty="0" smtClean="0">
                <a:solidFill>
                  <a:schemeClr val="bg1"/>
                </a:solidFill>
              </a:rPr>
              <a:t>урок</a:t>
            </a:r>
            <a:endParaRPr lang="ru-RU" sz="2400" b="1" dirty="0" smtClean="0">
              <a:solidFill>
                <a:schemeClr val="bg1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</a:rPr>
              <a:t> по </a:t>
            </a:r>
            <a:r>
              <a:rPr lang="ru-RU" sz="2400" b="1" dirty="0" smtClean="0">
                <a:solidFill>
                  <a:schemeClr val="bg1"/>
                </a:solidFill>
              </a:rPr>
              <a:t>родной (</a:t>
            </a:r>
            <a:r>
              <a:rPr lang="ru-RU" sz="2400" b="1" dirty="0" smtClean="0">
                <a:solidFill>
                  <a:schemeClr val="bg1"/>
                </a:solidFill>
              </a:rPr>
              <a:t>чеченской) </a:t>
            </a:r>
            <a:r>
              <a:rPr lang="ru-RU" sz="2400" b="1" dirty="0" smtClean="0">
                <a:solidFill>
                  <a:schemeClr val="bg1"/>
                </a:solidFill>
              </a:rPr>
              <a:t>литературе </a:t>
            </a:r>
            <a:r>
              <a:rPr lang="ru-RU" sz="2400" b="1" dirty="0" smtClean="0">
                <a:solidFill>
                  <a:schemeClr val="bg1"/>
                </a:solidFill>
              </a:rPr>
              <a:t>на </a:t>
            </a:r>
            <a:r>
              <a:rPr lang="ru-RU" sz="2400" b="1" dirty="0" smtClean="0">
                <a:solidFill>
                  <a:schemeClr val="bg1"/>
                </a:solidFill>
              </a:rPr>
              <a:t>тему:: 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«Творцы чеченской литературы»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4" cstate="print"/>
          <a:srcRect l="18224" t="27583" r="34461" b="36668"/>
          <a:stretch>
            <a:fillRect/>
          </a:stretch>
        </p:blipFill>
        <p:spPr bwMode="auto">
          <a:xfrm>
            <a:off x="7668344" y="5013176"/>
            <a:ext cx="1152128" cy="87049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1601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644008" y="0"/>
            <a:ext cx="4499992" cy="68580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С.-Б. </a:t>
            </a:r>
            <a:r>
              <a:rPr lang="ru-RU" sz="2000" dirty="0" err="1" smtClean="0"/>
              <a:t>Арсанов</a:t>
            </a:r>
            <a:r>
              <a:rPr lang="ru-RU" sz="2000" dirty="0" smtClean="0"/>
              <a:t> - один из крупнейших чеченских писателей 20-го столетия - оставил по себе память как человек, который в своем творчестве и в общественной деятельности плодотворно осваивал опыт других культур, в первую очередь - российской и европейской.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532859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solidFill>
                  <a:schemeClr val="bg1"/>
                </a:solidFill>
              </a:rPr>
              <a:t>Халид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err="1" smtClean="0">
                <a:solidFill>
                  <a:schemeClr val="bg1"/>
                </a:solidFill>
              </a:rPr>
              <a:t>Дудаевич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err="1" smtClean="0">
                <a:solidFill>
                  <a:schemeClr val="bg1"/>
                </a:solidFill>
              </a:rPr>
              <a:t>Ошаев</a:t>
            </a:r>
            <a:r>
              <a:rPr lang="ru-RU" sz="2000" b="1" dirty="0" smtClean="0">
                <a:solidFill>
                  <a:schemeClr val="bg1"/>
                </a:solidFill>
              </a:rPr>
              <a:t> (1897–1977) — чеченский писатель, драматург, этнограф. Писал на русском и чеченском языках.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Автор сатирических пьес, исторических драм и исторического романа «Пламенные годы».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Вёл поиск чеченцев и ингушей — защитников Брестской крепости, которым посвятил художественно-документальную повесть «Брест — орешек огненный».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Изучал </a:t>
            </a:r>
            <a:r>
              <a:rPr lang="ru-RU" sz="2000" b="1" dirty="0" err="1" smtClean="0">
                <a:solidFill>
                  <a:schemeClr val="bg1"/>
                </a:solidFill>
              </a:rPr>
              <a:t>нахские</a:t>
            </a:r>
            <a:r>
              <a:rPr lang="ru-RU" sz="2000" b="1" dirty="0" smtClean="0">
                <a:solidFill>
                  <a:schemeClr val="bg1"/>
                </a:solidFill>
              </a:rPr>
              <a:t> языки, составил чеченский алфавит на латинской графической основе, исследовал и публиковал произведения чечено-ингушского фольклора.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Среди других произведений: рассказы, сказки, историко-биографические очерки о героях Великой Отечественной войны 1941–1945 гг., литературная критика</a:t>
            </a:r>
            <a:r>
              <a:rPr lang="ru-RU" sz="2400" b="1" dirty="0" smtClean="0">
                <a:solidFill>
                  <a:schemeClr val="bg1"/>
                </a:solidFill>
              </a:rPr>
              <a:t>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166843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Судьба </a:t>
            </a:r>
            <a:r>
              <a:rPr lang="ru-RU" b="1" dirty="0" smtClean="0"/>
              <a:t>чеченской</a:t>
            </a:r>
            <a:r>
              <a:rPr lang="ru-RU" dirty="0" smtClean="0"/>
              <a:t> </a:t>
            </a:r>
            <a:r>
              <a:rPr lang="ru-RU" b="1" dirty="0" smtClean="0"/>
              <a:t>литературы</a:t>
            </a:r>
            <a:r>
              <a:rPr lang="ru-RU" dirty="0" smtClean="0"/>
              <a:t> так же сложна, как и судьба народа, ее создавшего. Она сопровождала его и в ссылке, и в войнах, и во время трудного возращения народа на историческую родину, и набирала новые высоты в сложнейшем общении с национальным фольклором. Трансформация в </a:t>
            </a:r>
            <a:r>
              <a:rPr lang="ru-RU" b="1" dirty="0" smtClean="0"/>
              <a:t>литературу</a:t>
            </a:r>
            <a:r>
              <a:rPr lang="ru-RU" dirty="0" smtClean="0"/>
              <a:t> опыта устного народного творчества шла путем записи, литературной обработки фольклорного материала, создания на его основе художественных произведений, отражающих мотивы устного народного творчества, или включения его отдельных жанровых качеств в структуру </a:t>
            </a:r>
            <a:r>
              <a:rPr lang="ru-RU" dirty="0" err="1" smtClean="0"/>
              <a:t>новописьменных</a:t>
            </a:r>
            <a:r>
              <a:rPr lang="ru-RU" dirty="0" smtClean="0"/>
              <a:t> произведений.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17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35696" y="404664"/>
            <a:ext cx="6912768" cy="489364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Судьба </a:t>
            </a:r>
            <a:r>
              <a:rPr lang="ru-RU" sz="2400" b="1" dirty="0" smtClean="0">
                <a:solidFill>
                  <a:srgbClr val="0070C0"/>
                </a:solidFill>
              </a:rPr>
              <a:t>чеченской</a:t>
            </a:r>
            <a:r>
              <a:rPr lang="ru-RU" sz="2400" dirty="0" smtClean="0">
                <a:solidFill>
                  <a:srgbClr val="0070C0"/>
                </a:solidFill>
              </a:rPr>
              <a:t> </a:t>
            </a:r>
            <a:r>
              <a:rPr lang="ru-RU" sz="2400" b="1" dirty="0" smtClean="0">
                <a:solidFill>
                  <a:srgbClr val="0070C0"/>
                </a:solidFill>
              </a:rPr>
              <a:t>литературы</a:t>
            </a:r>
            <a:r>
              <a:rPr lang="ru-RU" sz="2400" dirty="0" smtClean="0">
                <a:solidFill>
                  <a:srgbClr val="0070C0"/>
                </a:solidFill>
              </a:rPr>
              <a:t> так же сложна, как и судьба народа, ее создавшего. Она сопровождала его и в ссылке, и в войнах, и во время трудного возращения народа на историческую родину, и набирала новые высоты в сложнейшем общении с национальным фольклором. Трансформация в </a:t>
            </a:r>
            <a:r>
              <a:rPr lang="ru-RU" sz="2400" b="1" dirty="0" smtClean="0">
                <a:solidFill>
                  <a:srgbClr val="0070C0"/>
                </a:solidFill>
              </a:rPr>
              <a:t>литературу</a:t>
            </a:r>
            <a:r>
              <a:rPr lang="ru-RU" sz="2400" dirty="0" smtClean="0">
                <a:solidFill>
                  <a:srgbClr val="0070C0"/>
                </a:solidFill>
              </a:rPr>
              <a:t> опыта устного народного творчества шла путем записи, литературной обработки фольклорного материала, создания на его основе художественных произведений, отражающих мотивы устного народного творчества, или включения его отдельных жанровых качеств в структуру </a:t>
            </a:r>
            <a:r>
              <a:rPr lang="ru-RU" sz="2400" dirty="0" err="1" smtClean="0">
                <a:solidFill>
                  <a:srgbClr val="0070C0"/>
                </a:solidFill>
              </a:rPr>
              <a:t>новописьменных</a:t>
            </a:r>
            <a:r>
              <a:rPr lang="ru-RU" sz="2400" dirty="0" smtClean="0">
                <a:solidFill>
                  <a:srgbClr val="0070C0"/>
                </a:solidFill>
              </a:rPr>
              <a:t> произведений.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95536" y="1052736"/>
            <a:ext cx="8229600" cy="2746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4261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292080" y="3284984"/>
            <a:ext cx="27180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Йист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йоцу</a:t>
            </a:r>
            <a:r>
              <a:rPr lang="ru-RU" dirty="0" smtClean="0">
                <a:solidFill>
                  <a:schemeClr val="bg1"/>
                </a:solidFill>
              </a:rPr>
              <a:t> х1</a:t>
            </a:r>
            <a:r>
              <a:rPr lang="ru-RU" b="1" dirty="0" smtClean="0">
                <a:solidFill>
                  <a:schemeClr val="bg1"/>
                </a:solidFill>
              </a:rPr>
              <a:t>орд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dirty="0" err="1" smtClean="0">
                <a:solidFill>
                  <a:schemeClr val="bg1"/>
                </a:solidFill>
              </a:rPr>
              <a:t>санна</a:t>
            </a:r>
            <a:r>
              <a:rPr lang="ru-RU" dirty="0" smtClean="0">
                <a:solidFill>
                  <a:schemeClr val="bg1"/>
                </a:solidFill>
              </a:rPr>
              <a:t>, </a:t>
            </a:r>
          </a:p>
          <a:p>
            <a:r>
              <a:rPr lang="ru-RU" b="1" dirty="0" err="1" smtClean="0">
                <a:solidFill>
                  <a:schemeClr val="bg1"/>
                </a:solidFill>
              </a:rPr>
              <a:t>Бу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dirty="0" err="1" smtClean="0">
                <a:solidFill>
                  <a:schemeClr val="bg1"/>
                </a:solidFill>
              </a:rPr>
              <a:t>хьуна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b="1" dirty="0" err="1" smtClean="0">
                <a:solidFill>
                  <a:schemeClr val="bg1"/>
                </a:solidFill>
              </a:rPr>
              <a:t>шорта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Ша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dirty="0" err="1" smtClean="0">
                <a:solidFill>
                  <a:schemeClr val="bg1"/>
                </a:solidFill>
              </a:rPr>
              <a:t>хууш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волчунна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Вайн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b="1" dirty="0" err="1" smtClean="0">
                <a:solidFill>
                  <a:schemeClr val="bg1"/>
                </a:solidFill>
              </a:rPr>
              <a:t>нохчийн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b="1" dirty="0" err="1" smtClean="0">
                <a:solidFill>
                  <a:schemeClr val="bg1"/>
                </a:solidFill>
              </a:rPr>
              <a:t>мотт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548680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Сохранять родные языки 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малочисленных народов важно, это основа уникального культурного кода России. «Лучше узнать друг друга». 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В нем передается мудрость </a:t>
            </a:r>
            <a:r>
              <a:rPr lang="ru-RU" sz="2400" b="1" i="1" dirty="0" err="1" smtClean="0">
                <a:solidFill>
                  <a:schemeClr val="bg1"/>
                </a:solidFill>
              </a:rPr>
              <a:t>народа,его</a:t>
            </a:r>
            <a:r>
              <a:rPr lang="ru-RU" sz="2400" b="1" i="1" dirty="0" smtClean="0">
                <a:solidFill>
                  <a:schemeClr val="bg1"/>
                </a:solidFill>
              </a:rPr>
              <a:t> культура и характер нации. 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Это кладезь народного юмора, хранилище традиций и обрядов каждого народа.</a:t>
            </a:r>
            <a:endParaRPr lang="ru-RU" sz="2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 t="73674"/>
          <a:stretch>
            <a:fillRect/>
          </a:stretch>
        </p:blipFill>
        <p:spPr bwMode="auto">
          <a:xfrm>
            <a:off x="0" y="5517232"/>
            <a:ext cx="9144000" cy="1340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1641"/>
            <a:ext cx="9144000" cy="5565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85" name="Picture 13" descr="C:\Users\Sana\Downloads\d61d38ea8dec9dc6a146ee1c741d3836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812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2812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 t="1375"/>
          <a:stretch>
            <a:fillRect/>
          </a:stretch>
        </p:blipFill>
        <p:spPr bwMode="auto">
          <a:xfrm>
            <a:off x="0" y="0"/>
            <a:ext cx="927151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927"/>
            <a:ext cx="9144000" cy="68699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777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89</Words>
  <Application>Microsoft Office PowerPoint</Application>
  <PresentationFormat>Экран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Sana</dc:creator>
  <cp:lastModifiedBy>Sana</cp:lastModifiedBy>
  <cp:revision>11</cp:revision>
  <dcterms:created xsi:type="dcterms:W3CDTF">2024-07-07T23:30:48Z</dcterms:created>
  <dcterms:modified xsi:type="dcterms:W3CDTF">2024-07-11T13:09:57Z</dcterms:modified>
</cp:coreProperties>
</file>