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pn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media/image12.jpg" ContentType="image/jpeg"/>
  <Override PartName="/ppt/media/image13.jpg" ContentType="image/jpeg"/>
  <Override PartName="/ppt/media/image14.jpg" ContentType="image/jpeg"/>
  <Override PartName="/ppt/media/image15.jpg" ContentType="image/jpeg"/>
  <Override PartName="/ppt/media/image16.jpg" ContentType="image/jpeg"/>
  <Override PartName="/ppt/media/image17.jpg" ContentType="image/jpeg"/>
  <Override PartName="/ppt/media/image20.jpg" ContentType="image/jpeg"/>
  <Override PartName="/ppt/media/image21.jpg" ContentType="image/jpeg"/>
  <Override PartName="/ppt/media/image22.jpg" ContentType="image/jpeg"/>
  <Override PartName="/ppt/media/image23.JPG" ContentType="image/jpeg"/>
  <Override PartName="/ppt/media/image29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notesMasterIdLst>
    <p:notesMasterId r:id="rId29"/>
  </p:notesMasterIdLst>
  <p:sldIdLst>
    <p:sldId id="300" r:id="rId2"/>
    <p:sldId id="256" r:id="rId3"/>
    <p:sldId id="257" r:id="rId4"/>
    <p:sldId id="269" r:id="rId5"/>
    <p:sldId id="283" r:id="rId6"/>
    <p:sldId id="285" r:id="rId7"/>
    <p:sldId id="271" r:id="rId8"/>
    <p:sldId id="270" r:id="rId9"/>
    <p:sldId id="282" r:id="rId10"/>
    <p:sldId id="284" r:id="rId11"/>
    <p:sldId id="272" r:id="rId12"/>
    <p:sldId id="288" r:id="rId13"/>
    <p:sldId id="287" r:id="rId14"/>
    <p:sldId id="286" r:id="rId15"/>
    <p:sldId id="273" r:id="rId16"/>
    <p:sldId id="289" r:id="rId17"/>
    <p:sldId id="290" r:id="rId18"/>
    <p:sldId id="297" r:id="rId19"/>
    <p:sldId id="298" r:id="rId20"/>
    <p:sldId id="291" r:id="rId21"/>
    <p:sldId id="292" r:id="rId22"/>
    <p:sldId id="293" r:id="rId23"/>
    <p:sldId id="294" r:id="rId24"/>
    <p:sldId id="295" r:id="rId25"/>
    <p:sldId id="296" r:id="rId26"/>
    <p:sldId id="301" r:id="rId27"/>
    <p:sldId id="299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i="1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i="1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i="1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i="1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i="1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06" autoAdjust="0"/>
    <p:restoredTop sz="94679" autoAdjust="0"/>
  </p:normalViewPr>
  <p:slideViewPr>
    <p:cSldViewPr>
      <p:cViewPr varScale="1">
        <p:scale>
          <a:sx n="108" d="100"/>
          <a:sy n="108" d="100"/>
        </p:scale>
        <p:origin x="1722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30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i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i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i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i="0"/>
            </a:lvl1pPr>
          </a:lstStyle>
          <a:p>
            <a:pPr>
              <a:defRPr/>
            </a:pPr>
            <a:fld id="{C7B20103-10C0-43CD-8165-0724DB5C0C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13046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B5F039-3CDD-4F40-8158-B72972CD2A4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4867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3D959C-6A81-4CA8-B26C-DED2E8E4E64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2329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3D959C-6A81-4CA8-B26C-DED2E8E4E64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932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3D959C-6A81-4CA8-B26C-DED2E8E4E64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1840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3D959C-6A81-4CA8-B26C-DED2E8E4E64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7120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3D959C-6A81-4CA8-B26C-DED2E8E4E64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9407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3D959C-6A81-4CA8-B26C-DED2E8E4E64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9044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C3F126-6540-4F1F-B32D-4808D3F1A9E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5900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33E377-DAD6-465E-ADBD-37F9301F518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4115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C54516A-0A1F-46D4-A246-466CA55F91A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3012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CBE392-A0AF-4906-A7FA-A9B98985F74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9857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F73A2B1-AE2A-453F-BF6F-684593C4C13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974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2EE76A-1B80-492F-8FD0-17D36EBFFD3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6082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639E01-556A-406F-A5CD-EAD5DD50303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8071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CAAD20C-C099-4180-9A9F-EE6ECAF31F6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859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AD0900-E117-43CF-AF64-EF35A61E0F2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4784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C9CB44-F491-4F77-AE3F-4AC56DECA18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9817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EB3D959C-6A81-4CA8-B26C-DED2E8E4E64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1750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18518"/>
            <a:ext cx="7991126" cy="2306426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ОТКРЫТЫЙ УРОК</a:t>
            </a:r>
            <a:b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химии</a:t>
            </a:r>
            <a:endParaRPr lang="ru-RU" sz="4800" b="1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3429000"/>
            <a:ext cx="8640960" cy="23622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 </a:t>
            </a:r>
          </a:p>
          <a:p>
            <a:pPr marL="0" indent="0" algn="ctr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Броулик </a:t>
            </a:r>
            <a:r>
              <a:rPr lang="ru-RU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ирина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андреевна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9460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39552" y="188640"/>
            <a:ext cx="79928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0" cap="all" dirty="0" smtClean="0"/>
              <a:t>Белки по характеру </a:t>
            </a:r>
          </a:p>
          <a:p>
            <a:pPr algn="ctr"/>
            <a:r>
              <a:rPr lang="ru-RU" sz="2800" b="1" i="0" cap="all" dirty="0" smtClean="0"/>
              <a:t>«упаковки» молекулы</a:t>
            </a:r>
            <a:endParaRPr lang="ru-RU" sz="2800" b="1" i="0" cap="all" dirty="0"/>
          </a:p>
        </p:txBody>
      </p:sp>
      <p:sp>
        <p:nvSpPr>
          <p:cNvPr id="6" name="TextBox 5"/>
          <p:cNvSpPr txBox="1"/>
          <p:nvPr/>
        </p:nvSpPr>
        <p:spPr>
          <a:xfrm>
            <a:off x="467544" y="1340768"/>
            <a:ext cx="8568952" cy="3416320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r>
              <a:rPr lang="ru-RU" b="1" i="0" dirty="0"/>
              <a:t>глобуляр­ные</a:t>
            </a:r>
            <a:r>
              <a:rPr lang="ru-RU" i="0" dirty="0"/>
              <a:t>, </a:t>
            </a:r>
            <a:endParaRPr lang="ru-RU" i="0" dirty="0" smtClean="0"/>
          </a:p>
          <a:p>
            <a:r>
              <a:rPr lang="ru-RU" i="0" dirty="0" smtClean="0"/>
              <a:t>или шаровидные  </a:t>
            </a:r>
          </a:p>
          <a:p>
            <a:r>
              <a:rPr lang="ru-RU" dirty="0" smtClean="0"/>
              <a:t>Основной </a:t>
            </a:r>
            <a:r>
              <a:rPr lang="ru-RU" dirty="0"/>
              <a:t>строитель­ный материал тканей: сухожилий, мускульных и покровных тканей. </a:t>
            </a:r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/>
              <a:t>воде нерастворимы. </a:t>
            </a:r>
            <a:endParaRPr lang="ru-RU" i="0" dirty="0" smtClean="0"/>
          </a:p>
          <a:p>
            <a:endParaRPr lang="ru-RU" b="1" i="0" dirty="0" smtClean="0"/>
          </a:p>
          <a:p>
            <a:endParaRPr lang="ru-RU" b="1" i="0" dirty="0" smtClean="0"/>
          </a:p>
          <a:p>
            <a:r>
              <a:rPr lang="ru-RU" b="1" i="0" dirty="0" smtClean="0"/>
              <a:t>фибрил­лярные</a:t>
            </a:r>
            <a:r>
              <a:rPr lang="ru-RU" i="0" dirty="0"/>
              <a:t>, </a:t>
            </a:r>
            <a:endParaRPr lang="ru-RU" i="0" dirty="0" smtClean="0"/>
          </a:p>
          <a:p>
            <a:r>
              <a:rPr lang="ru-RU" i="0" dirty="0" smtClean="0"/>
              <a:t>или нитевидные</a:t>
            </a:r>
          </a:p>
          <a:p>
            <a:r>
              <a:rPr lang="ru-RU" dirty="0" smtClean="0"/>
              <a:t>Растворимы </a:t>
            </a:r>
            <a:r>
              <a:rPr lang="ru-RU" dirty="0"/>
              <a:t>в воде либо растворах солей, кис­лот или </a:t>
            </a:r>
            <a:r>
              <a:rPr lang="ru-RU" dirty="0" smtClean="0"/>
              <a:t>оснований.</a:t>
            </a:r>
          </a:p>
          <a:p>
            <a:r>
              <a:rPr lang="ru-RU" dirty="0" smtClean="0"/>
              <a:t>Образуют коллоидные растворы.</a:t>
            </a:r>
            <a:endParaRPr lang="ru-RU" i="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8051" y="4502185"/>
            <a:ext cx="2295985" cy="167171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888" r="16888"/>
          <a:stretch/>
        </p:blipFill>
        <p:spPr>
          <a:xfrm>
            <a:off x="1763688" y="4361940"/>
            <a:ext cx="2556000" cy="167171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020" y="4102854"/>
            <a:ext cx="1688194" cy="254612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001" r="18001"/>
          <a:stretch/>
        </p:blipFill>
        <p:spPr>
          <a:xfrm>
            <a:off x="5960370" y="4361940"/>
            <a:ext cx="2917904" cy="1587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192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285" y="260648"/>
            <a:ext cx="8640960" cy="1154298"/>
          </a:xfrm>
        </p:spPr>
        <p:txBody>
          <a:bodyPr>
            <a:normAutofit/>
          </a:bodyPr>
          <a:lstStyle/>
          <a:p>
            <a:pPr eaLnBrk="1" hangingPunct="1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Биологические функции белков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685330" y="1196753"/>
            <a:ext cx="7772870" cy="2376264"/>
          </a:xfrm>
        </p:spPr>
        <p:txBody>
          <a:bodyPr>
            <a:normAutofit lnSpcReduction="10000"/>
          </a:bodyPr>
          <a:lstStyle/>
          <a:p>
            <a:pPr algn="ctr">
              <a:buFont typeface="Wingdings" panose="05000000000000000000" pitchFamily="2" charset="2"/>
              <a:buChar char="v"/>
            </a:pPr>
            <a:r>
              <a:rPr lang="ru-RU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Строительная </a:t>
            </a:r>
            <a:r>
              <a:rPr lang="ru-RU" sz="24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(структурная) функция</a:t>
            </a:r>
            <a:r>
              <a:rPr lang="ru-RU" sz="2400" b="1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 algn="just">
              <a:buNone/>
            </a:pPr>
            <a:r>
              <a:rPr lang="ru-RU" sz="24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Белки участвуют </a:t>
            </a:r>
            <a:r>
              <a:rPr lang="ru-RU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образовании всех клеточных мембран и органоидов клетки, а также внеклеточных </a:t>
            </a:r>
            <a:r>
              <a:rPr lang="ru-RU" sz="24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 (коллаген </a:t>
            </a:r>
            <a:r>
              <a:rPr lang="ru-RU" sz="24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соединительной ткани, кератин в волосах, ногтях, коже, эластин в сосудистой </a:t>
            </a:r>
            <a:r>
              <a:rPr lang="ru-RU" sz="24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стенке).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699" y="3698387"/>
            <a:ext cx="2707430" cy="273630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7374" y="3665889"/>
            <a:ext cx="2768802" cy="276880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7422" y="3485339"/>
            <a:ext cx="2338082" cy="31326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332656"/>
            <a:ext cx="7992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buFont typeface="Wingdings" panose="05000000000000000000" pitchFamily="2" charset="2"/>
              <a:buChar char="v"/>
            </a:pPr>
            <a:r>
              <a:rPr lang="ru-RU" b="1" i="0" dirty="0" smtClean="0"/>
              <a:t>Каталитическая </a:t>
            </a:r>
            <a:r>
              <a:rPr lang="ru-RU" b="1" i="0" dirty="0"/>
              <a:t>(ферментативная) </a:t>
            </a:r>
            <a:r>
              <a:rPr lang="ru-RU" b="1" i="0" dirty="0" smtClean="0"/>
              <a:t>функция</a:t>
            </a:r>
            <a:r>
              <a:rPr lang="ru-RU" i="0" dirty="0" smtClean="0"/>
              <a:t>: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2" t="4578" r="4671" b="5884"/>
          <a:stretch/>
        </p:blipFill>
        <p:spPr>
          <a:xfrm>
            <a:off x="5796136" y="980728"/>
            <a:ext cx="2880320" cy="218507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3568" y="811256"/>
            <a:ext cx="48245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i="0" dirty="0"/>
              <a:t>Все </a:t>
            </a:r>
            <a:r>
              <a:rPr lang="ru-RU" b="1" i="0" dirty="0"/>
              <a:t>ферменты</a:t>
            </a:r>
            <a:r>
              <a:rPr lang="ru-RU" i="0" dirty="0"/>
              <a:t> — вещества белковой природы, они ускоряют химические реакции, протекающие в клетке, в десятки и сотни тысяч </a:t>
            </a:r>
            <a:r>
              <a:rPr lang="ru-RU" i="0" dirty="0" smtClean="0"/>
              <a:t>раз (пепсин, амилаза). </a:t>
            </a:r>
            <a:endParaRPr lang="ru-RU" i="0" dirty="0"/>
          </a:p>
        </p:txBody>
      </p:sp>
      <p:sp>
        <p:nvSpPr>
          <p:cNvPr id="6" name="TextBox 5"/>
          <p:cNvSpPr txBox="1"/>
          <p:nvPr/>
        </p:nvSpPr>
        <p:spPr>
          <a:xfrm>
            <a:off x="683568" y="3933056"/>
            <a:ext cx="453650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i="0" dirty="0" smtClean="0"/>
              <a:t>Обеспечивается </a:t>
            </a:r>
            <a:r>
              <a:rPr lang="ru-RU" i="0" dirty="0"/>
              <a:t>спе­циальными сократительными белками</a:t>
            </a:r>
            <a:r>
              <a:rPr lang="ru-RU" i="0" dirty="0" smtClean="0"/>
              <a:t>.</a:t>
            </a:r>
          </a:p>
          <a:p>
            <a:pPr algn="just"/>
            <a:r>
              <a:rPr lang="ru-RU" i="0" dirty="0" smtClean="0"/>
              <a:t>Главную </a:t>
            </a:r>
            <a:r>
              <a:rPr lang="ru-RU" i="0" dirty="0"/>
              <a:t>роль в этих жизненно важных про­цессах играют </a:t>
            </a:r>
            <a:r>
              <a:rPr lang="ru-RU" b="1" i="0" dirty="0"/>
              <a:t>актин</a:t>
            </a:r>
            <a:r>
              <a:rPr lang="ru-RU" i="0" dirty="0"/>
              <a:t> и </a:t>
            </a:r>
            <a:r>
              <a:rPr lang="ru-RU" b="1" i="0" dirty="0"/>
              <a:t>миозин</a:t>
            </a:r>
            <a:r>
              <a:rPr lang="ru-RU" i="0" dirty="0"/>
              <a:t> - специфические белки мышечной ткани.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568" y="3405341"/>
            <a:ext cx="7992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buFont typeface="Wingdings" panose="05000000000000000000" pitchFamily="2" charset="2"/>
              <a:buChar char="v"/>
            </a:pPr>
            <a:r>
              <a:rPr lang="ru-RU" b="1" i="0" dirty="0"/>
              <a:t>Двигательная </a:t>
            </a:r>
            <a:r>
              <a:rPr lang="ru-RU" b="1" i="0" dirty="0" smtClean="0"/>
              <a:t>функция: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3887959"/>
            <a:ext cx="3312368" cy="2230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005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6148" y="137248"/>
            <a:ext cx="7632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buFont typeface="Wingdings" panose="05000000000000000000" pitchFamily="2" charset="2"/>
              <a:buChar char="v"/>
            </a:pPr>
            <a:r>
              <a:rPr lang="ru-RU" b="1" i="0" dirty="0"/>
              <a:t>Транспортная функция</a:t>
            </a:r>
            <a:r>
              <a:rPr lang="ru-RU" i="0" dirty="0" smtClean="0"/>
              <a:t>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5535" y="648235"/>
            <a:ext cx="532943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i="0" dirty="0" smtClean="0"/>
              <a:t>Заключается </a:t>
            </a:r>
            <a:r>
              <a:rPr lang="ru-RU" i="0" dirty="0"/>
              <a:t>в присоединении </a:t>
            </a:r>
            <a:r>
              <a:rPr lang="ru-RU" i="0" dirty="0" smtClean="0"/>
              <a:t>химических </a:t>
            </a:r>
            <a:r>
              <a:rPr lang="ru-RU" i="0" dirty="0"/>
              <a:t>элементов (например, кислорода) или биологически </a:t>
            </a:r>
            <a:r>
              <a:rPr lang="ru-RU" i="0" dirty="0" smtClean="0"/>
              <a:t>активных </a:t>
            </a:r>
            <a:r>
              <a:rPr lang="ru-RU" i="0" dirty="0"/>
              <a:t>веществ (гормонов) и переносе их к различным тканям и органам </a:t>
            </a:r>
            <a:r>
              <a:rPr lang="ru-RU" i="0" dirty="0" smtClean="0"/>
              <a:t>тела (</a:t>
            </a:r>
            <a:r>
              <a:rPr lang="ru-RU" b="1" i="0" dirty="0" smtClean="0"/>
              <a:t>гемоглобин</a:t>
            </a:r>
            <a:r>
              <a:rPr lang="ru-RU" i="0" dirty="0" smtClean="0"/>
              <a:t>, </a:t>
            </a:r>
            <a:r>
              <a:rPr lang="ru-RU" b="1" i="0" dirty="0" smtClean="0"/>
              <a:t>альбумин</a:t>
            </a:r>
            <a:r>
              <a:rPr lang="ru-RU" i="0" dirty="0" smtClean="0"/>
              <a:t>).</a:t>
            </a:r>
            <a:endParaRPr lang="ru-RU" i="0" dirty="0"/>
          </a:p>
        </p:txBody>
      </p:sp>
      <p:sp>
        <p:nvSpPr>
          <p:cNvPr id="6" name="TextBox 5"/>
          <p:cNvSpPr txBox="1"/>
          <p:nvPr/>
        </p:nvSpPr>
        <p:spPr>
          <a:xfrm>
            <a:off x="391640" y="3429000"/>
            <a:ext cx="559175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i="0" dirty="0"/>
              <a:t>При поступлении в организм чужеродных белков или микроорганизмов в белых кровяных тельцах — лейкоци­тах — образуются особые белки — </a:t>
            </a:r>
            <a:r>
              <a:rPr lang="ru-RU" b="1" i="0" dirty="0"/>
              <a:t>антитела</a:t>
            </a:r>
            <a:r>
              <a:rPr lang="ru-RU" i="0" dirty="0"/>
              <a:t>. </a:t>
            </a:r>
            <a:endParaRPr lang="ru-RU" i="0" dirty="0" smtClean="0"/>
          </a:p>
          <a:p>
            <a:pPr algn="just"/>
            <a:r>
              <a:rPr lang="ru-RU" i="0" dirty="0" smtClean="0"/>
              <a:t>Свертывание </a:t>
            </a:r>
            <a:r>
              <a:rPr lang="ru-RU" i="0" dirty="0"/>
              <a:t>белка плазмы крови </a:t>
            </a:r>
            <a:r>
              <a:rPr lang="ru-RU" b="1" i="0" dirty="0"/>
              <a:t>фибриногена</a:t>
            </a:r>
            <a:r>
              <a:rPr lang="ru-RU" i="0" dirty="0"/>
              <a:t> приводит к образованию сгустка крови, что предохраняет от потери крови при ранениях.</a:t>
            </a:r>
          </a:p>
          <a:p>
            <a:pPr algn="just"/>
            <a:endParaRPr lang="ru-RU" i="0" dirty="0"/>
          </a:p>
        </p:txBody>
      </p:sp>
      <p:sp>
        <p:nvSpPr>
          <p:cNvPr id="7" name="TextBox 6"/>
          <p:cNvSpPr txBox="1"/>
          <p:nvPr/>
        </p:nvSpPr>
        <p:spPr>
          <a:xfrm>
            <a:off x="631068" y="3002093"/>
            <a:ext cx="7181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buFont typeface="Wingdings" panose="05000000000000000000" pitchFamily="2" charset="2"/>
              <a:buChar char="v"/>
            </a:pPr>
            <a:r>
              <a:rPr lang="ru-RU" b="1" i="0" dirty="0"/>
              <a:t>Защитная </a:t>
            </a:r>
            <a:r>
              <a:rPr lang="ru-RU" b="1" i="0" dirty="0" smtClean="0"/>
              <a:t>функция: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973" y="888050"/>
            <a:ext cx="3154444" cy="213796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396" y="3547291"/>
            <a:ext cx="2898630" cy="2710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409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4246" y="911136"/>
            <a:ext cx="3426363" cy="215782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83568" y="152301"/>
            <a:ext cx="7632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buFont typeface="Wingdings" panose="05000000000000000000" pitchFamily="2" charset="2"/>
              <a:buChar char="v"/>
            </a:pPr>
            <a:r>
              <a:rPr lang="ru-RU" b="1" i="0" dirty="0"/>
              <a:t>Регуляторная функция</a:t>
            </a:r>
            <a:r>
              <a:rPr lang="ru-RU" b="1" i="0" dirty="0" smtClean="0"/>
              <a:t>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7233" y="781950"/>
            <a:ext cx="511867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i="0" dirty="0"/>
              <a:t>Обмен веществ </a:t>
            </a:r>
            <a:r>
              <a:rPr lang="ru-RU" i="0" dirty="0" smtClean="0"/>
              <a:t>регулируется </a:t>
            </a:r>
            <a:r>
              <a:rPr lang="ru-RU" i="0" dirty="0"/>
              <a:t>разнообразными механизмами. В этой регуляции важное место занимают гормоны, вырабатываемые в железах внутренней секреции.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186" y="4676878"/>
            <a:ext cx="7632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buFont typeface="Wingdings" panose="05000000000000000000" pitchFamily="2" charset="2"/>
              <a:buChar char="v"/>
            </a:pPr>
            <a:r>
              <a:rPr lang="ru-RU" b="1" i="0" dirty="0" smtClean="0"/>
              <a:t>Энергетическая </a:t>
            </a:r>
            <a:r>
              <a:rPr lang="ru-RU" b="1" i="0" dirty="0"/>
              <a:t>функция</a:t>
            </a:r>
            <a:r>
              <a:rPr lang="ru-RU" b="1" i="0" dirty="0" smtClean="0"/>
              <a:t>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7233" y="5260109"/>
            <a:ext cx="54768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i="0" dirty="0"/>
              <a:t>Белки служат </a:t>
            </a:r>
            <a:r>
              <a:rPr lang="ru-RU" i="0" dirty="0" smtClean="0"/>
              <a:t>источников </a:t>
            </a:r>
            <a:r>
              <a:rPr lang="ru-RU" i="0" dirty="0"/>
              <a:t>энергии в </a:t>
            </a:r>
            <a:r>
              <a:rPr lang="ru-RU" i="0" dirty="0" smtClean="0"/>
              <a:t>клетке. При </a:t>
            </a:r>
            <a:r>
              <a:rPr lang="ru-RU" i="0" dirty="0"/>
              <a:t>полном расщеплении 1 г </a:t>
            </a:r>
            <a:r>
              <a:rPr lang="ru-RU" i="0" dirty="0" smtClean="0"/>
              <a:t>белка </a:t>
            </a:r>
            <a:r>
              <a:rPr lang="ru-RU" i="0" dirty="0"/>
              <a:t>выделяется 17,6 кДж энергии.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47233" y="2677103"/>
            <a:ext cx="511867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i="0" dirty="0"/>
              <a:t>Ряд гормонов представлен белками, например гормоны гипофиза, поджелудочной, щитовидной железы и др. </a:t>
            </a:r>
            <a:r>
              <a:rPr lang="ru-RU" b="1" i="0" dirty="0" smtClean="0"/>
              <a:t>Инсулин </a:t>
            </a:r>
            <a:r>
              <a:rPr lang="ru-RU" b="1" i="0" dirty="0"/>
              <a:t>– </a:t>
            </a:r>
            <a:r>
              <a:rPr lang="ru-RU" i="0" dirty="0"/>
              <a:t>регулирует содержание сахара в крови.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3354983"/>
            <a:ext cx="2318347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605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60648"/>
            <a:ext cx="7772400" cy="762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Химические свойства белков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1166843"/>
            <a:ext cx="82089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50000"/>
              </a:lnSpc>
              <a:spcAft>
                <a:spcPts val="0"/>
              </a:spcAft>
            </a:pPr>
            <a:r>
              <a:rPr lang="ru-RU" b="1" i="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	1</a:t>
            </a:r>
            <a:r>
              <a:rPr lang="ru-RU" b="1" i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Гидролиз белков – </a:t>
            </a:r>
            <a:r>
              <a:rPr lang="ru-RU" i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разрушение первичной структуры. В лаборатории этот процесс проводится в присутствии кислот и щелочей при нагревании. В организме он проходит под действием ферментов.</a:t>
            </a:r>
            <a:endParaRPr lang="ru-RU" i="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3601194"/>
            <a:ext cx="7128792" cy="297582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7" y="116632"/>
            <a:ext cx="842493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000" algn="ctr">
              <a:lnSpc>
                <a:spcPct val="150000"/>
              </a:lnSpc>
            </a:pPr>
            <a:r>
              <a:rPr lang="ru-RU" i="0" dirty="0" smtClean="0"/>
              <a:t>	</a:t>
            </a:r>
            <a:r>
              <a:rPr lang="ru-RU" b="1" i="0" dirty="0" smtClean="0"/>
              <a:t>2</a:t>
            </a:r>
            <a:r>
              <a:rPr lang="ru-RU" b="1" i="0" dirty="0"/>
              <a:t>. Денатурация </a:t>
            </a:r>
            <a:r>
              <a:rPr lang="ru-RU" b="1" i="0" dirty="0" smtClean="0"/>
              <a:t>белков:</a:t>
            </a:r>
          </a:p>
          <a:p>
            <a:pPr marL="702900" indent="-34290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b="1" dirty="0" smtClean="0"/>
              <a:t>Необратимая</a:t>
            </a:r>
            <a:r>
              <a:rPr lang="ru-RU" i="0" dirty="0" smtClean="0"/>
              <a:t> </a:t>
            </a:r>
            <a:r>
              <a:rPr lang="ru-RU" i="0" dirty="0"/>
              <a:t>- полное разрушение пространственной структуры </a:t>
            </a:r>
            <a:r>
              <a:rPr lang="ru-RU" i="0" dirty="0" smtClean="0"/>
              <a:t>белка (происходит </a:t>
            </a:r>
            <a:r>
              <a:rPr lang="ru-RU" i="0" dirty="0"/>
              <a:t>под действием солей тяжелых металлов, высокой температуры, </a:t>
            </a:r>
            <a:r>
              <a:rPr lang="ru-RU" i="0" dirty="0" smtClean="0"/>
              <a:t>излучения).</a:t>
            </a:r>
          </a:p>
          <a:p>
            <a:pPr marL="817200" indent="-45720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b="1" dirty="0" smtClean="0"/>
              <a:t>Обратимая</a:t>
            </a:r>
            <a:r>
              <a:rPr lang="ru-RU" i="0" dirty="0" smtClean="0"/>
              <a:t> </a:t>
            </a:r>
            <a:r>
              <a:rPr lang="ru-RU" b="1" dirty="0"/>
              <a:t>денатурация</a:t>
            </a:r>
            <a:r>
              <a:rPr lang="ru-RU" i="0" dirty="0"/>
              <a:t> - частичное разрушение пространственной структуры белка. </a:t>
            </a:r>
            <a:endParaRPr lang="ru-RU" i="0" dirty="0" smtClean="0"/>
          </a:p>
          <a:p>
            <a:pPr marL="360000" algn="just">
              <a:lnSpc>
                <a:spcPct val="150000"/>
              </a:lnSpc>
            </a:pPr>
            <a:r>
              <a:rPr lang="ru-RU" i="0" dirty="0"/>
              <a:t> </a:t>
            </a:r>
            <a:r>
              <a:rPr lang="ru-RU" i="0" dirty="0" smtClean="0"/>
              <a:t>    Обратный </a:t>
            </a:r>
            <a:r>
              <a:rPr lang="ru-RU" i="0" dirty="0"/>
              <a:t>процесс называется </a:t>
            </a:r>
            <a:r>
              <a:rPr lang="ru-RU" b="1" dirty="0" err="1" smtClean="0"/>
              <a:t>ренатурацией</a:t>
            </a:r>
            <a:r>
              <a:rPr lang="ru-RU" i="0" dirty="0" smtClean="0"/>
              <a:t>.</a:t>
            </a:r>
            <a:endParaRPr lang="ru-RU" i="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10"/>
          <a:stretch/>
        </p:blipFill>
        <p:spPr>
          <a:xfrm>
            <a:off x="1074848" y="4221088"/>
            <a:ext cx="6922294" cy="238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26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49 Свёртывание белков при нагревании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1520" y="188640"/>
            <a:ext cx="8712968" cy="6534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476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250 Осаждение белков солями тяжёлых металлов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9513" y="134635"/>
            <a:ext cx="8808978" cy="6606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423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251 Осаждение белков спиртом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895" y="71246"/>
            <a:ext cx="8924602" cy="6693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742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528" y="260648"/>
            <a:ext cx="8640960" cy="6264696"/>
          </a:xfrm>
        </p:spPr>
        <p:txBody>
          <a:bodyPr>
            <a:normAutofit/>
          </a:bodyPr>
          <a:lstStyle/>
          <a:p>
            <a:pPr eaLnBrk="1" hangingPunct="1">
              <a:lnSpc>
                <a:spcPct val="150000"/>
              </a:lnSpc>
            </a:pPr>
            <a:r>
              <a:rPr lang="ru-RU" sz="5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 </a:t>
            </a: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Белки. Строение, свойства  и функции белков в организме.</a:t>
            </a:r>
            <a:r>
              <a:rPr 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88640"/>
            <a:ext cx="831692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0" dirty="0"/>
              <a:t>3. Качественные реакции на белки (цветные</a:t>
            </a:r>
            <a:r>
              <a:rPr lang="ru-RU" b="1" i="0" dirty="0" smtClean="0"/>
              <a:t>):</a:t>
            </a:r>
          </a:p>
          <a:p>
            <a:pPr marL="1257300" lvl="2" indent="-34290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b="1" dirty="0" err="1" smtClean="0"/>
              <a:t>Биуретовая</a:t>
            </a:r>
            <a:r>
              <a:rPr lang="ru-RU" b="1" dirty="0" smtClean="0"/>
              <a:t> </a:t>
            </a:r>
            <a:r>
              <a:rPr lang="ru-RU" b="1" dirty="0"/>
              <a:t>реакция.</a:t>
            </a:r>
          </a:p>
          <a:p>
            <a:pPr algn="just">
              <a:lnSpc>
                <a:spcPct val="150000"/>
              </a:lnSpc>
            </a:pPr>
            <a:r>
              <a:rPr lang="ru-RU" i="0" dirty="0"/>
              <a:t>При действии на белки раствора со­лей меди (II) в щелочной среде возникает сиреневое или фи­олетовое окрашивание. </a:t>
            </a:r>
            <a:endParaRPr lang="ru-RU" b="1" i="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556" y="2492896"/>
            <a:ext cx="8064896" cy="3996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372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Биуретовая реакция белков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9512" y="134634"/>
            <a:ext cx="8784976" cy="6588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614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04664"/>
            <a:ext cx="85689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57300" lvl="2" indent="-34290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b="1" dirty="0"/>
              <a:t>Ксантопротеиновая реакция. </a:t>
            </a:r>
          </a:p>
          <a:p>
            <a:pPr algn="just">
              <a:lnSpc>
                <a:spcPct val="150000"/>
              </a:lnSpc>
            </a:pPr>
            <a:r>
              <a:rPr lang="ru-RU" i="0" dirty="0"/>
              <a:t>При действии на белки кон­центрированной азотной кислоты образуется желтая окраска, связанная с нитрованием ароматических колец в соответст­вующих аминокислотах.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852936"/>
            <a:ext cx="6984776" cy="3800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833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сантопротеиновая реакция на белки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5509" y="116632"/>
            <a:ext cx="8832982" cy="6624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54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88640"/>
            <a:ext cx="770485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 algn="just">
              <a:buFont typeface="Wingdings" panose="05000000000000000000" pitchFamily="2" charset="2"/>
              <a:buChar char="v"/>
            </a:pPr>
            <a:r>
              <a:rPr lang="ru-RU" b="1" i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Качественное определение серы в белках</a:t>
            </a:r>
            <a:r>
              <a:rPr lang="ru-RU" b="1" i="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ru-RU" b="1" i="0" dirty="0" smtClean="0"/>
              <a:t> </a:t>
            </a:r>
            <a:r>
              <a:rPr lang="ru-RU" i="0" dirty="0"/>
              <a:t>При горении белки издают характерный запах «жженого рога</a:t>
            </a:r>
            <a:r>
              <a:rPr lang="ru-RU" i="0" dirty="0" smtClean="0"/>
              <a:t>». </a:t>
            </a:r>
            <a:r>
              <a:rPr lang="ru-RU" i="0" dirty="0"/>
              <a:t>В значительной сте­пени этот запах определяется содержанием в белках </a:t>
            </a:r>
            <a:r>
              <a:rPr lang="ru-RU" i="0" dirty="0" smtClean="0"/>
              <a:t>атома серы.</a:t>
            </a:r>
            <a:endParaRPr lang="ru-RU" b="1" i="0" dirty="0"/>
          </a:p>
        </p:txBody>
      </p:sp>
      <p:pic>
        <p:nvPicPr>
          <p:cNvPr id="15" name="13 Доказательство наличия серы в белках П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63688" y="2303491"/>
            <a:ext cx="5544616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499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3" y="476672"/>
            <a:ext cx="8424937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Логический брифинг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i="0" dirty="0"/>
              <a:t>Другие названия </a:t>
            </a:r>
            <a:r>
              <a:rPr lang="ru-RU" sz="2800" i="0" dirty="0" smtClean="0"/>
              <a:t>белка…</a:t>
            </a:r>
            <a:endParaRPr lang="ru-RU" sz="2800" i="0" dirty="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i="0" dirty="0"/>
              <a:t>Мономеры </a:t>
            </a:r>
            <a:r>
              <a:rPr lang="ru-RU" sz="2800" i="0" dirty="0" smtClean="0"/>
              <a:t>белка…</a:t>
            </a:r>
            <a:endParaRPr lang="ru-RU" sz="2800" i="0" dirty="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i="0" dirty="0"/>
              <a:t>Связь, поддерживающая I структуру </a:t>
            </a:r>
            <a:r>
              <a:rPr lang="ru-RU" sz="2800" i="0" dirty="0" smtClean="0"/>
              <a:t>белков…</a:t>
            </a:r>
            <a:endParaRPr lang="ru-RU" sz="2800" i="0" dirty="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i="0" dirty="0"/>
              <a:t>Структура белка, представляющая </a:t>
            </a:r>
            <a:r>
              <a:rPr lang="ru-RU" sz="2800" i="0" dirty="0" smtClean="0"/>
              <a:t>спираль…</a:t>
            </a:r>
            <a:endParaRPr lang="ru-RU" sz="2800" i="0" dirty="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i="0" dirty="0"/>
              <a:t>Полное разрушение пространственных структур </a:t>
            </a:r>
            <a:r>
              <a:rPr lang="ru-RU" sz="2800" i="0" dirty="0" smtClean="0"/>
              <a:t>белков…</a:t>
            </a:r>
            <a:endParaRPr lang="ru-RU" sz="2800" i="0" dirty="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i="0" dirty="0"/>
              <a:t>Гормон поджелудочной </a:t>
            </a:r>
            <a:r>
              <a:rPr lang="ru-RU" sz="2800" i="0" dirty="0" smtClean="0"/>
              <a:t>железы…</a:t>
            </a:r>
            <a:endParaRPr lang="ru-RU" sz="2800" i="0" dirty="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i="0" dirty="0"/>
              <a:t>Биологические </a:t>
            </a:r>
            <a:r>
              <a:rPr lang="ru-RU" sz="2800" i="0" dirty="0" smtClean="0"/>
              <a:t>катализаторы…</a:t>
            </a:r>
            <a:endParaRPr lang="ru-RU" sz="2800" i="0" dirty="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i="0" dirty="0"/>
              <a:t>Болезнь, вызываемая недостатком инсулина в </a:t>
            </a:r>
            <a:r>
              <a:rPr lang="ru-RU" sz="2800" i="0" dirty="0" smtClean="0"/>
              <a:t>организме…</a:t>
            </a:r>
            <a:endParaRPr lang="ru-RU" sz="2800" i="0" dirty="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i="0" dirty="0"/>
              <a:t>Связи, поддерживающие вторичную структуру </a:t>
            </a:r>
            <a:r>
              <a:rPr lang="ru-RU" sz="2800" i="0" dirty="0" smtClean="0"/>
              <a:t>белка…</a:t>
            </a:r>
            <a:endParaRPr lang="ru-RU" sz="2800" b="1" i="0" dirty="0"/>
          </a:p>
        </p:txBody>
      </p:sp>
    </p:spTree>
    <p:extLst>
      <p:ext uri="{BB962C8B-B14F-4D97-AF65-F5344CB8AC3E}">
        <p14:creationId xmlns:p14="http://schemas.microsoft.com/office/powerpoint/2010/main" val="1670064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980728"/>
            <a:ext cx="828092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8940" algn="just">
              <a:lnSpc>
                <a:spcPct val="150000"/>
              </a:lnSpc>
              <a:spcAft>
                <a:spcPts val="0"/>
              </a:spcAft>
            </a:pPr>
            <a:r>
              <a:rPr lang="ru-RU" sz="3200" i="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Насколько </a:t>
            </a:r>
            <a:r>
              <a:rPr lang="ru-RU" sz="3200" i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многообразны белки, настолько сложна, загадочна и многолика жизнь. </a:t>
            </a:r>
            <a:endParaRPr lang="ru-RU" sz="3200" i="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08940" algn="ctr">
              <a:lnSpc>
                <a:spcPct val="150000"/>
              </a:lnSpc>
              <a:spcAft>
                <a:spcPts val="0"/>
              </a:spcAft>
            </a:pP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Подтверждением 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служат слова </a:t>
            </a:r>
            <a:r>
              <a:rPr lang="ru-RU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Гете</a:t>
            </a: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endParaRPr lang="ru-RU" sz="3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08940" algn="just">
              <a:lnSpc>
                <a:spcPct val="150000"/>
              </a:lnSpc>
              <a:spcAft>
                <a:spcPts val="0"/>
              </a:spcAft>
            </a:pPr>
            <a:r>
              <a:rPr lang="ru-RU" sz="3200" b="1" i="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“</a:t>
            </a:r>
            <a:r>
              <a:rPr lang="ru-RU" sz="3200" b="1" i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Я всегда говорил и не устаю повторять, что мир бы не мог существовать, если бы был так просто устроен</a:t>
            </a:r>
            <a:r>
              <a:rPr lang="ru-RU" sz="3200" b="1" i="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”.</a:t>
            </a:r>
            <a:endParaRPr lang="ru-RU" sz="3200" b="1" i="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040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2564904"/>
            <a:ext cx="816640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i="0" cap="all" dirty="0" smtClean="0"/>
              <a:t>Спасибо за внимание</a:t>
            </a:r>
            <a:endParaRPr lang="ru-RU" sz="4800" b="1" i="0" cap="all" dirty="0"/>
          </a:p>
        </p:txBody>
      </p:sp>
    </p:spTree>
    <p:extLst>
      <p:ext uri="{BB962C8B-B14F-4D97-AF65-F5344CB8AC3E}">
        <p14:creationId xmlns:p14="http://schemas.microsoft.com/office/powerpoint/2010/main" val="3476264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715963"/>
            <a:ext cx="7772400" cy="854075"/>
          </a:xfrm>
        </p:spPr>
        <p:txBody>
          <a:bodyPr/>
          <a:lstStyle/>
          <a:p>
            <a:pPr eaLnBrk="1" hangingPunct="1">
              <a:defRPr/>
            </a:pPr>
            <a:r>
              <a:rPr lang="ru-RU" sz="5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Цели: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323528" y="1981200"/>
            <a:ext cx="8640960" cy="4114800"/>
          </a:xfrm>
        </p:spPr>
        <p:txBody>
          <a:bodyPr>
            <a:normAutofit fontScale="92500"/>
          </a:bodyPr>
          <a:lstStyle/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изучить строение, свойства и функции белков в организме;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научиться применять полученные знания в повседневной жизни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707064"/>
            <a:ext cx="8712968" cy="5026191"/>
          </a:xfrm>
        </p:spPr>
        <p:txBody>
          <a:bodyPr>
            <a:norm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ru-RU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5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Жизнь – это способ существования белковых тел</a:t>
            </a:r>
            <a:r>
              <a:rPr lang="ru-RU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4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Фридрих Энгельс </a:t>
            </a:r>
            <a:endParaRPr lang="ru-RU" sz="50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07904" y="260648"/>
            <a:ext cx="5112568" cy="629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0" dirty="0" smtClean="0"/>
              <a:t>ИСТОРИЧЕСКАЯ СПРАВКА</a:t>
            </a:r>
          </a:p>
          <a:p>
            <a:pPr>
              <a:lnSpc>
                <a:spcPct val="150000"/>
              </a:lnSpc>
            </a:pPr>
            <a:r>
              <a:rPr lang="ru-RU" sz="2600" b="1" i="0" dirty="0" smtClean="0">
                <a:cs typeface="Times New Roman" panose="02020603050405020304" pitchFamily="18" charset="0"/>
              </a:rPr>
              <a:t>Свое </a:t>
            </a:r>
            <a:r>
              <a:rPr lang="ru-RU" sz="2600" b="1" i="0" dirty="0">
                <a:cs typeface="Times New Roman" panose="02020603050405020304" pitchFamily="18" charset="0"/>
              </a:rPr>
              <a:t>название белки получили от яичного белка, который с незапамятных времен использовался человеком как составная часть пищи. </a:t>
            </a:r>
            <a:endParaRPr lang="ru-RU" sz="2600" b="1" i="0" dirty="0" smtClean="0"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600" b="1" i="0" dirty="0" smtClean="0">
                <a:cs typeface="Times New Roman" panose="02020603050405020304" pitchFamily="18" charset="0"/>
              </a:rPr>
              <a:t>Согласно </a:t>
            </a:r>
            <a:r>
              <a:rPr lang="ru-RU" sz="2600" b="1" i="0" dirty="0">
                <a:cs typeface="Times New Roman" panose="02020603050405020304" pitchFamily="18" charset="0"/>
              </a:rPr>
              <a:t>описаниям Плиния Старшего, уже в Древнем Риме яичный белок </a:t>
            </a:r>
            <a:r>
              <a:rPr lang="ru-RU" sz="2600" b="1" i="0" dirty="0" smtClean="0">
                <a:cs typeface="Times New Roman" panose="02020603050405020304" pitchFamily="18" charset="0"/>
              </a:rPr>
              <a:t>применялся как </a:t>
            </a:r>
            <a:r>
              <a:rPr lang="ru-RU" sz="2600" b="1" i="0" dirty="0">
                <a:cs typeface="Times New Roman" panose="02020603050405020304" pitchFamily="18" charset="0"/>
              </a:rPr>
              <a:t>лечебное средство. </a:t>
            </a:r>
          </a:p>
          <a:p>
            <a:endParaRPr lang="ru-RU" b="1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03" y="526067"/>
            <a:ext cx="3889094" cy="32409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838" y="3789040"/>
            <a:ext cx="29432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495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2674" y="476672"/>
            <a:ext cx="86409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i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Белки </a:t>
            </a:r>
            <a:r>
              <a:rPr lang="ru-RU" i="0" dirty="0"/>
              <a:t>– это сложные органические вещества, выполняющие в клетке важные функции. Они представляют собой гигантские полимерные молекулы, мономерами которых являются аминокислоты.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121106" y="1853210"/>
            <a:ext cx="475252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i="0" dirty="0"/>
              <a:t>В организме человека встречается 5 млн типов белковых молекул, отличающихся не только друг от друга, но и от белков других организмов. Такое разнообразие обеспечивается сочетанием всего лишь 20 разных аминокислот, составляющих несколько сотен, а иногда и тысяч комбинаций.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32674" y="5288340"/>
            <a:ext cx="86409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i="0" dirty="0"/>
              <a:t>Порядок их чередования может быть самым разнообразным; благодаря этому возможно существование огромного числа молекул белка, отличающихся друг от друга.. </a:t>
            </a:r>
          </a:p>
          <a:p>
            <a:endParaRPr lang="ru-RU" i="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204864"/>
            <a:ext cx="3043182" cy="2926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577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130175"/>
            <a:ext cx="8352928" cy="1858665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белковых молекул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179512" y="1556792"/>
            <a:ext cx="8568952" cy="5040560"/>
          </a:xfrm>
        </p:spPr>
        <p:txBody>
          <a:bodyPr>
            <a:normAutofit fontScale="92500"/>
          </a:bodyPr>
          <a:lstStyle/>
          <a:p>
            <a:pPr eaLnBrk="1" hangingPunct="1">
              <a:buFont typeface="Wingdings" panose="05000000000000000000" pitchFamily="2" charset="2"/>
              <a:buChar char="v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первичная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	последовательность 					аминокислотных 					остатков</a:t>
            </a:r>
          </a:p>
          <a:p>
            <a:pPr eaLnBrk="1" hangingPunct="1">
              <a:buFont typeface="Wingdings" panose="05000000000000000000" pitchFamily="2" charset="2"/>
              <a:buChar char="v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вторичная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	спиралевидная 						структура</a:t>
            </a:r>
          </a:p>
          <a:p>
            <a:pPr eaLnBrk="1" hangingPunct="1">
              <a:buFont typeface="Wingdings" panose="05000000000000000000" pitchFamily="2" charset="2"/>
              <a:buChar char="v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третичная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		сворачивание спирали 					в результате ионных 					взаимодействий</a:t>
            </a:r>
          </a:p>
          <a:p>
            <a:pPr eaLnBrk="1" hangingPunct="1">
              <a:buFont typeface="Wingdings" panose="05000000000000000000" pitchFamily="2" charset="2"/>
              <a:buChar char="v"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четвертичная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	образование глобул</a:t>
            </a:r>
          </a:p>
          <a:p>
            <a:pPr eaLnBrk="1" hangingPunct="1">
              <a:buFont typeface="Wingdings" panose="05000000000000000000" pitchFamily="2" charset="2"/>
              <a:buChar char="v"/>
            </a:pP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 descr="image1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5" descr="L23p02p0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0824" y="1772816"/>
            <a:ext cx="3084504" cy="2175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6" descr="L23p02p0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84888" y="1700809"/>
            <a:ext cx="2855116" cy="2147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7" descr="L23p02p0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348038" y="2924944"/>
            <a:ext cx="2722172" cy="1943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WordArt 8"/>
          <p:cNvSpPr>
            <a:spLocks noChangeArrowheads="1" noChangeShapeType="1" noTextEdit="1"/>
          </p:cNvSpPr>
          <p:nvPr/>
        </p:nvSpPr>
        <p:spPr bwMode="auto">
          <a:xfrm>
            <a:off x="395288" y="4221163"/>
            <a:ext cx="2305050" cy="503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ru-RU" kern="10" spc="360" dirty="0">
              <a:ln w="9525">
                <a:solidFill>
                  <a:srgbClr val="FF00FF"/>
                </a:solidFill>
                <a:round/>
                <a:headEnd/>
                <a:tailEnd/>
              </a:ln>
              <a:solidFill>
                <a:srgbClr val="CCFFCC"/>
              </a:solidFill>
              <a:effectLst>
                <a:outerShdw dist="45791" dir="3378596" algn="ctr" rotWithShape="0">
                  <a:srgbClr val="4D4D4D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0825" y="332656"/>
            <a:ext cx="84978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0" dirty="0" smtClean="0"/>
              <a:t>КОМПЬЮТЕРНОЕ </a:t>
            </a:r>
          </a:p>
          <a:p>
            <a:pPr algn="ctr"/>
            <a:r>
              <a:rPr lang="ru-RU" sz="3600" b="1" i="0" dirty="0" smtClean="0"/>
              <a:t>ИЗОБРАЖЕНИЕ БЕЛКОВ</a:t>
            </a:r>
            <a:endParaRPr lang="ru-RU" sz="3600" b="1" i="0" dirty="0"/>
          </a:p>
        </p:txBody>
      </p:sp>
      <p:sp>
        <p:nvSpPr>
          <p:cNvPr id="3" name="TextBox 2"/>
          <p:cNvSpPr txBox="1"/>
          <p:nvPr/>
        </p:nvSpPr>
        <p:spPr>
          <a:xfrm>
            <a:off x="250824" y="4336600"/>
            <a:ext cx="28813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0" dirty="0" smtClean="0"/>
              <a:t>ГЕМОГЛОБИН</a:t>
            </a:r>
            <a:endParaRPr lang="ru-RU" sz="2800" b="1" i="0" dirty="0"/>
          </a:p>
        </p:txBody>
      </p:sp>
      <p:sp>
        <p:nvSpPr>
          <p:cNvPr id="6" name="TextBox 5"/>
          <p:cNvSpPr txBox="1"/>
          <p:nvPr/>
        </p:nvSpPr>
        <p:spPr>
          <a:xfrm>
            <a:off x="3348038" y="5373216"/>
            <a:ext cx="2736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0" dirty="0" smtClean="0"/>
              <a:t>МИОГЛОБИН</a:t>
            </a:r>
            <a:endParaRPr lang="ru-RU" sz="2800" b="1" i="0" dirty="0"/>
          </a:p>
        </p:txBody>
      </p:sp>
      <p:sp>
        <p:nvSpPr>
          <p:cNvPr id="7" name="TextBox 6"/>
          <p:cNvSpPr txBox="1"/>
          <p:nvPr/>
        </p:nvSpPr>
        <p:spPr>
          <a:xfrm>
            <a:off x="6372201" y="4221163"/>
            <a:ext cx="2376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0" dirty="0" smtClean="0"/>
              <a:t>КОЛЛАГЕН</a:t>
            </a:r>
            <a:endParaRPr lang="ru-RU" sz="2800" b="1" i="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855</TotalTime>
  <Words>653</Words>
  <Application>Microsoft Office PowerPoint</Application>
  <PresentationFormat>Экран (4:3)</PresentationFormat>
  <Paragraphs>81</Paragraphs>
  <Slides>27</Slides>
  <Notes>0</Notes>
  <HiddenSlides>0</HiddenSlides>
  <MMClips>6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2" baseType="lpstr">
      <vt:lpstr>Arial</vt:lpstr>
      <vt:lpstr>Times New Roman</vt:lpstr>
      <vt:lpstr>Tw Cen MT</vt:lpstr>
      <vt:lpstr>Wingdings</vt:lpstr>
      <vt:lpstr>Капля</vt:lpstr>
      <vt:lpstr>ОТКРЫТЫЙ УРОК по химии</vt:lpstr>
      <vt:lpstr>Тема урока:  Белки. Строение, свойства  и функции белков в организме. </vt:lpstr>
      <vt:lpstr>Цели:</vt:lpstr>
      <vt:lpstr>«Жизнь – это способ существования белковых тел» Фридрих Энгельс </vt:lpstr>
      <vt:lpstr>Презентация PowerPoint</vt:lpstr>
      <vt:lpstr>Презентация PowerPoint</vt:lpstr>
      <vt:lpstr>СТРУКТУРА белковых молекул </vt:lpstr>
      <vt:lpstr>Презентация PowerPoint</vt:lpstr>
      <vt:lpstr>Презентация PowerPoint</vt:lpstr>
      <vt:lpstr>Презентация PowerPoint</vt:lpstr>
      <vt:lpstr>Биологические функции белков</vt:lpstr>
      <vt:lpstr>Презентация PowerPoint</vt:lpstr>
      <vt:lpstr>Презентация PowerPoint</vt:lpstr>
      <vt:lpstr>Презентация PowerPoint</vt:lpstr>
      <vt:lpstr>Химические свойства белков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Student</dc:creator>
  <cp:lastModifiedBy>Олександр Павленко</cp:lastModifiedBy>
  <cp:revision>60</cp:revision>
  <dcterms:created xsi:type="dcterms:W3CDTF">2006-03-14T15:10:30Z</dcterms:created>
  <dcterms:modified xsi:type="dcterms:W3CDTF">2024-07-30T15:23:44Z</dcterms:modified>
</cp:coreProperties>
</file>