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305" r:id="rId2"/>
    <p:sldId id="451" r:id="rId3"/>
    <p:sldId id="463" r:id="rId4"/>
    <p:sldId id="477" r:id="rId5"/>
    <p:sldId id="462" r:id="rId6"/>
    <p:sldId id="461" r:id="rId7"/>
    <p:sldId id="374" r:id="rId8"/>
    <p:sldId id="464" r:id="rId9"/>
    <p:sldId id="465" r:id="rId10"/>
    <p:sldId id="454" r:id="rId11"/>
    <p:sldId id="466" r:id="rId12"/>
    <p:sldId id="423" r:id="rId13"/>
    <p:sldId id="452" r:id="rId14"/>
    <p:sldId id="467" r:id="rId15"/>
    <p:sldId id="455" r:id="rId16"/>
    <p:sldId id="456" r:id="rId17"/>
    <p:sldId id="468" r:id="rId18"/>
    <p:sldId id="458" r:id="rId19"/>
    <p:sldId id="469" r:id="rId20"/>
    <p:sldId id="457" r:id="rId21"/>
    <p:sldId id="471" r:id="rId22"/>
    <p:sldId id="473" r:id="rId23"/>
    <p:sldId id="459" r:id="rId24"/>
    <p:sldId id="460" r:id="rId25"/>
    <p:sldId id="472" r:id="rId26"/>
    <p:sldId id="470" r:id="rId27"/>
    <p:sldId id="474" r:id="rId28"/>
    <p:sldId id="475" r:id="rId29"/>
    <p:sldId id="476" r:id="rId30"/>
    <p:sldId id="450" r:id="rId3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62" autoAdjust="0"/>
    <p:restoredTop sz="94660"/>
  </p:normalViewPr>
  <p:slideViewPr>
    <p:cSldViewPr snapToGrid="0">
      <p:cViewPr varScale="1">
        <p:scale>
          <a:sx n="69" d="100"/>
          <a:sy n="69" d="100"/>
        </p:scale>
        <p:origin x="64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6CEF9F-6EBB-4328-BFF4-22C835255634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7978DB-73CB-438D-BB08-2D9C565D52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726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Пытались </a:t>
            </a:r>
            <a:r>
              <a:rPr lang="ru-RU" dirty="0" err="1" smtClean="0"/>
              <a:t>взаимосвязьвеществ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C7D7E-D05D-41A6-BE46-D5DFA5AE9DD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4754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Пытались </a:t>
            </a:r>
            <a:r>
              <a:rPr lang="ru-RU" dirty="0" err="1" smtClean="0"/>
              <a:t>взаимосвязьвеществ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C7D7E-D05D-41A6-BE46-D5DFA5AE9DD5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954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Пытались </a:t>
            </a:r>
            <a:r>
              <a:rPr lang="ru-RU" dirty="0" err="1" smtClean="0"/>
              <a:t>взаимосвязьвеществ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C7D7E-D05D-41A6-BE46-D5DFA5AE9DD5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1353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Пытались </a:t>
            </a:r>
            <a:r>
              <a:rPr lang="ru-RU" dirty="0" err="1" smtClean="0"/>
              <a:t>взаимосвязьвеществ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C7D7E-D05D-41A6-BE46-D5DFA5AE9DD5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1917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Пытались </a:t>
            </a:r>
            <a:r>
              <a:rPr lang="ru-RU" dirty="0" err="1" smtClean="0"/>
              <a:t>взаимосвязьвеществ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C7D7E-D05D-41A6-BE46-D5DFA5AE9DD5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4710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Пытались </a:t>
            </a:r>
            <a:r>
              <a:rPr lang="ru-RU" dirty="0" err="1" smtClean="0"/>
              <a:t>взаимосвязьвеществ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C7D7E-D05D-41A6-BE46-D5DFA5AE9DD5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1098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Пытались </a:t>
            </a:r>
            <a:r>
              <a:rPr lang="ru-RU" dirty="0" err="1" smtClean="0"/>
              <a:t>взаимосвязьвеществ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C7D7E-D05D-41A6-BE46-D5DFA5AE9DD5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9895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Пытались </a:t>
            </a:r>
            <a:r>
              <a:rPr lang="ru-RU" dirty="0" err="1" smtClean="0"/>
              <a:t>взаимосвязьвеществ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C7D7E-D05D-41A6-BE46-D5DFA5AE9DD5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0258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Пытались </a:t>
            </a:r>
            <a:r>
              <a:rPr lang="ru-RU" dirty="0" err="1" smtClean="0"/>
              <a:t>взаимосвязьвеществ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C7D7E-D05D-41A6-BE46-D5DFA5AE9DD5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911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Пытались </a:t>
            </a:r>
            <a:r>
              <a:rPr lang="ru-RU" dirty="0" err="1" smtClean="0"/>
              <a:t>взаимосвязьвеществ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C7D7E-D05D-41A6-BE46-D5DFA5AE9DD5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2639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Пытались </a:t>
            </a:r>
            <a:r>
              <a:rPr lang="ru-RU" dirty="0" err="1" smtClean="0"/>
              <a:t>взаимосвязьвеществ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C7D7E-D05D-41A6-BE46-D5DFA5AE9DD5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019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Пытались </a:t>
            </a:r>
            <a:r>
              <a:rPr lang="ru-RU" dirty="0" err="1" smtClean="0"/>
              <a:t>взаимосвязьвеществ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C7D7E-D05D-41A6-BE46-D5DFA5AE9DD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7845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Пытались </a:t>
            </a:r>
            <a:r>
              <a:rPr lang="ru-RU" dirty="0" err="1" smtClean="0"/>
              <a:t>взаимосвязьвеществ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C7D7E-D05D-41A6-BE46-D5DFA5AE9DD5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2491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Пытались </a:t>
            </a:r>
            <a:r>
              <a:rPr lang="ru-RU" dirty="0" err="1" smtClean="0"/>
              <a:t>взаимосвязьвеществ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C7D7E-D05D-41A6-BE46-D5DFA5AE9DD5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7519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Пытались </a:t>
            </a:r>
            <a:r>
              <a:rPr lang="ru-RU" dirty="0" err="1" smtClean="0"/>
              <a:t>взаимосвязьвеществ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C7D7E-D05D-41A6-BE46-D5DFA5AE9DD5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04150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Пытались </a:t>
            </a:r>
            <a:r>
              <a:rPr lang="ru-RU" dirty="0" err="1" smtClean="0"/>
              <a:t>взаимосвязьвеществ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C7D7E-D05D-41A6-BE46-D5DFA5AE9DD5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6313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Пытались </a:t>
            </a:r>
            <a:r>
              <a:rPr lang="ru-RU" dirty="0" err="1" smtClean="0"/>
              <a:t>взаимосвязьвеществ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C7D7E-D05D-41A6-BE46-D5DFA5AE9DD5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99485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Пытались </a:t>
            </a:r>
            <a:r>
              <a:rPr lang="ru-RU" dirty="0" err="1" smtClean="0"/>
              <a:t>взаимосвязьвеществ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C7D7E-D05D-41A6-BE46-D5DFA5AE9DD5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87638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Пытались </a:t>
            </a:r>
            <a:r>
              <a:rPr lang="ru-RU" dirty="0" err="1" smtClean="0"/>
              <a:t>взаимосвязьвеществ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C7D7E-D05D-41A6-BE46-D5DFA5AE9DD5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72254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Пытались </a:t>
            </a:r>
            <a:r>
              <a:rPr lang="ru-RU" dirty="0" err="1" smtClean="0"/>
              <a:t>взаимосвязьвеществ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C7D7E-D05D-41A6-BE46-D5DFA5AE9DD5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04585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Пытались </a:t>
            </a:r>
            <a:r>
              <a:rPr lang="ru-RU" dirty="0" err="1" smtClean="0"/>
              <a:t>взаимосвязьвеществ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C7D7E-D05D-41A6-BE46-D5DFA5AE9DD5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11191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Пытались </a:t>
            </a:r>
            <a:r>
              <a:rPr lang="ru-RU" dirty="0" err="1" smtClean="0"/>
              <a:t>взаимосвязьвеществ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C7D7E-D05D-41A6-BE46-D5DFA5AE9DD5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5084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Пытались </a:t>
            </a:r>
            <a:r>
              <a:rPr lang="ru-RU" dirty="0" err="1" smtClean="0"/>
              <a:t>взаимосвязьвеществ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C7D7E-D05D-41A6-BE46-D5DFA5AE9DD5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3029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Пытались </a:t>
            </a:r>
            <a:r>
              <a:rPr lang="ru-RU" dirty="0" err="1" smtClean="0"/>
              <a:t>взаимосвязьвеществ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C7D7E-D05D-41A6-BE46-D5DFA5AE9DD5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0935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Пытались </a:t>
            </a:r>
            <a:r>
              <a:rPr lang="ru-RU" dirty="0" err="1" smtClean="0"/>
              <a:t>взаимосвязьвеществ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C7D7E-D05D-41A6-BE46-D5DFA5AE9DD5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61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Пытались </a:t>
            </a:r>
            <a:r>
              <a:rPr lang="ru-RU" dirty="0" err="1" smtClean="0"/>
              <a:t>взаимосвязьвеществ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C7D7E-D05D-41A6-BE46-D5DFA5AE9DD5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5048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Пытались </a:t>
            </a:r>
            <a:r>
              <a:rPr lang="ru-RU" dirty="0" err="1" smtClean="0"/>
              <a:t>взаимосвязьвеществ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C7D7E-D05D-41A6-BE46-D5DFA5AE9DD5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3284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Пытались </a:t>
            </a:r>
            <a:r>
              <a:rPr lang="ru-RU" dirty="0" err="1" smtClean="0"/>
              <a:t>взаимосвязьвеществ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C7D7E-D05D-41A6-BE46-D5DFA5AE9DD5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6227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Пытались </a:t>
            </a:r>
            <a:r>
              <a:rPr lang="ru-RU" dirty="0" err="1" smtClean="0"/>
              <a:t>взаимосвязьвеществ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C7D7E-D05D-41A6-BE46-D5DFA5AE9DD5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0158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3497A-3151-4DC0-A285-86CC8653D4DC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E665A-317E-4192-9889-EE2CF4E3CD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594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3497A-3151-4DC0-A285-86CC8653D4DC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E665A-317E-4192-9889-EE2CF4E3CD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499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3497A-3151-4DC0-A285-86CC8653D4DC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E665A-317E-4192-9889-EE2CF4E3CD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1090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41338" y="1133193"/>
            <a:ext cx="11948967" cy="5599134"/>
          </a:xfrm>
          <a:custGeom>
            <a:avLst/>
            <a:gdLst/>
            <a:ahLst/>
            <a:cxnLst/>
            <a:rect l="l" t="t" r="r" b="b"/>
            <a:pathLst>
              <a:path w="5650865" h="2649220">
                <a:moveTo>
                  <a:pt x="5650712" y="24434"/>
                </a:moveTo>
                <a:lnTo>
                  <a:pt x="5626341" y="24434"/>
                </a:lnTo>
                <a:lnTo>
                  <a:pt x="5626341" y="2624975"/>
                </a:lnTo>
                <a:lnTo>
                  <a:pt x="5650712" y="2624975"/>
                </a:lnTo>
                <a:lnTo>
                  <a:pt x="5650712" y="24434"/>
                </a:lnTo>
                <a:close/>
              </a:path>
              <a:path w="5650865" h="2649220">
                <a:moveTo>
                  <a:pt x="5650712" y="0"/>
                </a:moveTo>
                <a:lnTo>
                  <a:pt x="0" y="0"/>
                </a:lnTo>
                <a:lnTo>
                  <a:pt x="0" y="24130"/>
                </a:lnTo>
                <a:lnTo>
                  <a:pt x="0" y="2625090"/>
                </a:lnTo>
                <a:lnTo>
                  <a:pt x="0" y="2649220"/>
                </a:lnTo>
                <a:lnTo>
                  <a:pt x="5650712" y="2649220"/>
                </a:lnTo>
                <a:lnTo>
                  <a:pt x="5650712" y="2625090"/>
                </a:lnTo>
                <a:lnTo>
                  <a:pt x="24384" y="2625090"/>
                </a:lnTo>
                <a:lnTo>
                  <a:pt x="24384" y="24130"/>
                </a:lnTo>
                <a:lnTo>
                  <a:pt x="5650712" y="24130"/>
                </a:lnTo>
                <a:lnTo>
                  <a:pt x="5650712" y="0"/>
                </a:lnTo>
                <a:close/>
              </a:path>
            </a:pathLst>
          </a:custGeom>
          <a:solidFill>
            <a:srgbClr val="00A859"/>
          </a:solidFill>
        </p:spPr>
        <p:txBody>
          <a:bodyPr wrap="square" lIns="0" tIns="0" rIns="0" bIns="0" rtlCol="0"/>
          <a:lstStyle/>
          <a:p>
            <a:endParaRPr sz="2344"/>
          </a:p>
        </p:txBody>
      </p:sp>
      <p:sp>
        <p:nvSpPr>
          <p:cNvPr id="17" name="bg object 17"/>
          <p:cNvSpPr/>
          <p:nvPr/>
        </p:nvSpPr>
        <p:spPr>
          <a:xfrm>
            <a:off x="141358" y="150402"/>
            <a:ext cx="11948967" cy="907240"/>
          </a:xfrm>
          <a:custGeom>
            <a:avLst/>
            <a:gdLst/>
            <a:ahLst/>
            <a:cxnLst/>
            <a:rect l="l" t="t" r="r" b="b"/>
            <a:pathLst>
              <a:path w="5650865" h="429259">
                <a:moveTo>
                  <a:pt x="5650703" y="0"/>
                </a:moveTo>
                <a:lnTo>
                  <a:pt x="0" y="0"/>
                </a:lnTo>
                <a:lnTo>
                  <a:pt x="0" y="428878"/>
                </a:lnTo>
                <a:lnTo>
                  <a:pt x="5650703" y="428878"/>
                </a:lnTo>
                <a:lnTo>
                  <a:pt x="5650703" y="0"/>
                </a:lnTo>
                <a:close/>
              </a:path>
            </a:pathLst>
          </a:custGeom>
          <a:solidFill>
            <a:srgbClr val="2365C7"/>
          </a:solidFill>
        </p:spPr>
        <p:txBody>
          <a:bodyPr wrap="square" lIns="0" tIns="0" rIns="0" bIns="0" rtlCol="0"/>
          <a:lstStyle/>
          <a:p>
            <a:endParaRPr sz="2344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665" b="1" i="0">
                <a:solidFill>
                  <a:srgbClr val="FEFEF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24644" y="1523342"/>
            <a:ext cx="3857666" cy="4058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30" b="0" i="0">
                <a:solidFill>
                  <a:srgbClr val="FEFEF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92" y="1577341"/>
            <a:ext cx="5303521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7/30/2024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63900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ree Image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4" y="279962"/>
            <a:ext cx="10363201" cy="81756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1" y="1397001"/>
            <a:ext cx="3328416" cy="3407438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399"/>
            </a:lvl1pPr>
          </a:lstStyle>
          <a:p>
            <a:pPr lvl="0"/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1"/>
            <a:ext cx="3328416" cy="3407438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4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399"/>
            </a:lvl1pPr>
          </a:lstStyle>
          <a:p>
            <a:pPr lvl="0"/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3" y="1397001"/>
            <a:ext cx="3328416" cy="3407438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399"/>
            </a:lvl1pPr>
          </a:lstStyle>
          <a:p>
            <a:pPr lvl="0"/>
            <a:endParaRPr lang="en-US"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1" y="4980569"/>
            <a:ext cx="3328416" cy="958851"/>
          </a:xfrm>
        </p:spPr>
        <p:txBody>
          <a:bodyPr>
            <a:noAutofit/>
          </a:bodyPr>
          <a:lstStyle>
            <a:lvl1pPr marL="0" indent="0">
              <a:buNone/>
              <a:defRPr sz="1399"/>
            </a:lvl1pPr>
            <a:lvl2pPr marL="152378" indent="-152378">
              <a:buFont typeface="Arial" panose="020B0604020202020204" pitchFamily="34" charset="0"/>
              <a:buChar char="•"/>
              <a:defRPr sz="1399"/>
            </a:lvl2pPr>
            <a:lvl3pPr marL="304757" indent="-152378">
              <a:defRPr sz="1399"/>
            </a:lvl3pPr>
            <a:lvl4pPr marL="533324" indent="-228567">
              <a:defRPr sz="1399"/>
            </a:lvl4pPr>
            <a:lvl5pPr marL="761891" indent="-228567">
              <a:defRPr sz="1399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4431792" y="4980569"/>
            <a:ext cx="3328416" cy="958851"/>
          </a:xfrm>
        </p:spPr>
        <p:txBody>
          <a:bodyPr>
            <a:noAutofit/>
          </a:bodyPr>
          <a:lstStyle>
            <a:lvl1pPr marL="0" indent="0">
              <a:buNone/>
              <a:defRPr sz="1399"/>
            </a:lvl1pPr>
            <a:lvl2pPr marL="152378" indent="-152378">
              <a:buFont typeface="Arial" panose="020B0604020202020204" pitchFamily="34" charset="0"/>
              <a:buChar char="•"/>
              <a:defRPr sz="1399"/>
            </a:lvl2pPr>
            <a:lvl3pPr marL="304757" indent="-152378">
              <a:defRPr sz="1399"/>
            </a:lvl3pPr>
            <a:lvl4pPr marL="533324" indent="-228567">
              <a:defRPr sz="1399"/>
            </a:lvl4pPr>
            <a:lvl5pPr marL="761891" indent="-228567">
              <a:defRPr sz="1399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7949183" y="4980569"/>
            <a:ext cx="3328416" cy="958851"/>
          </a:xfrm>
        </p:spPr>
        <p:txBody>
          <a:bodyPr>
            <a:noAutofit/>
          </a:bodyPr>
          <a:lstStyle>
            <a:lvl1pPr marL="0" indent="0">
              <a:buNone/>
              <a:defRPr sz="1399"/>
            </a:lvl1pPr>
            <a:lvl2pPr marL="152378" indent="-152378">
              <a:buFont typeface="Arial" panose="020B0604020202020204" pitchFamily="34" charset="0"/>
              <a:buChar char="•"/>
              <a:defRPr sz="1399"/>
            </a:lvl2pPr>
            <a:lvl3pPr marL="304757" indent="-152378">
              <a:defRPr sz="1399"/>
            </a:lvl3pPr>
            <a:lvl4pPr marL="533324" indent="-228567">
              <a:defRPr sz="1399"/>
            </a:lvl4pPr>
            <a:lvl5pPr marL="761891" indent="-228567">
              <a:defRPr sz="1399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914404" y="933453"/>
            <a:ext cx="10363201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799" baseline="0"/>
            </a:lvl1pPr>
          </a:lstStyle>
          <a:p>
            <a:pPr lvl="0"/>
            <a:r>
              <a:rPr lang="en-US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160307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3497A-3151-4DC0-A285-86CC8653D4DC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E665A-317E-4192-9889-EE2CF4E3CD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078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3497A-3151-4DC0-A285-86CC8653D4DC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E665A-317E-4192-9889-EE2CF4E3CD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075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3497A-3151-4DC0-A285-86CC8653D4DC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E665A-317E-4192-9889-EE2CF4E3CD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698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3497A-3151-4DC0-A285-86CC8653D4DC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E665A-317E-4192-9889-EE2CF4E3CD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626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3497A-3151-4DC0-A285-86CC8653D4DC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E665A-317E-4192-9889-EE2CF4E3CD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386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3497A-3151-4DC0-A285-86CC8653D4DC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E665A-317E-4192-9889-EE2CF4E3CD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466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3497A-3151-4DC0-A285-86CC8653D4DC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E665A-317E-4192-9889-EE2CF4E3CD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03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3497A-3151-4DC0-A285-86CC8653D4DC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E665A-317E-4192-9889-EE2CF4E3CD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017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93497A-3151-4DC0-A285-86CC8653D4DC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E665A-317E-4192-9889-EE2CF4E3CD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829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2">
            <a:extLst>
              <a:ext uri="{FF2B5EF4-FFF2-40B4-BE49-F238E27FC236}">
                <a16:creationId xmlns:a16="http://schemas.microsoft.com/office/drawing/2014/main" id="{EE80F0AA-4DF1-4DBF-9AA2-5439157D8912}"/>
              </a:ext>
            </a:extLst>
          </p:cNvPr>
          <p:cNvSpPr/>
          <p:nvPr/>
        </p:nvSpPr>
        <p:spPr>
          <a:xfrm>
            <a:off x="18043" y="-15712"/>
            <a:ext cx="12173957" cy="2158055"/>
          </a:xfrm>
          <a:custGeom>
            <a:avLst/>
            <a:gdLst/>
            <a:ahLst/>
            <a:cxnLst/>
            <a:rect l="l" t="t" r="r" b="b"/>
            <a:pathLst>
              <a:path w="5760085" h="1021080">
                <a:moveTo>
                  <a:pt x="5759640" y="0"/>
                </a:moveTo>
                <a:lnTo>
                  <a:pt x="0" y="0"/>
                </a:lnTo>
                <a:lnTo>
                  <a:pt x="0" y="1020953"/>
                </a:lnTo>
                <a:lnTo>
                  <a:pt x="5759640" y="1020953"/>
                </a:lnTo>
                <a:lnTo>
                  <a:pt x="5759640" y="0"/>
                </a:lnTo>
                <a:close/>
              </a:path>
            </a:pathLst>
          </a:custGeom>
          <a:solidFill>
            <a:srgbClr val="2365C7"/>
          </a:solidFill>
        </p:spPr>
        <p:txBody>
          <a:bodyPr wrap="square" lIns="0" tIns="0" rIns="0" bIns="0" rtlCol="0"/>
          <a:lstStyle/>
          <a:p>
            <a:endParaRPr sz="2396"/>
          </a:p>
        </p:txBody>
      </p:sp>
      <p:sp>
        <p:nvSpPr>
          <p:cNvPr id="15" name="object 4">
            <a:extLst>
              <a:ext uri="{FF2B5EF4-FFF2-40B4-BE49-F238E27FC236}">
                <a16:creationId xmlns:a16="http://schemas.microsoft.com/office/drawing/2014/main" id="{96789AA7-9596-4F83-89FD-AEC28EE179F1}"/>
              </a:ext>
            </a:extLst>
          </p:cNvPr>
          <p:cNvSpPr txBox="1"/>
          <p:nvPr/>
        </p:nvSpPr>
        <p:spPr>
          <a:xfrm>
            <a:off x="1234903" y="2976538"/>
            <a:ext cx="7576587" cy="2574100"/>
          </a:xfrm>
          <a:prstGeom prst="rect">
            <a:avLst/>
          </a:prstGeom>
        </p:spPr>
        <p:txBody>
          <a:bodyPr vert="horz" wrap="square" lIns="0" tIns="29525" rIns="0" bIns="0" rtlCol="0">
            <a:spAutoFit/>
          </a:bodyPr>
          <a:lstStyle/>
          <a:p>
            <a:pPr marL="38918" algn="ctr">
              <a:spcBef>
                <a:spcPts val="233"/>
              </a:spcBef>
            </a:pPr>
            <a:r>
              <a:rPr lang="ru-RU" sz="5400" b="1" dirty="0" err="1" smtClean="0">
                <a:solidFill>
                  <a:srgbClr val="2365C7"/>
                </a:solidFill>
                <a:latin typeface="Arial" pitchFamily="34" charset="0"/>
                <a:cs typeface="Arial" pitchFamily="34" charset="0"/>
              </a:rPr>
              <a:t>А.П.Чехов</a:t>
            </a:r>
            <a:endParaRPr lang="ru-RU" sz="5400" b="1" dirty="0">
              <a:solidFill>
                <a:srgbClr val="2365C7"/>
              </a:solidFill>
              <a:latin typeface="Arial" pitchFamily="34" charset="0"/>
              <a:cs typeface="Arial" pitchFamily="34" charset="0"/>
            </a:endParaRPr>
          </a:p>
          <a:p>
            <a:pPr marL="38918" algn="ctr">
              <a:spcBef>
                <a:spcPts val="233"/>
              </a:spcBef>
            </a:pPr>
            <a:r>
              <a:rPr lang="ru-RU" sz="5400" b="1" dirty="0" smtClean="0">
                <a:solidFill>
                  <a:srgbClr val="2365C7"/>
                </a:solidFill>
                <a:latin typeface="Arial" pitchFamily="34" charset="0"/>
                <a:cs typeface="Arial" pitchFamily="34" charset="0"/>
              </a:rPr>
              <a:t>Рассказ </a:t>
            </a:r>
          </a:p>
          <a:p>
            <a:pPr marL="38918" algn="ctr">
              <a:spcBef>
                <a:spcPts val="233"/>
              </a:spcBef>
            </a:pPr>
            <a:r>
              <a:rPr lang="ru-RU" sz="5400" b="1" dirty="0" smtClean="0">
                <a:solidFill>
                  <a:srgbClr val="2365C7"/>
                </a:solidFill>
                <a:latin typeface="Arial" pitchFamily="34" charset="0"/>
                <a:cs typeface="Arial" pitchFamily="34" charset="0"/>
              </a:rPr>
              <a:t>«Толстый и Тонкий»</a:t>
            </a:r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id="{A8BAE388-D6D2-40E9-8208-E39C1E0E7029}"/>
              </a:ext>
            </a:extLst>
          </p:cNvPr>
          <p:cNvSpPr/>
          <p:nvPr/>
        </p:nvSpPr>
        <p:spPr>
          <a:xfrm>
            <a:off x="536370" y="3295781"/>
            <a:ext cx="574502" cy="2118077"/>
          </a:xfrm>
          <a:custGeom>
            <a:avLst/>
            <a:gdLst/>
            <a:ahLst/>
            <a:cxnLst/>
            <a:rect l="l" t="t" r="r" b="b"/>
            <a:pathLst>
              <a:path w="344170" h="680719">
                <a:moveTo>
                  <a:pt x="343828" y="0"/>
                </a:moveTo>
                <a:lnTo>
                  <a:pt x="0" y="0"/>
                </a:lnTo>
                <a:lnTo>
                  <a:pt x="0" y="680466"/>
                </a:lnTo>
                <a:lnTo>
                  <a:pt x="343828" y="680466"/>
                </a:lnTo>
                <a:lnTo>
                  <a:pt x="343828" y="0"/>
                </a:lnTo>
                <a:close/>
              </a:path>
            </a:pathLst>
          </a:custGeom>
          <a:solidFill>
            <a:srgbClr val="2365C7"/>
          </a:solidFill>
        </p:spPr>
        <p:txBody>
          <a:bodyPr wrap="square" lIns="0" tIns="0" rIns="0" bIns="0" rtlCol="0"/>
          <a:lstStyle/>
          <a:p>
            <a:endParaRPr sz="2396"/>
          </a:p>
        </p:txBody>
      </p:sp>
      <p:sp>
        <p:nvSpPr>
          <p:cNvPr id="20" name="object 9">
            <a:extLst>
              <a:ext uri="{FF2B5EF4-FFF2-40B4-BE49-F238E27FC236}">
                <a16:creationId xmlns:a16="http://schemas.microsoft.com/office/drawing/2014/main" id="{F294EAD7-CAB8-401C-B12D-6064AA1177E0}"/>
              </a:ext>
            </a:extLst>
          </p:cNvPr>
          <p:cNvSpPr/>
          <p:nvPr/>
        </p:nvSpPr>
        <p:spPr>
          <a:xfrm>
            <a:off x="9940666" y="482101"/>
            <a:ext cx="1276313" cy="1276313"/>
          </a:xfrm>
          <a:custGeom>
            <a:avLst/>
            <a:gdLst/>
            <a:ahLst/>
            <a:cxnLst/>
            <a:rect l="l" t="t" r="r" b="b"/>
            <a:pathLst>
              <a:path w="603885" h="603885">
                <a:moveTo>
                  <a:pt x="603605" y="0"/>
                </a:moveTo>
                <a:lnTo>
                  <a:pt x="0" y="0"/>
                </a:lnTo>
                <a:lnTo>
                  <a:pt x="0" y="603618"/>
                </a:lnTo>
                <a:lnTo>
                  <a:pt x="603605" y="603618"/>
                </a:lnTo>
                <a:lnTo>
                  <a:pt x="603605" y="0"/>
                </a:lnTo>
                <a:close/>
              </a:path>
            </a:pathLst>
          </a:custGeom>
          <a:solidFill>
            <a:srgbClr val="00A859"/>
          </a:solidFill>
        </p:spPr>
        <p:txBody>
          <a:bodyPr wrap="square" lIns="0" tIns="0" rIns="0" bIns="0" rtlCol="0"/>
          <a:lstStyle/>
          <a:p>
            <a:endParaRPr sz="2396"/>
          </a:p>
        </p:txBody>
      </p:sp>
      <p:sp>
        <p:nvSpPr>
          <p:cNvPr id="21" name="object 10">
            <a:extLst>
              <a:ext uri="{FF2B5EF4-FFF2-40B4-BE49-F238E27FC236}">
                <a16:creationId xmlns:a16="http://schemas.microsoft.com/office/drawing/2014/main" id="{27824596-7DE1-4136-95E4-49A51856B6D3}"/>
              </a:ext>
            </a:extLst>
          </p:cNvPr>
          <p:cNvSpPr/>
          <p:nvPr/>
        </p:nvSpPr>
        <p:spPr>
          <a:xfrm>
            <a:off x="9940666" y="482101"/>
            <a:ext cx="1276313" cy="1276313"/>
          </a:xfrm>
          <a:custGeom>
            <a:avLst/>
            <a:gdLst/>
            <a:ahLst/>
            <a:cxnLst/>
            <a:rect l="l" t="t" r="r" b="b"/>
            <a:pathLst>
              <a:path w="603885" h="603885">
                <a:moveTo>
                  <a:pt x="0" y="0"/>
                </a:moveTo>
                <a:lnTo>
                  <a:pt x="603605" y="0"/>
                </a:lnTo>
                <a:lnTo>
                  <a:pt x="603605" y="603618"/>
                </a:lnTo>
                <a:lnTo>
                  <a:pt x="0" y="603618"/>
                </a:lnTo>
                <a:lnTo>
                  <a:pt x="0" y="0"/>
                </a:lnTo>
                <a:close/>
              </a:path>
            </a:pathLst>
          </a:custGeom>
          <a:ln w="30481">
            <a:solidFill>
              <a:srgbClr val="FEFEFE"/>
            </a:solidFill>
          </a:ln>
        </p:spPr>
        <p:txBody>
          <a:bodyPr wrap="square" lIns="0" tIns="0" rIns="0" bIns="0" rtlCol="0"/>
          <a:lstStyle/>
          <a:p>
            <a:endParaRPr sz="2396"/>
          </a:p>
        </p:txBody>
      </p:sp>
      <p:sp>
        <p:nvSpPr>
          <p:cNvPr id="22" name="object 12">
            <a:extLst>
              <a:ext uri="{FF2B5EF4-FFF2-40B4-BE49-F238E27FC236}">
                <a16:creationId xmlns:a16="http://schemas.microsoft.com/office/drawing/2014/main" id="{CAFE6579-511C-4CCB-9A5C-300ACC2F553A}"/>
              </a:ext>
            </a:extLst>
          </p:cNvPr>
          <p:cNvSpPr txBox="1"/>
          <p:nvPr/>
        </p:nvSpPr>
        <p:spPr>
          <a:xfrm>
            <a:off x="10410314" y="526307"/>
            <a:ext cx="366387" cy="765747"/>
          </a:xfrm>
          <a:prstGeom prst="rect">
            <a:avLst/>
          </a:prstGeom>
        </p:spPr>
        <p:txBody>
          <a:bodyPr vert="horz" wrap="square" lIns="0" tIns="33552" rIns="0" bIns="0" rtlCol="0">
            <a:spAutoFit/>
          </a:bodyPr>
          <a:lstStyle/>
          <a:p>
            <a:pPr>
              <a:spcBef>
                <a:spcPts val="265"/>
              </a:spcBef>
            </a:pPr>
            <a:r>
              <a:rPr lang="ru-RU" sz="4756" b="1" spc="21" dirty="0">
                <a:solidFill>
                  <a:srgbClr val="FEFEFE"/>
                </a:solidFill>
                <a:latin typeface="Arial"/>
                <a:cs typeface="Arial"/>
              </a:rPr>
              <a:t>6</a:t>
            </a:r>
            <a:endParaRPr sz="4756" dirty="0">
              <a:latin typeface="Arial"/>
              <a:cs typeface="Arial"/>
            </a:endParaRPr>
          </a:p>
        </p:txBody>
      </p:sp>
      <p:sp>
        <p:nvSpPr>
          <p:cNvPr id="23" name="object 13">
            <a:extLst>
              <a:ext uri="{FF2B5EF4-FFF2-40B4-BE49-F238E27FC236}">
                <a16:creationId xmlns:a16="http://schemas.microsoft.com/office/drawing/2014/main" id="{065B57C3-CBC0-467B-8CE6-9C853CD5BC49}"/>
              </a:ext>
            </a:extLst>
          </p:cNvPr>
          <p:cNvSpPr txBox="1"/>
          <p:nvPr/>
        </p:nvSpPr>
        <p:spPr>
          <a:xfrm>
            <a:off x="9940665" y="1145408"/>
            <a:ext cx="1199618" cy="456635"/>
          </a:xfrm>
          <a:prstGeom prst="rect">
            <a:avLst/>
          </a:prstGeom>
        </p:spPr>
        <p:txBody>
          <a:bodyPr vert="horz" wrap="square" lIns="0" tIns="25499" rIns="0" bIns="0" rtlCol="0">
            <a:spAutoFit/>
          </a:bodyPr>
          <a:lstStyle/>
          <a:p>
            <a:pPr algn="ctr">
              <a:spcBef>
                <a:spcPts val="201"/>
              </a:spcBef>
            </a:pPr>
            <a:r>
              <a:rPr lang="ru-RU" sz="2800" b="1" spc="-11" dirty="0">
                <a:solidFill>
                  <a:srgbClr val="FEFEFE"/>
                </a:solidFill>
                <a:latin typeface="Arial"/>
                <a:cs typeface="Arial"/>
              </a:rPr>
              <a:t>класс</a:t>
            </a:r>
            <a:endParaRPr sz="2800" b="1" dirty="0">
              <a:latin typeface="Arial"/>
              <a:cs typeface="Arial"/>
            </a:endParaRPr>
          </a:p>
        </p:txBody>
      </p:sp>
      <p:sp>
        <p:nvSpPr>
          <p:cNvPr id="46" name="object 2">
            <a:extLst>
              <a:ext uri="{FF2B5EF4-FFF2-40B4-BE49-F238E27FC236}">
                <a16:creationId xmlns:a16="http://schemas.microsoft.com/office/drawing/2014/main" id="{B8AE967A-8A32-463D-BEB3-961169192AFF}"/>
              </a:ext>
            </a:extLst>
          </p:cNvPr>
          <p:cNvSpPr txBox="1">
            <a:spLocks/>
          </p:cNvSpPr>
          <p:nvPr/>
        </p:nvSpPr>
        <p:spPr>
          <a:xfrm>
            <a:off x="2049237" y="456621"/>
            <a:ext cx="6180542" cy="1138567"/>
          </a:xfrm>
          <a:prstGeom prst="rect">
            <a:avLst/>
          </a:prstGeom>
        </p:spPr>
        <p:txBody>
          <a:bodyPr vert="horz" wrap="square" lIns="0" tIns="30911" rIns="0" bIns="0" rtlCol="0">
            <a:spAutoFit/>
          </a:bodyPr>
          <a:lstStyle>
            <a:lvl1pPr>
              <a:defRPr sz="3400" b="1" i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marL="26881" defTabSz="1935419">
              <a:spcBef>
                <a:spcPts val="241"/>
              </a:spcBef>
              <a:defRPr/>
            </a:pPr>
            <a:r>
              <a:rPr lang="ru-RU" sz="7196" kern="0" spc="21" dirty="0" smtClean="0">
                <a:solidFill>
                  <a:sysClr val="window" lastClr="FFFFFF"/>
                </a:solidFill>
              </a:rPr>
              <a:t>  Литература</a:t>
            </a:r>
            <a:endParaRPr lang="en-US" sz="7196" kern="0" spc="21" dirty="0">
              <a:solidFill>
                <a:sysClr val="window" lastClr="FFFFFF"/>
              </a:solidFill>
            </a:endParaRPr>
          </a:p>
        </p:txBody>
      </p:sp>
      <p:sp>
        <p:nvSpPr>
          <p:cNvPr id="47" name="object 11">
            <a:extLst>
              <a:ext uri="{FF2B5EF4-FFF2-40B4-BE49-F238E27FC236}">
                <a16:creationId xmlns:a16="http://schemas.microsoft.com/office/drawing/2014/main" id="{38127922-7F66-46DD-B48F-9CFEFAEAC55F}"/>
              </a:ext>
            </a:extLst>
          </p:cNvPr>
          <p:cNvSpPr/>
          <p:nvPr/>
        </p:nvSpPr>
        <p:spPr>
          <a:xfrm>
            <a:off x="704893" y="614405"/>
            <a:ext cx="936801" cy="897823"/>
          </a:xfrm>
          <a:custGeom>
            <a:avLst/>
            <a:gdLst/>
            <a:ahLst/>
            <a:cxnLst/>
            <a:rect l="l" t="t" r="r" b="b"/>
            <a:pathLst>
              <a:path w="442595" h="424180">
                <a:moveTo>
                  <a:pt x="439548" y="319402"/>
                </a:moveTo>
                <a:lnTo>
                  <a:pt x="52138" y="319402"/>
                </a:lnTo>
                <a:lnTo>
                  <a:pt x="31861" y="323505"/>
                </a:lnTo>
                <a:lnTo>
                  <a:pt x="15286" y="334689"/>
                </a:lnTo>
                <a:lnTo>
                  <a:pt x="4103" y="351264"/>
                </a:lnTo>
                <a:lnTo>
                  <a:pt x="0" y="371541"/>
                </a:lnTo>
                <a:lnTo>
                  <a:pt x="4103" y="391814"/>
                </a:lnTo>
                <a:lnTo>
                  <a:pt x="15286" y="408387"/>
                </a:lnTo>
                <a:lnTo>
                  <a:pt x="31861" y="419570"/>
                </a:lnTo>
                <a:lnTo>
                  <a:pt x="52138" y="423673"/>
                </a:lnTo>
                <a:lnTo>
                  <a:pt x="328301" y="423673"/>
                </a:lnTo>
                <a:lnTo>
                  <a:pt x="331199" y="420775"/>
                </a:lnTo>
                <a:lnTo>
                  <a:pt x="331199" y="413618"/>
                </a:lnTo>
                <a:lnTo>
                  <a:pt x="328301" y="410716"/>
                </a:lnTo>
                <a:lnTo>
                  <a:pt x="52138" y="410716"/>
                </a:lnTo>
                <a:lnTo>
                  <a:pt x="36902" y="407633"/>
                </a:lnTo>
                <a:lnTo>
                  <a:pt x="24445" y="399230"/>
                </a:lnTo>
                <a:lnTo>
                  <a:pt x="16039" y="386776"/>
                </a:lnTo>
                <a:lnTo>
                  <a:pt x="12955" y="371541"/>
                </a:lnTo>
                <a:lnTo>
                  <a:pt x="16039" y="356305"/>
                </a:lnTo>
                <a:lnTo>
                  <a:pt x="24445" y="343850"/>
                </a:lnTo>
                <a:lnTo>
                  <a:pt x="36902" y="335446"/>
                </a:lnTo>
                <a:lnTo>
                  <a:pt x="52138" y="332362"/>
                </a:lnTo>
                <a:lnTo>
                  <a:pt x="439548" y="332362"/>
                </a:lnTo>
                <a:lnTo>
                  <a:pt x="442446" y="329457"/>
                </a:lnTo>
                <a:lnTo>
                  <a:pt x="442446" y="322300"/>
                </a:lnTo>
                <a:lnTo>
                  <a:pt x="439548" y="319402"/>
                </a:lnTo>
                <a:close/>
              </a:path>
              <a:path w="442595" h="424180">
                <a:moveTo>
                  <a:pt x="439548" y="410716"/>
                </a:moveTo>
                <a:lnTo>
                  <a:pt x="354347" y="410716"/>
                </a:lnTo>
                <a:lnTo>
                  <a:pt x="351445" y="413618"/>
                </a:lnTo>
                <a:lnTo>
                  <a:pt x="351445" y="420775"/>
                </a:lnTo>
                <a:lnTo>
                  <a:pt x="354347" y="423673"/>
                </a:lnTo>
                <a:lnTo>
                  <a:pt x="439548" y="423673"/>
                </a:lnTo>
                <a:lnTo>
                  <a:pt x="442446" y="420775"/>
                </a:lnTo>
                <a:lnTo>
                  <a:pt x="442446" y="413618"/>
                </a:lnTo>
                <a:lnTo>
                  <a:pt x="439548" y="410716"/>
                </a:lnTo>
                <a:close/>
              </a:path>
              <a:path w="442595" h="424180">
                <a:moveTo>
                  <a:pt x="432503" y="332362"/>
                </a:moveTo>
                <a:lnTo>
                  <a:pt x="418830" y="332362"/>
                </a:lnTo>
                <a:lnTo>
                  <a:pt x="416437" y="340457"/>
                </a:lnTo>
                <a:lnTo>
                  <a:pt x="414121" y="350137"/>
                </a:lnTo>
                <a:lnTo>
                  <a:pt x="412372" y="360724"/>
                </a:lnTo>
                <a:lnTo>
                  <a:pt x="411680" y="371541"/>
                </a:lnTo>
                <a:lnTo>
                  <a:pt x="412372" y="382354"/>
                </a:lnTo>
                <a:lnTo>
                  <a:pt x="414121" y="392940"/>
                </a:lnTo>
                <a:lnTo>
                  <a:pt x="416437" y="402620"/>
                </a:lnTo>
                <a:lnTo>
                  <a:pt x="418830" y="410716"/>
                </a:lnTo>
                <a:lnTo>
                  <a:pt x="432503" y="410716"/>
                </a:lnTo>
                <a:lnTo>
                  <a:pt x="430159" y="403448"/>
                </a:lnTo>
                <a:lnTo>
                  <a:pt x="427579" y="393776"/>
                </a:lnTo>
                <a:lnTo>
                  <a:pt x="425494" y="382780"/>
                </a:lnTo>
                <a:lnTo>
                  <a:pt x="424637" y="371541"/>
                </a:lnTo>
                <a:lnTo>
                  <a:pt x="425494" y="360297"/>
                </a:lnTo>
                <a:lnTo>
                  <a:pt x="427579" y="349299"/>
                </a:lnTo>
                <a:lnTo>
                  <a:pt x="430159" y="339627"/>
                </a:lnTo>
                <a:lnTo>
                  <a:pt x="432503" y="332362"/>
                </a:lnTo>
                <a:close/>
              </a:path>
              <a:path w="442595" h="424180">
                <a:moveTo>
                  <a:pt x="437324" y="60998"/>
                </a:moveTo>
                <a:lnTo>
                  <a:pt x="91180" y="60998"/>
                </a:lnTo>
                <a:lnTo>
                  <a:pt x="72562" y="64766"/>
                </a:lnTo>
                <a:lnTo>
                  <a:pt x="57340" y="75038"/>
                </a:lnTo>
                <a:lnTo>
                  <a:pt x="47069" y="90259"/>
                </a:lnTo>
                <a:lnTo>
                  <a:pt x="43300" y="108878"/>
                </a:lnTo>
                <a:lnTo>
                  <a:pt x="47069" y="127498"/>
                </a:lnTo>
                <a:lnTo>
                  <a:pt x="57340" y="142719"/>
                </a:lnTo>
                <a:lnTo>
                  <a:pt x="72562" y="152990"/>
                </a:lnTo>
                <a:lnTo>
                  <a:pt x="91180" y="156758"/>
                </a:lnTo>
                <a:lnTo>
                  <a:pt x="69324" y="156758"/>
                </a:lnTo>
                <a:lnTo>
                  <a:pt x="27786" y="184311"/>
                </a:lnTo>
                <a:lnTo>
                  <a:pt x="24237" y="274312"/>
                </a:lnTo>
                <a:lnTo>
                  <a:pt x="27786" y="291847"/>
                </a:lnTo>
                <a:lnTo>
                  <a:pt x="37458" y="306181"/>
                </a:lnTo>
                <a:lnTo>
                  <a:pt x="51791" y="315853"/>
                </a:lnTo>
                <a:lnTo>
                  <a:pt x="69324" y="319402"/>
                </a:lnTo>
                <a:lnTo>
                  <a:pt x="390660" y="319402"/>
                </a:lnTo>
                <a:lnTo>
                  <a:pt x="393559" y="316500"/>
                </a:lnTo>
                <a:lnTo>
                  <a:pt x="393559" y="309347"/>
                </a:lnTo>
                <a:lnTo>
                  <a:pt x="390660" y="306445"/>
                </a:lnTo>
                <a:lnTo>
                  <a:pt x="69324" y="306445"/>
                </a:lnTo>
                <a:lnTo>
                  <a:pt x="56828" y="303917"/>
                </a:lnTo>
                <a:lnTo>
                  <a:pt x="46614" y="297025"/>
                </a:lnTo>
                <a:lnTo>
                  <a:pt x="39723" y="286810"/>
                </a:lnTo>
                <a:lnTo>
                  <a:pt x="37194" y="274312"/>
                </a:lnTo>
                <a:lnTo>
                  <a:pt x="37311" y="201264"/>
                </a:lnTo>
                <a:lnTo>
                  <a:pt x="39723" y="189349"/>
                </a:lnTo>
                <a:lnTo>
                  <a:pt x="46614" y="179135"/>
                </a:lnTo>
                <a:lnTo>
                  <a:pt x="56828" y="172243"/>
                </a:lnTo>
                <a:lnTo>
                  <a:pt x="69324" y="169715"/>
                </a:lnTo>
                <a:lnTo>
                  <a:pt x="272069" y="169715"/>
                </a:lnTo>
                <a:lnTo>
                  <a:pt x="272069" y="143798"/>
                </a:lnTo>
                <a:lnTo>
                  <a:pt x="91180" y="143798"/>
                </a:lnTo>
                <a:lnTo>
                  <a:pt x="77602" y="141049"/>
                </a:lnTo>
                <a:lnTo>
                  <a:pt x="66500" y="133558"/>
                </a:lnTo>
                <a:lnTo>
                  <a:pt x="59008" y="122457"/>
                </a:lnTo>
                <a:lnTo>
                  <a:pt x="56259" y="108878"/>
                </a:lnTo>
                <a:lnTo>
                  <a:pt x="59008" y="95299"/>
                </a:lnTo>
                <a:lnTo>
                  <a:pt x="66500" y="84196"/>
                </a:lnTo>
                <a:lnTo>
                  <a:pt x="77602" y="76703"/>
                </a:lnTo>
                <a:lnTo>
                  <a:pt x="91180" y="73954"/>
                </a:lnTo>
                <a:lnTo>
                  <a:pt x="437324" y="73954"/>
                </a:lnTo>
                <a:lnTo>
                  <a:pt x="440228" y="71056"/>
                </a:lnTo>
                <a:lnTo>
                  <a:pt x="440228" y="63900"/>
                </a:lnTo>
                <a:lnTo>
                  <a:pt x="437324" y="60998"/>
                </a:lnTo>
                <a:close/>
              </a:path>
              <a:path w="442595" h="424180">
                <a:moveTo>
                  <a:pt x="364773" y="279319"/>
                </a:moveTo>
                <a:lnTo>
                  <a:pt x="358407" y="282596"/>
                </a:lnTo>
                <a:lnTo>
                  <a:pt x="357159" y="286501"/>
                </a:lnTo>
                <a:lnTo>
                  <a:pt x="361878" y="295652"/>
                </a:lnTo>
                <a:lnTo>
                  <a:pt x="365412" y="301195"/>
                </a:lnTo>
                <a:lnTo>
                  <a:pt x="369417" y="306445"/>
                </a:lnTo>
                <a:lnTo>
                  <a:pt x="386379" y="306445"/>
                </a:lnTo>
                <a:lnTo>
                  <a:pt x="381764" y="301183"/>
                </a:lnTo>
                <a:lnTo>
                  <a:pt x="377507" y="295584"/>
                </a:lnTo>
                <a:lnTo>
                  <a:pt x="373727" y="289832"/>
                </a:lnTo>
                <a:lnTo>
                  <a:pt x="370316" y="283748"/>
                </a:lnTo>
                <a:lnTo>
                  <a:pt x="368679" y="280569"/>
                </a:lnTo>
                <a:lnTo>
                  <a:pt x="364773" y="279319"/>
                </a:lnTo>
                <a:close/>
              </a:path>
              <a:path w="442595" h="424180">
                <a:moveTo>
                  <a:pt x="386358" y="169715"/>
                </a:moveTo>
                <a:lnTo>
                  <a:pt x="369388" y="169715"/>
                </a:lnTo>
                <a:lnTo>
                  <a:pt x="359477" y="185128"/>
                </a:lnTo>
                <a:lnTo>
                  <a:pt x="352251" y="201849"/>
                </a:lnTo>
                <a:lnTo>
                  <a:pt x="347827" y="219594"/>
                </a:lnTo>
                <a:lnTo>
                  <a:pt x="346326" y="238079"/>
                </a:lnTo>
                <a:lnTo>
                  <a:pt x="346326" y="244717"/>
                </a:lnTo>
                <a:lnTo>
                  <a:pt x="346913" y="251369"/>
                </a:lnTo>
                <a:lnTo>
                  <a:pt x="348612" y="260992"/>
                </a:lnTo>
                <a:lnTo>
                  <a:pt x="351345" y="263199"/>
                </a:lnTo>
                <a:lnTo>
                  <a:pt x="354804" y="263199"/>
                </a:lnTo>
                <a:lnTo>
                  <a:pt x="355185" y="263170"/>
                </a:lnTo>
                <a:lnTo>
                  <a:pt x="359088" y="262475"/>
                </a:lnTo>
                <a:lnTo>
                  <a:pt x="361439" y="259113"/>
                </a:lnTo>
                <a:lnTo>
                  <a:pt x="359801" y="249850"/>
                </a:lnTo>
                <a:lnTo>
                  <a:pt x="359352" y="244717"/>
                </a:lnTo>
                <a:lnTo>
                  <a:pt x="359286" y="238079"/>
                </a:lnTo>
                <a:lnTo>
                  <a:pt x="361058" y="219208"/>
                </a:lnTo>
                <a:lnTo>
                  <a:pt x="366268" y="201264"/>
                </a:lnTo>
                <a:lnTo>
                  <a:pt x="374754" y="184637"/>
                </a:lnTo>
                <a:lnTo>
                  <a:pt x="386358" y="169715"/>
                </a:lnTo>
                <a:close/>
              </a:path>
              <a:path w="442595" h="424180">
                <a:moveTo>
                  <a:pt x="305304" y="191105"/>
                </a:moveTo>
                <a:lnTo>
                  <a:pt x="282202" y="191105"/>
                </a:lnTo>
                <a:lnTo>
                  <a:pt x="291815" y="202039"/>
                </a:lnTo>
                <a:lnTo>
                  <a:pt x="295783" y="203028"/>
                </a:lnTo>
                <a:lnTo>
                  <a:pt x="302975" y="200322"/>
                </a:lnTo>
                <a:lnTo>
                  <a:pt x="305304" y="196959"/>
                </a:lnTo>
                <a:lnTo>
                  <a:pt x="305304" y="191105"/>
                </a:lnTo>
                <a:close/>
              </a:path>
              <a:path w="442595" h="424180">
                <a:moveTo>
                  <a:pt x="272069" y="169715"/>
                </a:moveTo>
                <a:lnTo>
                  <a:pt x="259105" y="169715"/>
                </a:lnTo>
                <a:lnTo>
                  <a:pt x="259105" y="196959"/>
                </a:lnTo>
                <a:lnTo>
                  <a:pt x="261432" y="200322"/>
                </a:lnTo>
                <a:lnTo>
                  <a:pt x="265035" y="201676"/>
                </a:lnTo>
                <a:lnTo>
                  <a:pt x="267544" y="202759"/>
                </a:lnTo>
                <a:lnTo>
                  <a:pt x="272141" y="202359"/>
                </a:lnTo>
                <a:lnTo>
                  <a:pt x="275132" y="199155"/>
                </a:lnTo>
                <a:lnTo>
                  <a:pt x="282202" y="191105"/>
                </a:lnTo>
                <a:lnTo>
                  <a:pt x="305304" y="191105"/>
                </a:lnTo>
                <a:lnTo>
                  <a:pt x="305304" y="183017"/>
                </a:lnTo>
                <a:lnTo>
                  <a:pt x="272069" y="183017"/>
                </a:lnTo>
                <a:lnTo>
                  <a:pt x="272069" y="169715"/>
                </a:lnTo>
                <a:close/>
              </a:path>
              <a:path w="442595" h="424180">
                <a:moveTo>
                  <a:pt x="284565" y="175701"/>
                </a:moveTo>
                <a:lnTo>
                  <a:pt x="279845" y="175701"/>
                </a:lnTo>
                <a:lnTo>
                  <a:pt x="277606" y="176712"/>
                </a:lnTo>
                <a:lnTo>
                  <a:pt x="272069" y="183017"/>
                </a:lnTo>
                <a:lnTo>
                  <a:pt x="292345" y="183017"/>
                </a:lnTo>
                <a:lnTo>
                  <a:pt x="286804" y="176712"/>
                </a:lnTo>
                <a:lnTo>
                  <a:pt x="284565" y="175701"/>
                </a:lnTo>
                <a:close/>
              </a:path>
              <a:path w="442595" h="424180">
                <a:moveTo>
                  <a:pt x="367595" y="104612"/>
                </a:moveTo>
                <a:lnTo>
                  <a:pt x="292345" y="104612"/>
                </a:lnTo>
                <a:lnTo>
                  <a:pt x="292345" y="183017"/>
                </a:lnTo>
                <a:lnTo>
                  <a:pt x="305304" y="183017"/>
                </a:lnTo>
                <a:lnTo>
                  <a:pt x="305304" y="169715"/>
                </a:lnTo>
                <a:lnTo>
                  <a:pt x="390660" y="169715"/>
                </a:lnTo>
                <a:lnTo>
                  <a:pt x="393559" y="166813"/>
                </a:lnTo>
                <a:lnTo>
                  <a:pt x="393559" y="159656"/>
                </a:lnTo>
                <a:lnTo>
                  <a:pt x="390660" y="156758"/>
                </a:lnTo>
                <a:lnTo>
                  <a:pt x="437324" y="156758"/>
                </a:lnTo>
                <a:lnTo>
                  <a:pt x="440228" y="153860"/>
                </a:lnTo>
                <a:lnTo>
                  <a:pt x="440228" y="146704"/>
                </a:lnTo>
                <a:lnTo>
                  <a:pt x="437324" y="143798"/>
                </a:lnTo>
                <a:lnTo>
                  <a:pt x="305297" y="143798"/>
                </a:lnTo>
                <a:lnTo>
                  <a:pt x="305297" y="104616"/>
                </a:lnTo>
                <a:lnTo>
                  <a:pt x="367595" y="104612"/>
                </a:lnTo>
                <a:close/>
              </a:path>
              <a:path w="442595" h="424180">
                <a:moveTo>
                  <a:pt x="367591" y="91659"/>
                </a:moveTo>
                <a:lnTo>
                  <a:pt x="253306" y="91659"/>
                </a:lnTo>
                <a:lnTo>
                  <a:pt x="250404" y="94557"/>
                </a:lnTo>
                <a:lnTo>
                  <a:pt x="250404" y="101714"/>
                </a:lnTo>
                <a:lnTo>
                  <a:pt x="253306" y="104616"/>
                </a:lnTo>
                <a:lnTo>
                  <a:pt x="259105" y="104616"/>
                </a:lnTo>
                <a:lnTo>
                  <a:pt x="259105" y="143798"/>
                </a:lnTo>
                <a:lnTo>
                  <a:pt x="272069" y="143798"/>
                </a:lnTo>
                <a:lnTo>
                  <a:pt x="272069" y="104612"/>
                </a:lnTo>
                <a:lnTo>
                  <a:pt x="367595" y="104612"/>
                </a:lnTo>
                <a:lnTo>
                  <a:pt x="370493" y="101714"/>
                </a:lnTo>
                <a:lnTo>
                  <a:pt x="370493" y="94557"/>
                </a:lnTo>
                <a:lnTo>
                  <a:pt x="367591" y="91659"/>
                </a:lnTo>
                <a:close/>
              </a:path>
              <a:path w="442595" h="424180">
                <a:moveTo>
                  <a:pt x="431038" y="73954"/>
                </a:moveTo>
                <a:lnTo>
                  <a:pt x="417382" y="73954"/>
                </a:lnTo>
                <a:lnTo>
                  <a:pt x="415252" y="81289"/>
                </a:lnTo>
                <a:lnTo>
                  <a:pt x="413226" y="89930"/>
                </a:lnTo>
                <a:lnTo>
                  <a:pt x="411711" y="99314"/>
                </a:lnTo>
                <a:lnTo>
                  <a:pt x="411115" y="108878"/>
                </a:lnTo>
                <a:lnTo>
                  <a:pt x="411711" y="118442"/>
                </a:lnTo>
                <a:lnTo>
                  <a:pt x="413226" y="127825"/>
                </a:lnTo>
                <a:lnTo>
                  <a:pt x="415252" y="136465"/>
                </a:lnTo>
                <a:lnTo>
                  <a:pt x="417382" y="143798"/>
                </a:lnTo>
                <a:lnTo>
                  <a:pt x="431038" y="143798"/>
                </a:lnTo>
                <a:lnTo>
                  <a:pt x="428929" y="137197"/>
                </a:lnTo>
                <a:lnTo>
                  <a:pt x="426650" y="128562"/>
                </a:lnTo>
                <a:lnTo>
                  <a:pt x="424826" y="118815"/>
                </a:lnTo>
                <a:lnTo>
                  <a:pt x="424079" y="108878"/>
                </a:lnTo>
                <a:lnTo>
                  <a:pt x="424826" y="98940"/>
                </a:lnTo>
                <a:lnTo>
                  <a:pt x="426650" y="89193"/>
                </a:lnTo>
                <a:lnTo>
                  <a:pt x="428929" y="80557"/>
                </a:lnTo>
                <a:lnTo>
                  <a:pt x="431038" y="73954"/>
                </a:lnTo>
                <a:close/>
              </a:path>
              <a:path w="442595" h="424180">
                <a:moveTo>
                  <a:pt x="64557" y="118"/>
                </a:moveTo>
                <a:lnTo>
                  <a:pt x="30742" y="118"/>
                </a:lnTo>
                <a:lnTo>
                  <a:pt x="18905" y="2514"/>
                </a:lnTo>
                <a:lnTo>
                  <a:pt x="9229" y="9045"/>
                </a:lnTo>
                <a:lnTo>
                  <a:pt x="2701" y="18723"/>
                </a:lnTo>
                <a:lnTo>
                  <a:pt x="306" y="30560"/>
                </a:lnTo>
                <a:lnTo>
                  <a:pt x="2701" y="42397"/>
                </a:lnTo>
                <a:lnTo>
                  <a:pt x="9229" y="52074"/>
                </a:lnTo>
                <a:lnTo>
                  <a:pt x="18905" y="58602"/>
                </a:lnTo>
                <a:lnTo>
                  <a:pt x="30742" y="60998"/>
                </a:lnTo>
                <a:lnTo>
                  <a:pt x="388849" y="60998"/>
                </a:lnTo>
                <a:lnTo>
                  <a:pt x="391222" y="59400"/>
                </a:lnTo>
                <a:lnTo>
                  <a:pt x="393209" y="54518"/>
                </a:lnTo>
                <a:lnTo>
                  <a:pt x="392619" y="51714"/>
                </a:lnTo>
                <a:lnTo>
                  <a:pt x="388842" y="48041"/>
                </a:lnTo>
                <a:lnTo>
                  <a:pt x="21102" y="48041"/>
                </a:lnTo>
                <a:lnTo>
                  <a:pt x="13265" y="40200"/>
                </a:lnTo>
                <a:lnTo>
                  <a:pt x="13265" y="20923"/>
                </a:lnTo>
                <a:lnTo>
                  <a:pt x="21102" y="13078"/>
                </a:lnTo>
                <a:lnTo>
                  <a:pt x="64557" y="13078"/>
                </a:lnTo>
                <a:lnTo>
                  <a:pt x="67456" y="10180"/>
                </a:lnTo>
                <a:lnTo>
                  <a:pt x="67456" y="3023"/>
                </a:lnTo>
                <a:lnTo>
                  <a:pt x="64557" y="118"/>
                </a:lnTo>
                <a:close/>
              </a:path>
              <a:path w="442595" h="424180">
                <a:moveTo>
                  <a:pt x="392421" y="0"/>
                </a:moveTo>
                <a:lnTo>
                  <a:pt x="386206" y="118"/>
                </a:lnTo>
                <a:lnTo>
                  <a:pt x="90333" y="118"/>
                </a:lnTo>
                <a:lnTo>
                  <a:pt x="87435" y="3023"/>
                </a:lnTo>
                <a:lnTo>
                  <a:pt x="87435" y="10180"/>
                </a:lnTo>
                <a:lnTo>
                  <a:pt x="90333" y="13078"/>
                </a:lnTo>
                <a:lnTo>
                  <a:pt x="373614" y="13078"/>
                </a:lnTo>
                <a:lnTo>
                  <a:pt x="370989" y="18453"/>
                </a:lnTo>
                <a:lnTo>
                  <a:pt x="369600" y="24392"/>
                </a:lnTo>
                <a:lnTo>
                  <a:pt x="369600" y="36730"/>
                </a:lnTo>
                <a:lnTo>
                  <a:pt x="370987" y="42670"/>
                </a:lnTo>
                <a:lnTo>
                  <a:pt x="373611" y="48041"/>
                </a:lnTo>
                <a:lnTo>
                  <a:pt x="388842" y="48041"/>
                </a:lnTo>
                <a:lnTo>
                  <a:pt x="385462" y="44754"/>
                </a:lnTo>
                <a:lnTo>
                  <a:pt x="382557" y="37890"/>
                </a:lnTo>
                <a:lnTo>
                  <a:pt x="382557" y="23227"/>
                </a:lnTo>
                <a:lnTo>
                  <a:pt x="385462" y="16369"/>
                </a:lnTo>
                <a:lnTo>
                  <a:pt x="390729" y="11245"/>
                </a:lnTo>
                <a:lnTo>
                  <a:pt x="394487" y="7793"/>
                </a:lnTo>
                <a:lnTo>
                  <a:pt x="392421" y="0"/>
                </a:lnTo>
                <a:close/>
              </a:path>
            </a:pathLst>
          </a:custGeom>
          <a:solidFill>
            <a:srgbClr val="00AEEF"/>
          </a:solidFill>
        </p:spPr>
        <p:txBody>
          <a:bodyPr wrap="square" lIns="0" tIns="0" rIns="0" bIns="0" rtlCol="0"/>
          <a:lstStyle/>
          <a:p>
            <a:pPr defTabSz="1935419"/>
            <a:endParaRPr sz="381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8" name="object 12">
            <a:extLst>
              <a:ext uri="{FF2B5EF4-FFF2-40B4-BE49-F238E27FC236}">
                <a16:creationId xmlns:a16="http://schemas.microsoft.com/office/drawing/2014/main" id="{4BA87E8F-AB13-4B1A-98DA-14DD43AEABCF}"/>
              </a:ext>
            </a:extLst>
          </p:cNvPr>
          <p:cNvSpPr/>
          <p:nvPr/>
        </p:nvSpPr>
        <p:spPr>
          <a:xfrm>
            <a:off x="1094599" y="1111867"/>
            <a:ext cx="329292" cy="0"/>
          </a:xfrm>
          <a:custGeom>
            <a:avLst/>
            <a:gdLst/>
            <a:ahLst/>
            <a:cxnLst/>
            <a:rect l="l" t="t" r="r" b="b"/>
            <a:pathLst>
              <a:path w="155575">
                <a:moveTo>
                  <a:pt x="0" y="0"/>
                </a:moveTo>
                <a:lnTo>
                  <a:pt x="155365" y="0"/>
                </a:lnTo>
              </a:path>
            </a:pathLst>
          </a:custGeom>
          <a:ln w="12956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pPr defTabSz="1935419"/>
            <a:endParaRPr sz="381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9" name="object 13">
            <a:extLst>
              <a:ext uri="{FF2B5EF4-FFF2-40B4-BE49-F238E27FC236}">
                <a16:creationId xmlns:a16="http://schemas.microsoft.com/office/drawing/2014/main" id="{B0334A9A-6476-4878-93C5-A3D2EC2917B4}"/>
              </a:ext>
            </a:extLst>
          </p:cNvPr>
          <p:cNvSpPr/>
          <p:nvPr/>
        </p:nvSpPr>
        <p:spPr>
          <a:xfrm>
            <a:off x="1234903" y="1405393"/>
            <a:ext cx="90051" cy="28225"/>
          </a:xfrm>
          <a:custGeom>
            <a:avLst/>
            <a:gdLst/>
            <a:ahLst/>
            <a:cxnLst/>
            <a:rect l="l" t="t" r="r" b="b"/>
            <a:pathLst>
              <a:path w="42545" h="13334">
                <a:moveTo>
                  <a:pt x="39164" y="0"/>
                </a:moveTo>
                <a:lnTo>
                  <a:pt x="2901" y="0"/>
                </a:lnTo>
                <a:lnTo>
                  <a:pt x="0" y="2901"/>
                </a:lnTo>
                <a:lnTo>
                  <a:pt x="0" y="10058"/>
                </a:lnTo>
                <a:lnTo>
                  <a:pt x="2901" y="12960"/>
                </a:lnTo>
                <a:lnTo>
                  <a:pt x="39164" y="12960"/>
                </a:lnTo>
                <a:lnTo>
                  <a:pt x="42062" y="10058"/>
                </a:lnTo>
                <a:lnTo>
                  <a:pt x="42062" y="2901"/>
                </a:lnTo>
                <a:lnTo>
                  <a:pt x="39164" y="0"/>
                </a:lnTo>
                <a:close/>
              </a:path>
            </a:pathLst>
          </a:custGeom>
          <a:solidFill>
            <a:srgbClr val="00AEEF"/>
          </a:solidFill>
        </p:spPr>
        <p:txBody>
          <a:bodyPr wrap="square" lIns="0" tIns="0" rIns="0" bIns="0" rtlCol="0"/>
          <a:lstStyle/>
          <a:p>
            <a:pPr defTabSz="1935419"/>
            <a:endParaRPr sz="381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0" name="object 14">
            <a:extLst>
              <a:ext uri="{FF2B5EF4-FFF2-40B4-BE49-F238E27FC236}">
                <a16:creationId xmlns:a16="http://schemas.microsoft.com/office/drawing/2014/main" id="{6631407E-AD9B-4D71-ADDE-1AE5738A212F}"/>
              </a:ext>
            </a:extLst>
          </p:cNvPr>
          <p:cNvSpPr/>
          <p:nvPr/>
        </p:nvSpPr>
        <p:spPr>
          <a:xfrm>
            <a:off x="941860" y="1419110"/>
            <a:ext cx="260743" cy="0"/>
          </a:xfrm>
          <a:custGeom>
            <a:avLst/>
            <a:gdLst/>
            <a:ahLst/>
            <a:cxnLst/>
            <a:rect l="l" t="t" r="r" b="b"/>
            <a:pathLst>
              <a:path w="123190">
                <a:moveTo>
                  <a:pt x="0" y="0"/>
                </a:moveTo>
                <a:lnTo>
                  <a:pt x="123033" y="0"/>
                </a:lnTo>
              </a:path>
            </a:pathLst>
          </a:custGeom>
          <a:ln w="1296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pPr defTabSz="1935419"/>
            <a:endParaRPr sz="381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1" name="object 15">
            <a:extLst>
              <a:ext uri="{FF2B5EF4-FFF2-40B4-BE49-F238E27FC236}">
                <a16:creationId xmlns:a16="http://schemas.microsoft.com/office/drawing/2014/main" id="{23E1226E-F095-46EB-B6A9-68DAB40DE3D5}"/>
              </a:ext>
            </a:extLst>
          </p:cNvPr>
          <p:cNvSpPr/>
          <p:nvPr/>
        </p:nvSpPr>
        <p:spPr>
          <a:xfrm>
            <a:off x="1142483" y="808414"/>
            <a:ext cx="63170" cy="28225"/>
          </a:xfrm>
          <a:custGeom>
            <a:avLst/>
            <a:gdLst/>
            <a:ahLst/>
            <a:cxnLst/>
            <a:rect l="l" t="t" r="r" b="b"/>
            <a:pathLst>
              <a:path w="29845" h="13335">
                <a:moveTo>
                  <a:pt x="26700" y="0"/>
                </a:moveTo>
                <a:lnTo>
                  <a:pt x="2898" y="0"/>
                </a:lnTo>
                <a:lnTo>
                  <a:pt x="0" y="2898"/>
                </a:lnTo>
                <a:lnTo>
                  <a:pt x="0" y="10054"/>
                </a:lnTo>
                <a:lnTo>
                  <a:pt x="2898" y="12952"/>
                </a:lnTo>
                <a:lnTo>
                  <a:pt x="26700" y="12952"/>
                </a:lnTo>
                <a:lnTo>
                  <a:pt x="29606" y="10054"/>
                </a:lnTo>
                <a:lnTo>
                  <a:pt x="29606" y="2898"/>
                </a:lnTo>
                <a:lnTo>
                  <a:pt x="26700" y="0"/>
                </a:lnTo>
                <a:close/>
              </a:path>
            </a:pathLst>
          </a:custGeom>
          <a:solidFill>
            <a:srgbClr val="00AEEF"/>
          </a:solidFill>
        </p:spPr>
        <p:txBody>
          <a:bodyPr wrap="square" lIns="0" tIns="0" rIns="0" bIns="0" rtlCol="0"/>
          <a:lstStyle/>
          <a:p>
            <a:pPr defTabSz="1935419"/>
            <a:endParaRPr sz="381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2" name="object 16">
            <a:extLst>
              <a:ext uri="{FF2B5EF4-FFF2-40B4-BE49-F238E27FC236}">
                <a16:creationId xmlns:a16="http://schemas.microsoft.com/office/drawing/2014/main" id="{F081E63C-06CE-423D-AAE9-690F6D2219A1}"/>
              </a:ext>
            </a:extLst>
          </p:cNvPr>
          <p:cNvSpPr/>
          <p:nvPr/>
        </p:nvSpPr>
        <p:spPr>
          <a:xfrm>
            <a:off x="855503" y="1042599"/>
            <a:ext cx="255369" cy="177414"/>
          </a:xfrm>
          <a:custGeom>
            <a:avLst/>
            <a:gdLst/>
            <a:ahLst/>
            <a:cxnLst/>
            <a:rect l="l" t="t" r="r" b="b"/>
            <a:pathLst>
              <a:path w="120650" h="83820">
                <a:moveTo>
                  <a:pt x="80314" y="64068"/>
                </a:moveTo>
                <a:lnTo>
                  <a:pt x="58356" y="64068"/>
                </a:lnTo>
                <a:lnTo>
                  <a:pt x="78800" y="79019"/>
                </a:lnTo>
                <a:lnTo>
                  <a:pt x="83786" y="83310"/>
                </a:lnTo>
                <a:lnTo>
                  <a:pt x="94640" y="79689"/>
                </a:lnTo>
                <a:lnTo>
                  <a:pt x="94557" y="65012"/>
                </a:lnTo>
                <a:lnTo>
                  <a:pt x="81601" y="65012"/>
                </a:lnTo>
                <a:lnTo>
                  <a:pt x="80314" y="64068"/>
                </a:lnTo>
                <a:close/>
              </a:path>
              <a:path w="120650" h="83820">
                <a:moveTo>
                  <a:pt x="35111" y="12956"/>
                </a:moveTo>
                <a:lnTo>
                  <a:pt x="22157" y="12956"/>
                </a:lnTo>
                <a:lnTo>
                  <a:pt x="22157" y="74771"/>
                </a:lnTo>
                <a:lnTo>
                  <a:pt x="24231" y="78155"/>
                </a:lnTo>
                <a:lnTo>
                  <a:pt x="30928" y="81554"/>
                </a:lnTo>
                <a:lnTo>
                  <a:pt x="34888" y="81234"/>
                </a:lnTo>
                <a:lnTo>
                  <a:pt x="57066" y="65012"/>
                </a:lnTo>
                <a:lnTo>
                  <a:pt x="35111" y="65012"/>
                </a:lnTo>
                <a:lnTo>
                  <a:pt x="35111" y="12956"/>
                </a:lnTo>
                <a:close/>
              </a:path>
              <a:path w="120650" h="83820">
                <a:moveTo>
                  <a:pt x="59698" y="49560"/>
                </a:moveTo>
                <a:lnTo>
                  <a:pt x="57016" y="49560"/>
                </a:lnTo>
                <a:lnTo>
                  <a:pt x="55670" y="49982"/>
                </a:lnTo>
                <a:lnTo>
                  <a:pt x="35111" y="65012"/>
                </a:lnTo>
                <a:lnTo>
                  <a:pt x="57070" y="65009"/>
                </a:lnTo>
                <a:lnTo>
                  <a:pt x="58356" y="64068"/>
                </a:lnTo>
                <a:lnTo>
                  <a:pt x="80314" y="64068"/>
                </a:lnTo>
                <a:lnTo>
                  <a:pt x="61045" y="49982"/>
                </a:lnTo>
                <a:lnTo>
                  <a:pt x="59698" y="49560"/>
                </a:lnTo>
                <a:close/>
              </a:path>
              <a:path w="120650" h="83820">
                <a:moveTo>
                  <a:pt x="94557" y="12956"/>
                </a:moveTo>
                <a:lnTo>
                  <a:pt x="81601" y="12956"/>
                </a:lnTo>
                <a:lnTo>
                  <a:pt x="81605" y="65012"/>
                </a:lnTo>
                <a:lnTo>
                  <a:pt x="94557" y="65012"/>
                </a:lnTo>
                <a:lnTo>
                  <a:pt x="94557" y="12956"/>
                </a:lnTo>
                <a:close/>
              </a:path>
              <a:path w="120650" h="83820">
                <a:moveTo>
                  <a:pt x="117187" y="0"/>
                </a:moveTo>
                <a:lnTo>
                  <a:pt x="2901" y="0"/>
                </a:lnTo>
                <a:lnTo>
                  <a:pt x="0" y="2901"/>
                </a:lnTo>
                <a:lnTo>
                  <a:pt x="0" y="10058"/>
                </a:lnTo>
                <a:lnTo>
                  <a:pt x="2901" y="12956"/>
                </a:lnTo>
                <a:lnTo>
                  <a:pt x="117187" y="12956"/>
                </a:lnTo>
                <a:lnTo>
                  <a:pt x="120084" y="10058"/>
                </a:lnTo>
                <a:lnTo>
                  <a:pt x="120084" y="2901"/>
                </a:lnTo>
                <a:lnTo>
                  <a:pt x="117187" y="0"/>
                </a:lnTo>
                <a:close/>
              </a:path>
            </a:pathLst>
          </a:custGeom>
          <a:solidFill>
            <a:srgbClr val="00AEEF"/>
          </a:solidFill>
        </p:spPr>
        <p:txBody>
          <a:bodyPr wrap="square" lIns="0" tIns="0" rIns="0" bIns="0" rtlCol="0"/>
          <a:lstStyle/>
          <a:p>
            <a:pPr defTabSz="1935419"/>
            <a:endParaRPr sz="381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AutoShape 2" descr="«зеркало и обезьяна»"/>
          <p:cNvSpPr>
            <a:spLocks noChangeAspect="1" noChangeArrowheads="1"/>
          </p:cNvSpPr>
          <p:nvPr/>
        </p:nvSpPr>
        <p:spPr bwMode="auto">
          <a:xfrm>
            <a:off x="155574" y="-144463"/>
            <a:ext cx="1893661" cy="1893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" name="Picture 9" descr="Чехов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92651" y="2640156"/>
            <a:ext cx="2654300" cy="3854450"/>
          </a:xfrm>
          <a:prstGeom prst="rect">
            <a:avLst/>
          </a:prstGeom>
          <a:noFill/>
          <a:ln w="28575">
            <a:solidFill>
              <a:srgbClr val="003366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9322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16605" y="428701"/>
            <a:ext cx="306807" cy="631226"/>
          </a:xfrm>
          <a:prstGeom prst="rect">
            <a:avLst/>
          </a:prstGeom>
        </p:spPr>
        <p:txBody>
          <a:bodyPr wrap="none" lIns="89309" tIns="44654" rIns="89309" bIns="44654">
            <a:spAutoFit/>
          </a:bodyPr>
          <a:lstStyle/>
          <a:p>
            <a:r>
              <a:rPr lang="ru-RU" sz="3516" b="1" spc="1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516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8343" y="388131"/>
            <a:ext cx="11333905" cy="601526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ОБРАТИМСЯ К РАССКАЗУ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48343" y="1407231"/>
            <a:ext cx="5805714" cy="450893"/>
          </a:xfrm>
        </p:spPr>
        <p:txBody>
          <a:bodyPr/>
          <a:lstStyle/>
          <a:p>
            <a:pPr algn="ctr">
              <a:lnSpc>
                <a:spcPct val="100000"/>
              </a:lnSpc>
              <a:buFontTx/>
              <a:buNone/>
            </a:pPr>
            <a:r>
              <a:rPr lang="en-US" alt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</a:rPr>
              <a:t>   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8576" y="4460535"/>
            <a:ext cx="73218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altLang="ru-RU" sz="3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003300" y="1596514"/>
            <a:ext cx="449580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ТОЛСТЫЙ</a:t>
            </a:r>
            <a:endParaRPr lang="ru-RU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6588505" y="1564878"/>
            <a:ext cx="449580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ТОНКИЙ</a:t>
            </a:r>
            <a:endParaRPr lang="ru-RU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003300" y="2391202"/>
            <a:ext cx="4495800" cy="31085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28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Толстый только что пообедал на вокзале, и губы его, подернутые маслом, лоснились, как спелые вишни.</a:t>
            </a:r>
          </a:p>
          <a:p>
            <a:pPr algn="ctr">
              <a:defRPr/>
            </a:pPr>
            <a:r>
              <a:rPr lang="ru-RU" altLang="ru-RU" sz="28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Пахло от него хересом и флёрдоранжем.</a:t>
            </a:r>
            <a:endParaRPr lang="ru-RU" altLang="ru-RU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6588505" y="2391203"/>
            <a:ext cx="4495800" cy="31085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28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Тонкий же только что вышел из вагона и был навьючен чемоданами, узлами и картонками.</a:t>
            </a:r>
          </a:p>
          <a:p>
            <a:pPr algn="ctr">
              <a:defRPr/>
            </a:pPr>
            <a:r>
              <a:rPr lang="ru-RU" altLang="ru-RU" sz="28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Пахло от него ветчиной и кофейной гущей.</a:t>
            </a:r>
            <a:endParaRPr lang="ru-RU" altLang="ru-RU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278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16605" y="428701"/>
            <a:ext cx="306807" cy="631226"/>
          </a:xfrm>
          <a:prstGeom prst="rect">
            <a:avLst/>
          </a:prstGeom>
        </p:spPr>
        <p:txBody>
          <a:bodyPr wrap="none" lIns="89309" tIns="44654" rIns="89309" bIns="44654">
            <a:spAutoFit/>
          </a:bodyPr>
          <a:lstStyle/>
          <a:p>
            <a:r>
              <a:rPr lang="ru-RU" sz="3516" b="1" spc="1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516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475" y="443551"/>
            <a:ext cx="11449773" cy="601526"/>
          </a:xfrm>
        </p:spPr>
        <p:txBody>
          <a:bodyPr>
            <a:noAutofit/>
          </a:bodyPr>
          <a:lstStyle/>
          <a:p>
            <a:pPr algn="ctr"/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48343" y="1407231"/>
            <a:ext cx="5805714" cy="450893"/>
          </a:xfrm>
        </p:spPr>
        <p:txBody>
          <a:bodyPr/>
          <a:lstStyle/>
          <a:p>
            <a:pPr algn="ctr">
              <a:lnSpc>
                <a:spcPct val="100000"/>
              </a:lnSpc>
              <a:buFontTx/>
              <a:buNone/>
            </a:pPr>
            <a:r>
              <a:rPr lang="en-US" alt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</a:rPr>
              <a:t>   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8576" y="4460535"/>
            <a:ext cx="73218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altLang="ru-RU" sz="3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127760" y="1600200"/>
            <a:ext cx="445008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ХЕРЕС</a:t>
            </a:r>
            <a:endParaRPr lang="ru-RU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6766560" y="1632677"/>
            <a:ext cx="445008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ФЛЁРДОРАНЖ</a:t>
            </a:r>
            <a:endParaRPr lang="ru-RU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3" descr="Картинка 1 из 6757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812" y="2316389"/>
            <a:ext cx="2847975" cy="357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 descr="Картинка 6 из 318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0125" y="2316389"/>
            <a:ext cx="3282950" cy="375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9140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16605" y="428701"/>
            <a:ext cx="306807" cy="631226"/>
          </a:xfrm>
          <a:prstGeom prst="rect">
            <a:avLst/>
          </a:prstGeom>
        </p:spPr>
        <p:txBody>
          <a:bodyPr wrap="none" lIns="89309" tIns="44654" rIns="89309" bIns="44654">
            <a:spAutoFit/>
          </a:bodyPr>
          <a:lstStyle/>
          <a:p>
            <a:r>
              <a:rPr lang="ru-RU" sz="3516" b="1" spc="1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516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98381"/>
            <a:ext cx="12192000" cy="705719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СЛОВАРНАЯ РАБОТА</a:t>
            </a:r>
            <a:endParaRPr lang="ru-RU" sz="4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64457" y="1498818"/>
            <a:ext cx="1159691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32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635430" y="2008909"/>
            <a:ext cx="8092934" cy="31085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altLang="ru-RU" sz="2800" b="1" i="1" u="sng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Херес</a:t>
            </a:r>
            <a:r>
              <a:rPr lang="ru-RU" altLang="ru-RU" sz="2800" i="1" u="sng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сорт дорогого вина;</a:t>
            </a:r>
          </a:p>
          <a:p>
            <a:r>
              <a:rPr lang="ru-RU" altLang="ru-RU" sz="2800" b="1" i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флёрдоранж</a:t>
            </a:r>
            <a:r>
              <a:rPr lang="ru-RU" altLang="ru-RU" sz="28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цветочный одеколон;</a:t>
            </a:r>
          </a:p>
          <a:p>
            <a:r>
              <a:rPr lang="ru-RU" altLang="ru-RU" sz="2800" b="1" i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лютеранка</a:t>
            </a:r>
            <a:r>
              <a:rPr lang="ru-RU" altLang="ru-RU" sz="2800" i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исповедует веру, распространённую в Германии;</a:t>
            </a:r>
          </a:p>
          <a:p>
            <a:r>
              <a:rPr lang="ru-RU" altLang="ru-RU" sz="2800" b="1" i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Герострат </a:t>
            </a:r>
            <a:r>
              <a:rPr lang="ru-RU" altLang="ru-RU" sz="28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житель древнегреческого города Эфеса, сжёгший храм Артемиды, чтобы его имя помнили потомки;</a:t>
            </a:r>
          </a:p>
        </p:txBody>
      </p:sp>
      <p:pic>
        <p:nvPicPr>
          <p:cNvPr id="7" name="Picture 2" descr="https://ds02.infourok.ru/uploads/ex/1062/000505e9-dac534b1/img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40" t="10526" r="53765" b="9897"/>
          <a:stretch/>
        </p:blipFill>
        <p:spPr bwMode="auto">
          <a:xfrm>
            <a:off x="9182230" y="1498818"/>
            <a:ext cx="2651384" cy="4153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835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16605" y="428701"/>
            <a:ext cx="306807" cy="631226"/>
          </a:xfrm>
          <a:prstGeom prst="rect">
            <a:avLst/>
          </a:prstGeom>
        </p:spPr>
        <p:txBody>
          <a:bodyPr wrap="none" lIns="89309" tIns="44654" rIns="89309" bIns="44654">
            <a:spAutoFit/>
          </a:bodyPr>
          <a:lstStyle/>
          <a:p>
            <a:r>
              <a:rPr lang="ru-RU" sz="3516" b="1" spc="1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516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475" y="443551"/>
            <a:ext cx="11449773" cy="601526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СЛОВАРНАЯ РАБОТА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48343" y="1407231"/>
            <a:ext cx="5805714" cy="450893"/>
          </a:xfrm>
        </p:spPr>
        <p:txBody>
          <a:bodyPr/>
          <a:lstStyle/>
          <a:p>
            <a:pPr algn="ctr">
              <a:lnSpc>
                <a:spcPct val="100000"/>
              </a:lnSpc>
              <a:buFontTx/>
              <a:buNone/>
            </a:pPr>
            <a:r>
              <a:rPr lang="en-US" alt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</a:rPr>
              <a:t>   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8576" y="4460535"/>
            <a:ext cx="73218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altLang="ru-RU" sz="3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983672" y="2064326"/>
            <a:ext cx="7056742" cy="35394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altLang="ru-RU" sz="2800" b="1" i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приватно </a:t>
            </a:r>
            <a:r>
              <a:rPr lang="ru-RU" altLang="ru-RU" sz="28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неофициально;</a:t>
            </a:r>
          </a:p>
          <a:p>
            <a:r>
              <a:rPr lang="ru-RU" altLang="ru-RU" sz="2800" b="1" i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коллежский асессор</a:t>
            </a:r>
            <a:r>
              <a:rPr lang="ru-RU" altLang="ru-RU" sz="2800" i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один из младших рангов чиновников;</a:t>
            </a:r>
          </a:p>
          <a:p>
            <a:r>
              <a:rPr lang="ru-RU" altLang="ru-RU" sz="2800" b="1" i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статский советник</a:t>
            </a:r>
            <a:r>
              <a:rPr lang="ru-RU" altLang="ru-RU" sz="2800" i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ранг чиновника среднего звена;</a:t>
            </a:r>
          </a:p>
          <a:p>
            <a:r>
              <a:rPr lang="ru-RU" altLang="ru-RU" sz="2800" b="1" i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тайный советник</a:t>
            </a:r>
            <a:r>
              <a:rPr lang="ru-RU" altLang="ru-RU" sz="2800" i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один из высших рангов чиновников, соответствующий генералу в армии.</a:t>
            </a:r>
          </a:p>
        </p:txBody>
      </p:sp>
      <p:pic>
        <p:nvPicPr>
          <p:cNvPr id="8" name="Picture 2" descr="https://ds02.infourok.ru/uploads/ex/1062/000505e9-dac534b1/img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40" t="10526" r="53765" b="9897"/>
          <a:stretch/>
        </p:blipFill>
        <p:spPr bwMode="auto">
          <a:xfrm>
            <a:off x="8752739" y="1858124"/>
            <a:ext cx="2651384" cy="4153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819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16605" y="428701"/>
            <a:ext cx="306807" cy="631226"/>
          </a:xfrm>
          <a:prstGeom prst="rect">
            <a:avLst/>
          </a:prstGeom>
        </p:spPr>
        <p:txBody>
          <a:bodyPr wrap="none" lIns="89309" tIns="44654" rIns="89309" bIns="44654">
            <a:spAutoFit/>
          </a:bodyPr>
          <a:lstStyle/>
          <a:p>
            <a:r>
              <a:rPr lang="ru-RU" sz="3516" b="1" spc="1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516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475" y="443551"/>
            <a:ext cx="11449773" cy="601526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ТОНКИЙ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48343" y="1407231"/>
            <a:ext cx="5805714" cy="450893"/>
          </a:xfrm>
        </p:spPr>
        <p:txBody>
          <a:bodyPr/>
          <a:lstStyle/>
          <a:p>
            <a:pPr algn="ctr">
              <a:lnSpc>
                <a:spcPct val="100000"/>
              </a:lnSpc>
              <a:buFontTx/>
              <a:buNone/>
            </a:pPr>
            <a:r>
              <a:rPr lang="en-US" alt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</a:rPr>
              <a:t>   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8576" y="4460535"/>
            <a:ext cx="73218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altLang="ru-RU" sz="3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066800" y="1927399"/>
            <a:ext cx="5654040" cy="3416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«Навьючен чемоданами» - не может позволить себе нанять носильщика.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Значит, Тонкий, бедный, человек, неуверенный в себе.</a:t>
            </a:r>
            <a:endParaRPr lang="ru-RU" sz="3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602" name="Picture 2" descr="https://www.chitalnya.ru/upload2/688/880169839598238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61"/>
          <a:stretch/>
        </p:blipFill>
        <p:spPr bwMode="auto">
          <a:xfrm>
            <a:off x="8449598" y="1280161"/>
            <a:ext cx="3232649" cy="5247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811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16605" y="428701"/>
            <a:ext cx="306807" cy="631226"/>
          </a:xfrm>
          <a:prstGeom prst="rect">
            <a:avLst/>
          </a:prstGeom>
        </p:spPr>
        <p:txBody>
          <a:bodyPr wrap="none" lIns="89309" tIns="44654" rIns="89309" bIns="44654">
            <a:spAutoFit/>
          </a:bodyPr>
          <a:lstStyle/>
          <a:p>
            <a:r>
              <a:rPr lang="ru-RU" sz="3516" b="1" spc="1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516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46566"/>
            <a:ext cx="11225048" cy="601526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ТОЛСТЫЙ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48343" y="1407231"/>
            <a:ext cx="5805714" cy="450893"/>
          </a:xfrm>
        </p:spPr>
        <p:txBody>
          <a:bodyPr/>
          <a:lstStyle/>
          <a:p>
            <a:pPr algn="ctr">
              <a:lnSpc>
                <a:spcPct val="100000"/>
              </a:lnSpc>
              <a:buFontTx/>
              <a:buNone/>
            </a:pPr>
            <a:r>
              <a:rPr lang="en-US" alt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</a:rPr>
              <a:t>   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8576" y="4460535"/>
            <a:ext cx="73218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altLang="ru-RU" sz="3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609600" y="1407230"/>
            <a:ext cx="7564582" cy="48320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Тайный советник – чин третьего генеральского класса. Сразу выясняется и должность «Толстого». Чин тайного  советника давался высшим государственным чиновниками, министрам, заместителям министров. А «две звезды» – это знаки отличия высших степеней орденов святого Станислава и святой Анны. На фоне этих звезд крест ордена святого Станислава 3-й степени, предмет гордости «Тонкого», тихо гаснет.</a:t>
            </a:r>
            <a:endParaRPr lang="ru-RU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0" name="Picture 2" descr="https://xn--h1aagokeh.xn--p1ai/uploads/0/2019/09/21/tgbBm6mb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03" t="11868" b="6999"/>
          <a:stretch/>
        </p:blipFill>
        <p:spPr bwMode="auto">
          <a:xfrm>
            <a:off x="8551040" y="1407231"/>
            <a:ext cx="3131208" cy="4896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812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16605" y="428701"/>
            <a:ext cx="306807" cy="631226"/>
          </a:xfrm>
          <a:prstGeom prst="rect">
            <a:avLst/>
          </a:prstGeom>
        </p:spPr>
        <p:txBody>
          <a:bodyPr wrap="none" lIns="89309" tIns="44654" rIns="89309" bIns="44654">
            <a:spAutoFit/>
          </a:bodyPr>
          <a:lstStyle/>
          <a:p>
            <a:r>
              <a:rPr lang="ru-RU" sz="3516" b="1" spc="1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516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400991"/>
            <a:ext cx="12298680" cy="616375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НАСКОЛЬКО ТОЛСТЫЙ ОБОШЁЛ ТОНКОГО?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48343" y="1407231"/>
            <a:ext cx="5805714" cy="450893"/>
          </a:xfrm>
        </p:spPr>
        <p:txBody>
          <a:bodyPr/>
          <a:lstStyle/>
          <a:p>
            <a:pPr algn="ctr">
              <a:lnSpc>
                <a:spcPct val="100000"/>
              </a:lnSpc>
              <a:buFontTx/>
              <a:buNone/>
            </a:pPr>
            <a:r>
              <a:rPr lang="en-US" alt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</a:rPr>
              <a:t>   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955964" y="1802474"/>
            <a:ext cx="6511636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Тонкий. </a:t>
            </a:r>
            <a:r>
              <a:rPr lang="ru-RU" sz="3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Статский чин коллежского асессора соответствовал воинскому званию капитана. В то время этот чин давал право на личное дворянство.</a:t>
            </a:r>
            <a:endParaRPr lang="ru-RU" sz="3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Рисунок 3" descr="http://lusana.ru/files/1189/573/1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78" t="24973" r="11600" b="5506"/>
          <a:stretch/>
        </p:blipFill>
        <p:spPr bwMode="auto">
          <a:xfrm>
            <a:off x="8412480" y="1407231"/>
            <a:ext cx="3017520" cy="5082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828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16605" y="428701"/>
            <a:ext cx="306807" cy="631226"/>
          </a:xfrm>
          <a:prstGeom prst="rect">
            <a:avLst/>
          </a:prstGeom>
        </p:spPr>
        <p:txBody>
          <a:bodyPr wrap="none" lIns="89309" tIns="44654" rIns="89309" bIns="44654">
            <a:spAutoFit/>
          </a:bodyPr>
          <a:lstStyle/>
          <a:p>
            <a:r>
              <a:rPr lang="ru-RU" sz="3516" b="1" spc="1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516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428701"/>
            <a:ext cx="12298680" cy="616375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ОБРАТИМСЯ К РАССКАЗУ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48343" y="1407231"/>
            <a:ext cx="5805714" cy="450893"/>
          </a:xfrm>
        </p:spPr>
        <p:txBody>
          <a:bodyPr/>
          <a:lstStyle/>
          <a:p>
            <a:pPr algn="ctr">
              <a:lnSpc>
                <a:spcPct val="100000"/>
              </a:lnSpc>
              <a:buFontTx/>
              <a:buNone/>
            </a:pPr>
            <a:r>
              <a:rPr lang="en-US" alt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</a:rPr>
              <a:t>   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348343" y="1422082"/>
            <a:ext cx="11432177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 чём говорят реплики Толстого и Тонкого в начале рассказа?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1003300" y="2205428"/>
            <a:ext cx="449580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ТОЛСТЫЙ</a:t>
            </a:r>
            <a:endParaRPr lang="ru-RU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711428" y="2205428"/>
            <a:ext cx="449580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ТОНКИЙ</a:t>
            </a:r>
            <a:endParaRPr lang="ru-RU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003300" y="2880360"/>
            <a:ext cx="4495800" cy="18158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SzPct val="70000"/>
              <a:buFont typeface="Wingdings" panose="05000000000000000000" pitchFamily="2" charset="2"/>
              <a:buChar char=""/>
            </a:pPr>
            <a:r>
              <a:rPr lang="ru-RU" altLang="ru-RU" sz="28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</a:t>
            </a:r>
            <a:r>
              <a:rPr lang="ru-RU" altLang="ru-RU" sz="28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Порфирий!.. Ты ли это? Голубчик мой! Сколько зим, сколько лет!»</a:t>
            </a:r>
            <a:endParaRPr lang="ru-RU" altLang="ru-RU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6711428" y="2880360"/>
            <a:ext cx="4495800" cy="13849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SzPct val="70000"/>
              <a:buFont typeface="Wingdings" panose="05000000000000000000" pitchFamily="2" charset="2"/>
              <a:buChar char=""/>
            </a:pPr>
            <a:r>
              <a:rPr lang="ru-RU" altLang="ru-RU" sz="28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</a:t>
            </a:r>
            <a:r>
              <a:rPr lang="ru-RU" altLang="ru-RU" sz="28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Батюшки!.. Миша! Друг детства! Откуда ты взялся?»</a:t>
            </a:r>
            <a:endParaRPr lang="ru-RU" altLang="ru-RU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235528" y="4915590"/>
            <a:ext cx="11711247" cy="13849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Выводы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 В начале рассказа Толстый и Тонкий равны, они встретились как друзья детства. «</a:t>
            </a:r>
            <a:r>
              <a:rPr lang="ru-RU" sz="28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Приятели троекратно облобызались и устремили друг на друга глаза, полные слёз</a:t>
            </a:r>
            <a:r>
              <a:rPr lang="ru-RU" sz="28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».</a:t>
            </a:r>
            <a:endParaRPr lang="ru-RU" sz="28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10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16605" y="428701"/>
            <a:ext cx="306807" cy="631226"/>
          </a:xfrm>
          <a:prstGeom prst="rect">
            <a:avLst/>
          </a:prstGeom>
        </p:spPr>
        <p:txBody>
          <a:bodyPr wrap="none" lIns="89309" tIns="44654" rIns="89309" bIns="44654">
            <a:spAutoFit/>
          </a:bodyPr>
          <a:lstStyle/>
          <a:p>
            <a:r>
              <a:rPr lang="ru-RU" sz="3516" b="1" spc="1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516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476" y="346566"/>
            <a:ext cx="11779416" cy="601526"/>
          </a:xfrm>
        </p:spPr>
        <p:txBody>
          <a:bodyPr>
            <a:noAutofit/>
          </a:bodyPr>
          <a:lstStyle/>
          <a:p>
            <a:pPr algn="ctr"/>
            <a:r>
              <a:rPr lang="ru-RU" sz="3800" dirty="0" smtClean="0"/>
              <a:t>СМЕНА МАНЕРЫ ОБЩЕНИЯ ТОНКОГО</a:t>
            </a:r>
            <a:endParaRPr lang="ru-RU" sz="3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48343" y="1407231"/>
            <a:ext cx="5805714" cy="450893"/>
          </a:xfrm>
        </p:spPr>
        <p:txBody>
          <a:bodyPr/>
          <a:lstStyle/>
          <a:p>
            <a:pPr algn="ctr">
              <a:lnSpc>
                <a:spcPct val="100000"/>
              </a:lnSpc>
              <a:buFontTx/>
              <a:buNone/>
            </a:pPr>
            <a:r>
              <a:rPr lang="en-US" alt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</a:rPr>
              <a:t>   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8576" y="4460535"/>
            <a:ext cx="73218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altLang="ru-RU" sz="3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914400" y="1749834"/>
            <a:ext cx="6690360" cy="40318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Тонкий резко меняет манеру общения с Толстым после информации о том, что его друг детства стал тайным советником, и теперь тот для него не просто Миша и даже вообще не Миша, а не иначе как «Ваше превосходительство».</a:t>
            </a:r>
            <a:endParaRPr lang="ru-RU" sz="3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Рисунок 4" descr="http://1.bp.blogspot.com/-3rUIJz_SO_Q/VYaynXrBNcI/AAAAAAAADIM/H1EY60cUc9I/s1600/%25D0%25A2%25D0%25BE%25D1%2581%25D1%2582%25D1%258B%25D0%25B9%2B%25D0%25B8%2B%25D1%2582%25D0%25BE%25D0%25BD%25D0%25BA%25D0%25B8%25D0%25B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3372" y="1407231"/>
            <a:ext cx="3418172" cy="4917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940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16605" y="428701"/>
            <a:ext cx="306807" cy="631226"/>
          </a:xfrm>
          <a:prstGeom prst="rect">
            <a:avLst/>
          </a:prstGeom>
        </p:spPr>
        <p:txBody>
          <a:bodyPr wrap="none" lIns="89309" tIns="44654" rIns="89309" bIns="44654">
            <a:spAutoFit/>
          </a:bodyPr>
          <a:lstStyle/>
          <a:p>
            <a:r>
              <a:rPr lang="ru-RU" sz="3516" b="1" spc="1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516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475" y="443551"/>
            <a:ext cx="11959525" cy="601526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ИЗМЕНЕНИЯ В ТОНКОМ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48343" y="1407231"/>
            <a:ext cx="5805714" cy="450893"/>
          </a:xfrm>
        </p:spPr>
        <p:txBody>
          <a:bodyPr/>
          <a:lstStyle/>
          <a:p>
            <a:pPr algn="ctr">
              <a:lnSpc>
                <a:spcPct val="100000"/>
              </a:lnSpc>
              <a:buFontTx/>
              <a:buNone/>
            </a:pPr>
            <a:r>
              <a:rPr lang="en-US" alt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</a:rPr>
              <a:t>   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8576" y="4460535"/>
            <a:ext cx="73218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altLang="ru-RU" sz="3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348343" y="1407231"/>
            <a:ext cx="10365377" cy="39703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«Съежился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сгорбился, сузился… Его чемоданы, узлы и картонки съежились, поморщились» </a:t>
            </a:r>
            <a:r>
              <a:rPr lang="ru-RU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гипербола </a:t>
            </a: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</a:p>
          <a:p>
            <a:pPr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стилистическая 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фигура явного и намеренного преувеличения, с целью усиления выразительности</a:t>
            </a: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конце слов приставляет «с»: «Хи-хи-с… Что вы-с…» </a:t>
            </a:r>
            <a:r>
              <a:rPr lang="ru-RU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раньше так было принято обращаться к высокопоставленным личностям</a:t>
            </a: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ru-RU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Тонкий 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вдруг </a:t>
            </a:r>
            <a:r>
              <a:rPr lang="ru-RU" sz="28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побледнел</a:t>
            </a:r>
            <a:r>
              <a:rPr lang="ru-RU" sz="2800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окаменел</a:t>
            </a:r>
            <a:r>
              <a:rPr lang="ru-RU" sz="2800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 скоро лицо его </a:t>
            </a:r>
            <a:r>
              <a:rPr lang="ru-RU" sz="28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искривилось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во все стороны широчайшей улыбкой</a:t>
            </a: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ru-RU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9" descr="MCj0413638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6232" y="3886199"/>
            <a:ext cx="2095484" cy="2712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454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16605" y="428701"/>
            <a:ext cx="306807" cy="631226"/>
          </a:xfrm>
          <a:prstGeom prst="rect">
            <a:avLst/>
          </a:prstGeom>
        </p:spPr>
        <p:txBody>
          <a:bodyPr wrap="none" lIns="89309" tIns="44654" rIns="89309" bIns="44654">
            <a:spAutoFit/>
          </a:bodyPr>
          <a:lstStyle/>
          <a:p>
            <a:r>
              <a:rPr lang="ru-RU" sz="3516" b="1" spc="1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516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8343" y="440847"/>
            <a:ext cx="11684425" cy="601526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«КРАТКОСТЬ – СЕСТРА ТАЛАНТА»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48343" y="1407231"/>
            <a:ext cx="5805714" cy="450893"/>
          </a:xfrm>
        </p:spPr>
        <p:txBody>
          <a:bodyPr/>
          <a:lstStyle/>
          <a:p>
            <a:pPr algn="ctr">
              <a:lnSpc>
                <a:spcPct val="100000"/>
              </a:lnSpc>
              <a:buFontTx/>
              <a:buNone/>
            </a:pPr>
            <a:r>
              <a:rPr lang="en-US" alt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</a:rPr>
              <a:t>   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872836" y="2484120"/>
            <a:ext cx="6427124" cy="17543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А.П.Чехов</a:t>
            </a:r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мастер слова. Одной деталью, репликой он может сказать многое. </a:t>
            </a:r>
          </a:p>
        </p:txBody>
      </p:sp>
      <p:pic>
        <p:nvPicPr>
          <p:cNvPr id="9" name="Рисунок 5" descr="чехов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168640" y="1407231"/>
            <a:ext cx="3515678" cy="498913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312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16605" y="428701"/>
            <a:ext cx="306807" cy="631226"/>
          </a:xfrm>
          <a:prstGeom prst="rect">
            <a:avLst/>
          </a:prstGeom>
        </p:spPr>
        <p:txBody>
          <a:bodyPr wrap="none" lIns="89309" tIns="44654" rIns="89309" bIns="44654">
            <a:spAutoFit/>
          </a:bodyPr>
          <a:lstStyle/>
          <a:p>
            <a:r>
              <a:rPr lang="ru-RU" sz="3516" b="1" spc="1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516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475" y="443551"/>
            <a:ext cx="11959525" cy="601526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ОБРАТИМСЯ К РАССКАЗУ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48343" y="1407231"/>
            <a:ext cx="5805714" cy="450893"/>
          </a:xfrm>
        </p:spPr>
        <p:txBody>
          <a:bodyPr/>
          <a:lstStyle/>
          <a:p>
            <a:pPr algn="ctr">
              <a:lnSpc>
                <a:spcPct val="100000"/>
              </a:lnSpc>
              <a:buFontTx/>
              <a:buNone/>
            </a:pPr>
            <a:r>
              <a:rPr lang="en-US" alt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</a:rPr>
              <a:t>   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8576" y="4460535"/>
            <a:ext cx="73218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altLang="ru-RU" sz="3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348343" y="2636520"/>
            <a:ext cx="5976257" cy="1077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altLang="ru-RU" sz="32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изменилось в героях к концу рассказа?</a:t>
            </a:r>
            <a:endParaRPr lang="ru-RU" altLang="ru-RU" sz="3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2" descr="C:\Users\Администратор\Desktop\0937f066c48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0012" y="1632677"/>
            <a:ext cx="5462588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282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16605" y="428701"/>
            <a:ext cx="306807" cy="631226"/>
          </a:xfrm>
          <a:prstGeom prst="rect">
            <a:avLst/>
          </a:prstGeom>
        </p:spPr>
        <p:txBody>
          <a:bodyPr wrap="none" lIns="89309" tIns="44654" rIns="89309" bIns="44654">
            <a:spAutoFit/>
          </a:bodyPr>
          <a:lstStyle/>
          <a:p>
            <a:r>
              <a:rPr lang="ru-RU" sz="3516" b="1" spc="1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516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475" y="443551"/>
            <a:ext cx="11959525" cy="601526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ИЗМЕНИЯ В ГЕРОЯХ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48343" y="1407231"/>
            <a:ext cx="5805714" cy="450893"/>
          </a:xfrm>
        </p:spPr>
        <p:txBody>
          <a:bodyPr/>
          <a:lstStyle/>
          <a:p>
            <a:pPr algn="ctr">
              <a:lnSpc>
                <a:spcPct val="100000"/>
              </a:lnSpc>
              <a:buFontTx/>
              <a:buNone/>
            </a:pPr>
            <a:r>
              <a:rPr lang="en-US" alt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</a:rPr>
              <a:t>   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8576" y="4460535"/>
            <a:ext cx="73218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altLang="ru-RU" sz="3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157452" y="1538085"/>
            <a:ext cx="393192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alt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Толстый</a:t>
            </a:r>
            <a:endParaRPr lang="ru-RU" altLang="ru-RU" sz="3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6598920" y="1536929"/>
            <a:ext cx="525780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alt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Тонкий</a:t>
            </a:r>
            <a:endParaRPr lang="ru-RU" altLang="ru-RU" sz="3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1157452" y="2391202"/>
            <a:ext cx="3931920" cy="38625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SzPct val="70000"/>
              <a:buFont typeface="Wingdings" panose="05000000000000000000" pitchFamily="2" charset="2"/>
              <a:buChar char=""/>
            </a:pPr>
            <a:r>
              <a:rPr lang="ru-RU" altLang="ru-RU" sz="24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</a:t>
            </a:r>
            <a:r>
              <a:rPr lang="ru-RU" altLang="ru-RU" sz="24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чего этот тон? Мы с тобой друзья детства – и к чему тут это чинопочитание!»</a:t>
            </a:r>
          </a:p>
          <a:p>
            <a:pPr>
              <a:spcBef>
                <a:spcPts val="600"/>
              </a:spcBef>
              <a:buSzPct val="70000"/>
              <a:buFont typeface="Wingdings" panose="05000000000000000000" pitchFamily="2" charset="2"/>
              <a:buChar char=""/>
            </a:pPr>
            <a:r>
              <a:rPr lang="ru-RU" altLang="ru-RU" sz="24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Тайного </a:t>
            </a:r>
            <a:r>
              <a:rPr lang="ru-RU" altLang="ru-RU" sz="24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советника стошнило. Он отвернулся от тонкого и подал ему на прощанье руку…</a:t>
            </a:r>
            <a:endParaRPr lang="ru-RU" altLang="ru-RU" sz="2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6598920" y="2391202"/>
            <a:ext cx="5257800" cy="38625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SzPct val="70000"/>
              <a:buFont typeface="Wingdings" panose="05000000000000000000" pitchFamily="2" charset="2"/>
              <a:buChar char=""/>
            </a:pPr>
            <a:r>
              <a:rPr lang="ru-RU" altLang="ru-RU" sz="24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</a:t>
            </a:r>
            <a:r>
              <a:rPr lang="ru-RU" altLang="ru-RU" sz="24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Помилуйте… Что вы-с.. Милостивое внимание вашего   </a:t>
            </a:r>
            <a:r>
              <a:rPr lang="ru-RU" altLang="ru-RU" sz="24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превосходительства</a:t>
            </a:r>
            <a:r>
              <a:rPr lang="ru-RU" altLang="ru-RU" sz="24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  вроде как бы живительной влаги…»</a:t>
            </a:r>
          </a:p>
          <a:p>
            <a:pPr>
              <a:spcBef>
                <a:spcPts val="600"/>
              </a:spcBef>
              <a:buSzPct val="70000"/>
              <a:buFont typeface="Wingdings" panose="05000000000000000000" pitchFamily="2" charset="2"/>
              <a:buChar char=""/>
            </a:pPr>
            <a:r>
              <a:rPr lang="ru-RU" altLang="ru-RU" sz="24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altLang="ru-RU" sz="24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лице у тонкого было написано столько благоговения, сладости и почтительной кислоты…</a:t>
            </a:r>
            <a:r>
              <a:rPr lang="ru-RU" alt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</a:t>
            </a:r>
            <a:r>
              <a:rPr lang="ru-RU" altLang="ru-RU" sz="24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Пожал три пальца, поклонился всем туловищем и захихикал…</a:t>
            </a:r>
          </a:p>
        </p:txBody>
      </p:sp>
    </p:spTree>
    <p:extLst>
      <p:ext uri="{BB962C8B-B14F-4D97-AF65-F5344CB8AC3E}">
        <p14:creationId xmlns:p14="http://schemas.microsoft.com/office/powerpoint/2010/main" val="60720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16605" y="428701"/>
            <a:ext cx="306807" cy="631226"/>
          </a:xfrm>
          <a:prstGeom prst="rect">
            <a:avLst/>
          </a:prstGeom>
        </p:spPr>
        <p:txBody>
          <a:bodyPr wrap="none" lIns="89309" tIns="44654" rIns="89309" bIns="44654">
            <a:spAutoFit/>
          </a:bodyPr>
          <a:lstStyle/>
          <a:p>
            <a:r>
              <a:rPr lang="ru-RU" sz="3516" b="1" spc="1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516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475" y="360421"/>
            <a:ext cx="11959525" cy="601526"/>
          </a:xfrm>
        </p:spPr>
        <p:txBody>
          <a:bodyPr>
            <a:noAutofit/>
          </a:bodyPr>
          <a:lstStyle/>
          <a:p>
            <a:pPr algn="ctr"/>
            <a:r>
              <a:rPr lang="ru-RU" sz="3800" dirty="0" smtClean="0"/>
              <a:t>АНТИТЕЗА – ПРОТИВОПОСТАВЛЕНИЕ ГЕРОЕВ</a:t>
            </a:r>
            <a:endParaRPr lang="ru-RU" sz="3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48343" y="1407231"/>
            <a:ext cx="5805714" cy="450893"/>
          </a:xfrm>
        </p:spPr>
        <p:txBody>
          <a:bodyPr/>
          <a:lstStyle/>
          <a:p>
            <a:pPr algn="ctr">
              <a:lnSpc>
                <a:spcPct val="100000"/>
              </a:lnSpc>
              <a:buFontTx/>
              <a:buNone/>
            </a:pPr>
            <a:r>
              <a:rPr lang="en-US" alt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</a:rPr>
              <a:t>   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8576" y="4460535"/>
            <a:ext cx="73218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altLang="ru-RU" sz="3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831273" y="1652849"/>
            <a:ext cx="6773487" cy="44012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 algn="ctr">
              <a:buAutoNum type="arabicPeriod"/>
            </a:pPr>
            <a:r>
              <a:rPr lang="ru-RU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внешнему виду: Толстый – Тонкий.</a:t>
            </a:r>
          </a:p>
          <a:p>
            <a:pPr marL="457200" indent="-457200" algn="ctr">
              <a:buAutoNum type="arabicPeriod"/>
            </a:pPr>
            <a:r>
              <a:rPr lang="ru-RU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социальному положению: богатый – бедный.</a:t>
            </a:r>
          </a:p>
          <a:p>
            <a:pPr marL="457200" indent="-457200" algn="ctr">
              <a:buAutoNum type="arabicPeriod"/>
            </a:pPr>
            <a:r>
              <a:rPr lang="ru-RU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судьбе: </a:t>
            </a: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Толстый:</a:t>
            </a:r>
            <a:r>
              <a:rPr lang="ru-RU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ничего неизвестно о нём, кроме его карьеры.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Тонкий:</a:t>
            </a:r>
            <a:r>
              <a:rPr lang="ru-RU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имеет семью, сына. Но беден. Служит аккуратно. Имеет орден Станислава.</a:t>
            </a:r>
            <a:endParaRPr lang="ru-RU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Рисунок 3" descr="http://m.fictionbook.ru/static/bookimages/14/66/20/14662014.bin.dir/h/i_00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2481" y="1300551"/>
            <a:ext cx="3692334" cy="5156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284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16605" y="428701"/>
            <a:ext cx="306807" cy="631226"/>
          </a:xfrm>
          <a:prstGeom prst="rect">
            <a:avLst/>
          </a:prstGeom>
        </p:spPr>
        <p:txBody>
          <a:bodyPr wrap="none" lIns="89309" tIns="44654" rIns="89309" bIns="44654">
            <a:spAutoFit/>
          </a:bodyPr>
          <a:lstStyle/>
          <a:p>
            <a:r>
              <a:rPr lang="ru-RU" sz="3516" b="1" spc="1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516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475" y="374276"/>
            <a:ext cx="11959525" cy="601526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ИССЛЕДОВАТЕЛЬСКАЯ РАБОТА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48343" y="1407231"/>
            <a:ext cx="5805714" cy="450893"/>
          </a:xfrm>
        </p:spPr>
        <p:txBody>
          <a:bodyPr/>
          <a:lstStyle/>
          <a:p>
            <a:pPr algn="ctr">
              <a:lnSpc>
                <a:spcPct val="100000"/>
              </a:lnSpc>
              <a:buFontTx/>
              <a:buNone/>
            </a:pPr>
            <a:r>
              <a:rPr lang="en-US" alt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</a:rPr>
              <a:t>   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8576" y="4460535"/>
            <a:ext cx="73218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altLang="ru-RU" sz="3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8458791"/>
              </p:ext>
            </p:extLst>
          </p:nvPr>
        </p:nvGraphicFramePr>
        <p:xfrm>
          <a:off x="348343" y="1246909"/>
          <a:ext cx="11569337" cy="53137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37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83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572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03159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“Толстый” во 2-ой части рассказа</a:t>
                      </a:r>
                      <a:endParaRPr lang="ru-RU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r>
                        <a:rPr lang="ru-RU" sz="3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“Тонкий” во 2-ой части рассказа</a:t>
                      </a:r>
                      <a:endParaRPr lang="ru-RU" sz="3200" dirty="0"/>
                    </a:p>
                  </a:txBody>
                  <a:tcPr marL="91439" marR="91439" marT="45716" marB="4571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4105"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 Глаголы внутреннего состояния героев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“Хотел возразить…стошнило”</a:t>
                      </a:r>
                      <a:endParaRPr lang="ru-RU" sz="20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“Захихикал”, “приятно ошеломлён”</a:t>
                      </a:r>
                      <a:endParaRPr lang="ru-RU" sz="20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6" marB="45716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46455"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2. Мимика, жесты, поза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“поморщился”</a:t>
                      </a:r>
                      <a:endParaRPr lang="ru-RU" sz="20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“Побледнел, окаменел…лицо его искривилось во все стороны широчайшей улыбкой…от лица и глаз посыпались искры”</a:t>
                      </a:r>
                      <a:endParaRPr lang="ru-RU" sz="20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“Сам он съёжился, сгорбился, сузился”</a:t>
                      </a:r>
                      <a:endParaRPr lang="ru-RU" sz="2000" kern="1200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“…На лице тонкого было написано столько благоговения, сладости и почтительной кислоты”</a:t>
                      </a:r>
                      <a:endParaRPr lang="ru-RU" sz="20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6" marB="45716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095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16605" y="428701"/>
            <a:ext cx="306807" cy="631226"/>
          </a:xfrm>
          <a:prstGeom prst="rect">
            <a:avLst/>
          </a:prstGeom>
        </p:spPr>
        <p:txBody>
          <a:bodyPr wrap="none" lIns="89309" tIns="44654" rIns="89309" bIns="44654">
            <a:spAutoFit/>
          </a:bodyPr>
          <a:lstStyle/>
          <a:p>
            <a:r>
              <a:rPr lang="ru-RU" sz="3516" b="1" spc="1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516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475" y="443551"/>
            <a:ext cx="11959525" cy="601526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ИССЛЕДОВАТЕЛЬСКАЯ РАБОТА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48343" y="1407231"/>
            <a:ext cx="5805714" cy="450893"/>
          </a:xfrm>
        </p:spPr>
        <p:txBody>
          <a:bodyPr/>
          <a:lstStyle/>
          <a:p>
            <a:pPr algn="ctr">
              <a:lnSpc>
                <a:spcPct val="100000"/>
              </a:lnSpc>
              <a:buFontTx/>
              <a:buNone/>
            </a:pPr>
            <a:r>
              <a:rPr lang="en-US" alt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</a:rPr>
              <a:t>   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8576" y="4460535"/>
            <a:ext cx="73218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altLang="ru-RU" sz="3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2550041"/>
              </p:ext>
            </p:extLst>
          </p:nvPr>
        </p:nvGraphicFramePr>
        <p:xfrm>
          <a:off x="500062" y="1407231"/>
          <a:ext cx="11356658" cy="41147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86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470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31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72832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“Толстый” во 2-ой части рассказа</a:t>
                      </a:r>
                      <a:endParaRPr lang="ru-RU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“Тонкий” во 2-ой части рассказа</a:t>
                      </a:r>
                      <a:endParaRPr lang="ru-RU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6" marB="4571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7023"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3. Знаки препинания в конце предложений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Восклицательный знак</a:t>
                      </a:r>
                      <a:endParaRPr lang="ru-RU" sz="28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Многоточие.</a:t>
                      </a:r>
                      <a:endParaRPr lang="ru-RU" sz="28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6" marB="45716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9318"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4. Обращение героев друг к другу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“Мы с тобой друзья”</a:t>
                      </a:r>
                      <a:endParaRPr lang="ru-RU" sz="28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“..ваше превосходительство…Что вы-с, Вельможи-с”</a:t>
                      </a:r>
                      <a:endParaRPr lang="ru-RU" sz="280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6" marB="45716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683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16605" y="428701"/>
            <a:ext cx="306807" cy="631226"/>
          </a:xfrm>
          <a:prstGeom prst="rect">
            <a:avLst/>
          </a:prstGeom>
        </p:spPr>
        <p:txBody>
          <a:bodyPr wrap="none" lIns="89309" tIns="44654" rIns="89309" bIns="44654">
            <a:spAutoFit/>
          </a:bodyPr>
          <a:lstStyle/>
          <a:p>
            <a:r>
              <a:rPr lang="ru-RU" sz="3516" b="1" spc="1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516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475" y="443551"/>
            <a:ext cx="11959525" cy="601526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ВЫВОДЫ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48343" y="1407231"/>
            <a:ext cx="5805714" cy="450893"/>
          </a:xfrm>
        </p:spPr>
        <p:txBody>
          <a:bodyPr/>
          <a:lstStyle/>
          <a:p>
            <a:pPr algn="ctr">
              <a:lnSpc>
                <a:spcPct val="100000"/>
              </a:lnSpc>
              <a:buFontTx/>
              <a:buNone/>
            </a:pPr>
            <a:r>
              <a:rPr lang="en-US" alt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</a:rPr>
              <a:t>   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8576" y="4460535"/>
            <a:ext cx="73218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altLang="ru-RU" sz="3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868680" y="1538085"/>
            <a:ext cx="435864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alt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Толстый</a:t>
            </a:r>
            <a:endParaRPr lang="ru-RU" altLang="ru-RU" sz="3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6492240" y="1536929"/>
            <a:ext cx="5364480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alt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Тонкий</a:t>
            </a:r>
            <a:endParaRPr lang="ru-RU" altLang="ru-RU" sz="3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868680" y="2391202"/>
            <a:ext cx="4358640" cy="3477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74320" indent="-274320">
              <a:buFont typeface="Arial" pitchFamily="34" charset="0"/>
              <a:buChar char="•"/>
              <a:defRPr/>
            </a:pPr>
            <a:r>
              <a:rPr lang="ru-RU" alt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начале рассказа </a:t>
            </a:r>
            <a:r>
              <a:rPr lang="ru-RU" alt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испытывает удовольствие от обеда. Он рад встрече с Тонким. В конце рассказа его «стошнило» от лицемерия бывшего друга, но при прощании он подал руку приятелю, </a:t>
            </a:r>
            <a:r>
              <a:rPr lang="ru-RU" alt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т.е. </a:t>
            </a:r>
            <a:r>
              <a:rPr lang="ru-RU" alt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остался человеком.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6492240" y="2391202"/>
            <a:ext cx="5364480" cy="42165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74320" indent="-274320">
              <a:buFont typeface="Arial" pitchFamily="34" charset="0"/>
              <a:buChar char="•"/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altLang="ru-RU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начале рассказа показан человеком бедным, но он стремится похвастаться орденом Станислава, дополнительным доходом. В конце рассказа он раздавлен, ему «нечем крыть». Но он лишён чувства собственного достоинства, поэтому в его облике нет ничего человеческого. Он остался только мелким чиновником.</a:t>
            </a:r>
          </a:p>
        </p:txBody>
      </p:sp>
    </p:spTree>
    <p:extLst>
      <p:ext uri="{BB962C8B-B14F-4D97-AF65-F5344CB8AC3E}">
        <p14:creationId xmlns:p14="http://schemas.microsoft.com/office/powerpoint/2010/main" val="3851505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16605" y="428701"/>
            <a:ext cx="306807" cy="631226"/>
          </a:xfrm>
          <a:prstGeom prst="rect">
            <a:avLst/>
          </a:prstGeom>
        </p:spPr>
        <p:txBody>
          <a:bodyPr wrap="none" lIns="89309" tIns="44654" rIns="89309" bIns="44654">
            <a:spAutoFit/>
          </a:bodyPr>
          <a:lstStyle/>
          <a:p>
            <a:r>
              <a:rPr lang="ru-RU" sz="3516" b="1" spc="1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516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475" y="443551"/>
            <a:ext cx="11959525" cy="601526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ЧТО ВЫСМЕИВАЕТ АВТОР?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48343" y="1407231"/>
            <a:ext cx="5805714" cy="450893"/>
          </a:xfrm>
        </p:spPr>
        <p:txBody>
          <a:bodyPr/>
          <a:lstStyle/>
          <a:p>
            <a:pPr algn="ctr">
              <a:lnSpc>
                <a:spcPct val="100000"/>
              </a:lnSpc>
              <a:buFontTx/>
              <a:buNone/>
            </a:pPr>
            <a:r>
              <a:rPr lang="en-US" alt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</a:rPr>
              <a:t>   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8576" y="4460535"/>
            <a:ext cx="73218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altLang="ru-RU" sz="3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718576" y="1691864"/>
            <a:ext cx="5956544" cy="45243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Подобострастие 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льстивость,  угодливость.  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Угодничество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льстивое поведение.                   </a:t>
            </a:r>
            <a:endParaRPr lang="ru-RU" sz="24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Самоуничижение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признание себя ничтожным.                                               </a:t>
            </a:r>
            <a:endParaRPr lang="ru-RU" sz="24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Чинопочитание 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лицемерное       отношение к старшим по должности, званию.  </a:t>
            </a:r>
            <a:endParaRPr lang="ru-RU" sz="24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Подхалимство </a:t>
            </a:r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стремление расположить к себе кого-то лестью.</a:t>
            </a:r>
          </a:p>
        </p:txBody>
      </p:sp>
      <p:pic>
        <p:nvPicPr>
          <p:cNvPr id="22530" name="Picture 2" descr="https://avatars.mds.yandex.net/get-zen_doc/1639101/pub_5e3fe588b72e8514773740ec_5e3fe6ae2925a251c414755a/scale_1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0414" y="1407231"/>
            <a:ext cx="3397393" cy="505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147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16605" y="428701"/>
            <a:ext cx="306807" cy="631226"/>
          </a:xfrm>
          <a:prstGeom prst="rect">
            <a:avLst/>
          </a:prstGeom>
        </p:spPr>
        <p:txBody>
          <a:bodyPr wrap="none" lIns="89309" tIns="44654" rIns="89309" bIns="44654">
            <a:spAutoFit/>
          </a:bodyPr>
          <a:lstStyle/>
          <a:p>
            <a:r>
              <a:rPr lang="ru-RU" sz="3516" b="1" spc="1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516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1" y="213360"/>
            <a:ext cx="12039600" cy="831717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РАССКАЗ «ТОЛСТЫЙ И ТОНКИЙ» – САТИРИЧЕСКОЕ</a:t>
            </a:r>
            <a:br>
              <a:rPr lang="ru-RU" sz="3600" dirty="0" smtClean="0"/>
            </a:br>
            <a:r>
              <a:rPr lang="ru-RU" sz="3600" dirty="0" smtClean="0"/>
              <a:t>ПРОИЗВЕДЕНИЕ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48343" y="1407231"/>
            <a:ext cx="5805714" cy="450893"/>
          </a:xfrm>
        </p:spPr>
        <p:txBody>
          <a:bodyPr/>
          <a:lstStyle/>
          <a:p>
            <a:pPr algn="ctr">
              <a:lnSpc>
                <a:spcPct val="100000"/>
              </a:lnSpc>
              <a:buFontTx/>
              <a:buNone/>
            </a:pPr>
            <a:r>
              <a:rPr lang="en-US" alt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</a:rPr>
              <a:t>   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8576" y="4460535"/>
            <a:ext cx="73218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altLang="ru-RU" sz="3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348343" y="1422081"/>
            <a:ext cx="7534893" cy="50167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74320" indent="-274320" algn="ctr">
              <a:buFont typeface="Arial" pitchFamily="34" charset="0"/>
              <a:buChar char="•"/>
              <a:defRPr/>
            </a:pPr>
            <a:r>
              <a:rPr lang="ru-R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Рассказ занимает </a:t>
            </a:r>
            <a:r>
              <a:rPr lang="ru-RU" sz="3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всего 2 </a:t>
            </a:r>
            <a:r>
              <a:rPr lang="ru-R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страницы, а по глубине обличения пресмыкательства равен крупному произведению (лаконизм</a:t>
            </a:r>
            <a:r>
              <a:rPr lang="ru-RU" sz="3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endParaRPr lang="ru-RU" sz="3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320" indent="-274320" algn="ctr">
              <a:buFont typeface="Arial" pitchFamily="34" charset="0"/>
              <a:buChar char="•"/>
              <a:defRPr/>
            </a:pPr>
            <a:r>
              <a:rPr lang="ru-R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Отдельный случай приобретает в рассказе значение общего, в котором  во всей уродливости раскрылась антитеза «начальствующей сферы» и </a:t>
            </a:r>
            <a:r>
              <a:rPr lang="ru-RU" sz="3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подчинённых.</a:t>
            </a:r>
            <a:endParaRPr lang="ru-RU" sz="3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434" name="Picture 2" descr="https://fsd.multiurok.ru/html/2018/01/21/s_5a646740968c3/img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00" t="13025" r="21000"/>
          <a:stretch/>
        </p:blipFill>
        <p:spPr bwMode="auto">
          <a:xfrm>
            <a:off x="8040414" y="1632677"/>
            <a:ext cx="3627120" cy="397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247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16605" y="428701"/>
            <a:ext cx="306807" cy="631226"/>
          </a:xfrm>
          <a:prstGeom prst="rect">
            <a:avLst/>
          </a:prstGeom>
        </p:spPr>
        <p:txBody>
          <a:bodyPr wrap="none" lIns="89309" tIns="44654" rIns="89309" bIns="44654">
            <a:spAutoFit/>
          </a:bodyPr>
          <a:lstStyle/>
          <a:p>
            <a:r>
              <a:rPr lang="ru-RU" sz="3516" b="1" spc="1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516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475" y="443551"/>
            <a:ext cx="11959525" cy="601526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ВЫВОДЫ ПО РАССКАЗУ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48343" y="1407231"/>
            <a:ext cx="5805714" cy="450893"/>
          </a:xfrm>
        </p:spPr>
        <p:txBody>
          <a:bodyPr/>
          <a:lstStyle/>
          <a:p>
            <a:pPr algn="ctr">
              <a:lnSpc>
                <a:spcPct val="100000"/>
              </a:lnSpc>
              <a:buFontTx/>
              <a:buNone/>
            </a:pPr>
            <a:r>
              <a:rPr lang="en-US" alt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</a:rPr>
              <a:t>   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8576" y="4460535"/>
            <a:ext cx="73218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altLang="ru-RU" sz="3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348343" y="1407232"/>
            <a:ext cx="6601097" cy="48320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altLang="ru-RU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Ситуация доведена писателем до абсурда, именно это и позволяет лучше увидеть нелепость самой жизни, в которой царят низкопоклонство, чинопочитание, обожествление начальства и панический страх перед ним. </a:t>
            </a:r>
          </a:p>
          <a:p>
            <a:pPr algn="ctr"/>
            <a:r>
              <a:rPr lang="ru-RU" altLang="ru-RU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Особую горечь и неприятие вызывают не просто отношения между чинами, но и добровольное самоуничижение, добровольное превращение в раба.</a:t>
            </a:r>
          </a:p>
        </p:txBody>
      </p:sp>
      <p:pic>
        <p:nvPicPr>
          <p:cNvPr id="17410" name="Picture 2" descr="https://i.gr-assets.com/images/S/compressed.photo.goodreads.com/books/1415738630i/23533148._UY630_SR1200,630_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05" r="33628"/>
          <a:stretch/>
        </p:blipFill>
        <p:spPr bwMode="auto">
          <a:xfrm>
            <a:off x="8040414" y="1280773"/>
            <a:ext cx="3489960" cy="5085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235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16605" y="428701"/>
            <a:ext cx="306807" cy="631226"/>
          </a:xfrm>
          <a:prstGeom prst="rect">
            <a:avLst/>
          </a:prstGeom>
        </p:spPr>
        <p:txBody>
          <a:bodyPr wrap="none" lIns="89309" tIns="44654" rIns="89309" bIns="44654">
            <a:spAutoFit/>
          </a:bodyPr>
          <a:lstStyle/>
          <a:p>
            <a:r>
              <a:rPr lang="ru-RU" sz="3516" b="1" spc="1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516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475" y="443551"/>
            <a:ext cx="11959525" cy="601526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ЗАКЛЮЧЕНИЕ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48343" y="1407231"/>
            <a:ext cx="5805714" cy="450893"/>
          </a:xfrm>
        </p:spPr>
        <p:txBody>
          <a:bodyPr/>
          <a:lstStyle/>
          <a:p>
            <a:pPr algn="ctr">
              <a:lnSpc>
                <a:spcPct val="100000"/>
              </a:lnSpc>
              <a:buFontTx/>
              <a:buNone/>
            </a:pPr>
            <a:r>
              <a:rPr lang="en-US" alt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</a:rPr>
              <a:t>   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8576" y="4460535"/>
            <a:ext cx="73218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altLang="ru-RU" sz="3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548640" y="1422081"/>
            <a:ext cx="6877396" cy="48320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ru-RU" sz="28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А.П.Чехов</a:t>
            </a: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изумительный 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 лаконичной речи, выразительного емкого штриха, словом, репликой, деталью умел сказать многое. У </a:t>
            </a:r>
            <a:r>
              <a:rPr lang="ru-RU" sz="28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А.П.Чехова</a:t>
            </a: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мы учимся меткому, точному слову. Проанализировав рассказ </a:t>
            </a:r>
            <a:r>
              <a:rPr lang="ru-RU" sz="28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А.П.Чехова</a:t>
            </a: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«Толстый и тонкий</a:t>
            </a: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», можно 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определить емкость чеховской детали, ее удивительную выразительность</a:t>
            </a: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научиться 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вчитываться в текст.</a:t>
            </a:r>
          </a:p>
        </p:txBody>
      </p:sp>
      <p:pic>
        <p:nvPicPr>
          <p:cNvPr id="8" name="Рисунок 4" descr="http://images.aif.ru/003/746/b2e71c5b64d55f64cf153813c2eb06f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4899" y="1858124"/>
            <a:ext cx="4095750" cy="4251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009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16605" y="428701"/>
            <a:ext cx="306807" cy="631226"/>
          </a:xfrm>
          <a:prstGeom prst="rect">
            <a:avLst/>
          </a:prstGeom>
        </p:spPr>
        <p:txBody>
          <a:bodyPr wrap="none" lIns="89309" tIns="44654" rIns="89309" bIns="44654">
            <a:spAutoFit/>
          </a:bodyPr>
          <a:lstStyle/>
          <a:p>
            <a:r>
              <a:rPr lang="ru-RU" sz="3516" b="1" spc="1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516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8343" y="426992"/>
            <a:ext cx="11684425" cy="601526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СЛОВАРНАЯ РАБОТА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48343" y="1407231"/>
            <a:ext cx="5805714" cy="450893"/>
          </a:xfrm>
        </p:spPr>
        <p:txBody>
          <a:bodyPr/>
          <a:lstStyle/>
          <a:p>
            <a:pPr algn="ctr">
              <a:lnSpc>
                <a:spcPct val="100000"/>
              </a:lnSpc>
              <a:buFontTx/>
              <a:buNone/>
            </a:pPr>
            <a:r>
              <a:rPr lang="en-US" alt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</a:rPr>
              <a:t>   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718576" y="1996440"/>
            <a:ext cx="7343384" cy="35394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800" b="1" i="1" dirty="0" smtClean="0">
                <a:solidFill>
                  <a:srgbClr val="00206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    </a:t>
            </a:r>
            <a:r>
              <a:rPr lang="ru-RU" sz="3200" b="1" i="1" dirty="0" smtClean="0">
                <a:solidFill>
                  <a:srgbClr val="00206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Деталь </a:t>
            </a:r>
            <a:r>
              <a:rPr lang="ru-RU" sz="3200" b="1" i="1" dirty="0">
                <a:solidFill>
                  <a:srgbClr val="00206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– </a:t>
            </a:r>
            <a:r>
              <a:rPr lang="ru-RU" sz="3200" dirty="0">
                <a:solidFill>
                  <a:srgbClr val="00206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одно из средств создания художественного образа, которое помогает представить изображаемую автором картину, предмет или характер героя. Деталь может воспроизводить черты внешности, одежды, обстановки.</a:t>
            </a:r>
            <a:endParaRPr lang="ru-RU" sz="3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9" descr="MCj0413638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7313" y="2995173"/>
            <a:ext cx="2593975" cy="3357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MCj0413638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9336" y="2156381"/>
            <a:ext cx="3241952" cy="419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304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16605" y="428701"/>
            <a:ext cx="306807" cy="631226"/>
          </a:xfrm>
          <a:prstGeom prst="rect">
            <a:avLst/>
          </a:prstGeom>
        </p:spPr>
        <p:txBody>
          <a:bodyPr wrap="none" lIns="89309" tIns="44654" rIns="89309" bIns="44654">
            <a:spAutoFit/>
          </a:bodyPr>
          <a:lstStyle/>
          <a:p>
            <a:r>
              <a:rPr lang="ru-RU" sz="3516" b="1" spc="1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516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365126"/>
            <a:ext cx="10979301" cy="601526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ЗАДАНИЕ ДЛЯ САМОСТОЯТЕЛЬНОЙ РАБОТЫ</a:t>
            </a:r>
            <a:endParaRPr lang="ru-RU" sz="3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17713" y="769257"/>
            <a:ext cx="1209811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ru-RU" sz="3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Заполнить таблицу.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endParaRPr lang="ru-RU" sz="3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4626555"/>
              </p:ext>
            </p:extLst>
          </p:nvPr>
        </p:nvGraphicFramePr>
        <p:xfrm>
          <a:off x="426719" y="1965957"/>
          <a:ext cx="11390781" cy="45262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96927">
                  <a:extLst>
                    <a:ext uri="{9D8B030D-6E8A-4147-A177-3AD203B41FA5}">
                      <a16:colId xmlns:a16="http://schemas.microsoft.com/office/drawing/2014/main" val="2894886820"/>
                    </a:ext>
                  </a:extLst>
                </a:gridCol>
                <a:gridCol w="3796927">
                  <a:extLst>
                    <a:ext uri="{9D8B030D-6E8A-4147-A177-3AD203B41FA5}">
                      <a16:colId xmlns:a16="http://schemas.microsoft.com/office/drawing/2014/main" val="3772629444"/>
                    </a:ext>
                  </a:extLst>
                </a:gridCol>
                <a:gridCol w="3796927">
                  <a:extLst>
                    <a:ext uri="{9D8B030D-6E8A-4147-A177-3AD203B41FA5}">
                      <a16:colId xmlns:a16="http://schemas.microsoft.com/office/drawing/2014/main" val="2321389802"/>
                    </a:ext>
                  </a:extLst>
                </a:gridCol>
              </a:tblGrid>
              <a:tr h="47478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Герои и их характеристики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Толстый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Тонкий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1878220"/>
                  </a:ext>
                </a:extLst>
              </a:tr>
              <a:tr h="4747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7192028"/>
                  </a:ext>
                </a:extLst>
              </a:tr>
              <a:tr h="474785"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Внешность в начале рассказа</a:t>
                      </a:r>
                      <a:endParaRPr lang="ru-RU" sz="2000" b="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5783613"/>
                  </a:ext>
                </a:extLst>
              </a:tr>
              <a:tr h="474785"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Внешность в конце рассказа</a:t>
                      </a:r>
                      <a:endParaRPr lang="ru-RU" sz="2000" b="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0614377"/>
                  </a:ext>
                </a:extLst>
              </a:tr>
              <a:tr h="474785"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Чем пахнут герои?</a:t>
                      </a:r>
                      <a:endParaRPr lang="ru-RU" sz="2000" b="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610632"/>
                  </a:ext>
                </a:extLst>
              </a:tr>
              <a:tr h="474785"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Семейное  положение</a:t>
                      </a:r>
                      <a:endParaRPr lang="ru-RU" sz="2000" b="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4490028"/>
                  </a:ext>
                </a:extLst>
              </a:tr>
              <a:tr h="474785"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Должность</a:t>
                      </a:r>
                      <a:endParaRPr lang="ru-RU" sz="2000" b="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2219899"/>
                  </a:ext>
                </a:extLst>
              </a:tr>
              <a:tr h="474785"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Награды</a:t>
                      </a:r>
                      <a:endParaRPr lang="ru-RU" sz="2000" b="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5862052"/>
                  </a:ext>
                </a:extLst>
              </a:tr>
              <a:tr h="728003"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Поведение</a:t>
                      </a:r>
                      <a:r>
                        <a:rPr lang="ru-RU" sz="2000" b="0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в начале и в конце рассказа</a:t>
                      </a:r>
                      <a:endParaRPr lang="ru-RU" sz="2000" b="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34070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630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16605" y="428701"/>
            <a:ext cx="306807" cy="631226"/>
          </a:xfrm>
          <a:prstGeom prst="rect">
            <a:avLst/>
          </a:prstGeom>
        </p:spPr>
        <p:txBody>
          <a:bodyPr wrap="none" lIns="89309" tIns="44654" rIns="89309" bIns="44654">
            <a:spAutoFit/>
          </a:bodyPr>
          <a:lstStyle/>
          <a:p>
            <a:r>
              <a:rPr lang="ru-RU" sz="3516" b="1" spc="1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516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8343" y="482412"/>
            <a:ext cx="11684425" cy="601526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СЛОВАРНАЯ РАБОТА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48343" y="1407231"/>
            <a:ext cx="5805714" cy="450893"/>
          </a:xfrm>
        </p:spPr>
        <p:txBody>
          <a:bodyPr/>
          <a:lstStyle/>
          <a:p>
            <a:pPr algn="ctr">
              <a:lnSpc>
                <a:spcPct val="100000"/>
              </a:lnSpc>
              <a:buFontTx/>
              <a:buNone/>
            </a:pPr>
            <a:r>
              <a:rPr lang="en-US" alt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</a:rPr>
              <a:t>   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718576" y="1607127"/>
            <a:ext cx="7330915" cy="39703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Сатира</a:t>
            </a:r>
            <a:r>
              <a:rPr lang="ru-RU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— резкое проявление комического в искусстве, представляющее собой поэтическое унизительное обличение явлений при помощи различных комических средств (приёмов): сарказма, иронии, гиперболы, гротеска, аллегории, пародии и других</a:t>
            </a:r>
            <a:r>
              <a:rPr lang="ru-RU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Юмор</a:t>
            </a:r>
            <a:r>
              <a:rPr lang="ru-RU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особый вид комического, сочетающий насмешку и сочувствие.</a:t>
            </a:r>
          </a:p>
        </p:txBody>
      </p:sp>
      <p:pic>
        <p:nvPicPr>
          <p:cNvPr id="8" name="Picture 9" descr="MCj0413638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7313" y="2995173"/>
            <a:ext cx="2593975" cy="3357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MCj0413638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1648" y="2078183"/>
            <a:ext cx="3302362" cy="4274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44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16605" y="428701"/>
            <a:ext cx="306807" cy="631226"/>
          </a:xfrm>
          <a:prstGeom prst="rect">
            <a:avLst/>
          </a:prstGeom>
        </p:spPr>
        <p:txBody>
          <a:bodyPr wrap="none" lIns="89309" tIns="44654" rIns="89309" bIns="44654">
            <a:spAutoFit/>
          </a:bodyPr>
          <a:lstStyle/>
          <a:p>
            <a:r>
              <a:rPr lang="ru-RU" sz="3516" b="1" spc="1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516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8343" y="385427"/>
            <a:ext cx="11684425" cy="601526"/>
          </a:xfrm>
        </p:spPr>
        <p:txBody>
          <a:bodyPr>
            <a:noAutofit/>
          </a:bodyPr>
          <a:lstStyle/>
          <a:p>
            <a:pPr algn="ctr"/>
            <a:r>
              <a:rPr lang="ru-RU" sz="4200" dirty="0" smtClean="0"/>
              <a:t>ОСОБЕННОСТИ РАССКАЗОВ А.П.ЧЕХОВА</a:t>
            </a:r>
            <a:endParaRPr lang="ru-RU" sz="42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48343" y="1407231"/>
            <a:ext cx="5805714" cy="450893"/>
          </a:xfrm>
        </p:spPr>
        <p:txBody>
          <a:bodyPr/>
          <a:lstStyle/>
          <a:p>
            <a:pPr algn="ctr">
              <a:lnSpc>
                <a:spcPct val="100000"/>
              </a:lnSpc>
              <a:buFontTx/>
              <a:buNone/>
            </a:pPr>
            <a:r>
              <a:rPr lang="en-US" alt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</a:rPr>
              <a:t>   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8576" y="4460535"/>
            <a:ext cx="73218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altLang="ru-RU" sz="3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718576" y="2181418"/>
            <a:ext cx="7150806" cy="3416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buFontTx/>
              <a:buChar char="-"/>
            </a:pPr>
            <a:r>
              <a:rPr lang="ru-RU" sz="3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Короткое вступление.</a:t>
            </a:r>
          </a:p>
          <a:p>
            <a:pPr marL="342900" indent="-342900" algn="ctr">
              <a:buFontTx/>
              <a:buChar char="-"/>
            </a:pPr>
            <a:r>
              <a:rPr lang="ru-RU" sz="3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Нет подробного описания портрета, пейзажа.</a:t>
            </a:r>
          </a:p>
          <a:p>
            <a:pPr marL="342900" indent="-342900" algn="ctr">
              <a:buFontTx/>
              <a:buChar char="-"/>
            </a:pPr>
            <a:r>
              <a:rPr lang="ru-RU" sz="3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Яркие художественные детали.</a:t>
            </a:r>
          </a:p>
          <a:p>
            <a:pPr marL="342900" indent="-342900" algn="ctr">
              <a:buFontTx/>
              <a:buChar char="-"/>
            </a:pPr>
            <a:r>
              <a:rPr lang="ru-RU" sz="3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Основа рассказа – диалог.</a:t>
            </a:r>
          </a:p>
        </p:txBody>
      </p:sp>
      <p:pic>
        <p:nvPicPr>
          <p:cNvPr id="9218" name="Picture 2" descr="https://skidka-rostovnadonu.ru/images/prodacts/sourse/61707/61707834_yumoristicheskie-rasskazyi-eksm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0647" y="1401374"/>
            <a:ext cx="3232713" cy="512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197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16605" y="428701"/>
            <a:ext cx="306807" cy="631226"/>
          </a:xfrm>
          <a:prstGeom prst="rect">
            <a:avLst/>
          </a:prstGeom>
        </p:spPr>
        <p:txBody>
          <a:bodyPr wrap="none" lIns="89309" tIns="44654" rIns="89309" bIns="44654">
            <a:spAutoFit/>
          </a:bodyPr>
          <a:lstStyle/>
          <a:p>
            <a:r>
              <a:rPr lang="ru-RU" sz="3516" b="1" spc="1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516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475" y="443551"/>
            <a:ext cx="11449773" cy="601526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ИСТОРИЯ СОЗДАНИЯ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48343" y="1407231"/>
            <a:ext cx="5805714" cy="450893"/>
          </a:xfrm>
        </p:spPr>
        <p:txBody>
          <a:bodyPr/>
          <a:lstStyle/>
          <a:p>
            <a:pPr algn="ctr">
              <a:lnSpc>
                <a:spcPct val="100000"/>
              </a:lnSpc>
              <a:buFontTx/>
              <a:buNone/>
            </a:pPr>
            <a:r>
              <a:rPr lang="en-US" alt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</a:rPr>
              <a:t>   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8576" y="4460535"/>
            <a:ext cx="73218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altLang="ru-RU" sz="3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831273" y="2205428"/>
            <a:ext cx="6986847" cy="35394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altLang="ru-RU" sz="3200" dirty="0">
                <a:solidFill>
                  <a:srgbClr val="002060"/>
                </a:solidFill>
                <a:latin typeface="Arial" panose="020B0604020202020204" pitchFamily="34" charset="0"/>
                <a:ea typeface="Consolas" panose="020B0609020204030204" pitchFamily="49" charset="0"/>
                <a:cs typeface="Arial" panose="020B0604020202020204" pitchFamily="34" charset="0"/>
              </a:rPr>
              <a:t>Однажды </a:t>
            </a:r>
            <a:r>
              <a:rPr lang="ru-RU" altLang="ru-RU" sz="3200" dirty="0" err="1" smtClean="0">
                <a:solidFill>
                  <a:srgbClr val="002060"/>
                </a:solidFill>
                <a:latin typeface="Arial" panose="020B0604020202020204" pitchFamily="34" charset="0"/>
                <a:ea typeface="Consolas" panose="020B0609020204030204" pitchFamily="49" charset="0"/>
                <a:cs typeface="Arial" panose="020B0604020202020204" pitchFamily="34" charset="0"/>
              </a:rPr>
              <a:t>А.П.Чехов</a:t>
            </a:r>
            <a:r>
              <a:rPr lang="ru-RU" altLang="ru-RU" sz="3200" dirty="0" smtClean="0">
                <a:solidFill>
                  <a:srgbClr val="002060"/>
                </a:solidFill>
                <a:latin typeface="Arial" panose="020B0604020202020204" pitchFamily="34" charset="0"/>
                <a:ea typeface="Consolas" panose="020B0609020204030204" pitchFamily="49" charset="0"/>
                <a:cs typeface="Arial" panose="020B0604020202020204" pitchFamily="34" charset="0"/>
              </a:rPr>
              <a:t> </a:t>
            </a:r>
            <a:r>
              <a:rPr lang="ru-RU" altLang="ru-RU" sz="3200" dirty="0">
                <a:solidFill>
                  <a:srgbClr val="002060"/>
                </a:solidFill>
                <a:latin typeface="Arial" panose="020B0604020202020204" pitchFamily="34" charset="0"/>
                <a:ea typeface="Consolas" panose="020B0609020204030204" pitchFamily="49" charset="0"/>
                <a:cs typeface="Arial" panose="020B0604020202020204" pitchFamily="34" charset="0"/>
              </a:rPr>
              <a:t>задумал рассказ о том, как после долгих лет встретились случайно два бывших одноклассника. Один из них – мелкий, бедный чиновник. Другой –состоятельный человек, дослужившийся до большого чина</a:t>
            </a:r>
            <a:r>
              <a:rPr lang="ru-RU" altLang="ru-RU" sz="3200" dirty="0" smtClean="0">
                <a:solidFill>
                  <a:srgbClr val="002060"/>
                </a:solidFill>
                <a:latin typeface="Arial" panose="020B0604020202020204" pitchFamily="34" charset="0"/>
                <a:ea typeface="Consolas" panose="020B0609020204030204" pitchFamily="49" charset="0"/>
                <a:cs typeface="Arial" panose="020B0604020202020204" pitchFamily="34" charset="0"/>
              </a:rPr>
              <a:t>.</a:t>
            </a:r>
            <a:endParaRPr lang="ru-RU" sz="3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9" descr="Чехо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465126" y="1485535"/>
            <a:ext cx="3217121" cy="4671752"/>
          </a:xfrm>
          <a:prstGeom prst="rect">
            <a:avLst/>
          </a:prstGeom>
          <a:noFill/>
          <a:ln w="28575">
            <a:solidFill>
              <a:srgbClr val="003366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44036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16605" y="428701"/>
            <a:ext cx="306807" cy="631226"/>
          </a:xfrm>
          <a:prstGeom prst="rect">
            <a:avLst/>
          </a:prstGeom>
        </p:spPr>
        <p:txBody>
          <a:bodyPr wrap="none" lIns="89309" tIns="44654" rIns="89309" bIns="44654">
            <a:spAutoFit/>
          </a:bodyPr>
          <a:lstStyle/>
          <a:p>
            <a:r>
              <a:rPr lang="ru-RU" sz="3516" b="1" spc="1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516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475" y="401986"/>
            <a:ext cx="11449773" cy="601526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ИСТОРИЯ СОЗДАНИЯ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48343" y="1407231"/>
            <a:ext cx="5805714" cy="450893"/>
          </a:xfrm>
        </p:spPr>
        <p:txBody>
          <a:bodyPr/>
          <a:lstStyle/>
          <a:p>
            <a:pPr algn="ctr">
              <a:lnSpc>
                <a:spcPct val="100000"/>
              </a:lnSpc>
              <a:buFontTx/>
              <a:buNone/>
            </a:pPr>
            <a:r>
              <a:rPr lang="en-US" alt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</a:rPr>
              <a:t>   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8576" y="4460535"/>
            <a:ext cx="73218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altLang="ru-RU" sz="3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718576" y="2087874"/>
            <a:ext cx="6657584" cy="3416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Рассказ </a:t>
            </a:r>
            <a:r>
              <a:rPr lang="ru-RU" sz="360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А.П.Чехова</a:t>
            </a:r>
            <a:r>
              <a:rPr lang="ru-RU" sz="3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был создан в 1883 г., когда </a:t>
            </a:r>
            <a:r>
              <a:rPr lang="ru-RU" sz="360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А.П.Чехов</a:t>
            </a:r>
            <a:r>
              <a:rPr lang="ru-RU" sz="3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был ещё студентом.</a:t>
            </a:r>
            <a:r>
              <a:rPr lang="ru-RU" sz="3600" dirty="0"/>
              <a:t> </a:t>
            </a:r>
            <a:r>
              <a:rPr lang="ru-RU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sz="3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первые </a:t>
            </a:r>
            <a:r>
              <a:rPr lang="ru-RU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напечатан </a:t>
            </a:r>
            <a:r>
              <a:rPr lang="ru-RU" sz="3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 журнале «Осколки».</a:t>
            </a:r>
          </a:p>
        </p:txBody>
      </p:sp>
      <p:pic>
        <p:nvPicPr>
          <p:cNvPr id="10242" name="Picture 2" descr="https://ic.pics.livejournal.com/tired_brain/15034278/20081/20081_8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577" y="1407231"/>
            <a:ext cx="3707671" cy="5087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008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16605" y="428701"/>
            <a:ext cx="306807" cy="631226"/>
          </a:xfrm>
          <a:prstGeom prst="rect">
            <a:avLst/>
          </a:prstGeom>
        </p:spPr>
        <p:txBody>
          <a:bodyPr wrap="none" lIns="89309" tIns="44654" rIns="89309" bIns="44654">
            <a:spAutoFit/>
          </a:bodyPr>
          <a:lstStyle/>
          <a:p>
            <a:r>
              <a:rPr lang="ru-RU" sz="3516" b="1" spc="1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516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475" y="374276"/>
            <a:ext cx="11449773" cy="601526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КРАТКОЕ СОДЕРЖАНИЕ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48343" y="1407231"/>
            <a:ext cx="5805714" cy="450893"/>
          </a:xfrm>
        </p:spPr>
        <p:txBody>
          <a:bodyPr/>
          <a:lstStyle/>
          <a:p>
            <a:pPr algn="ctr">
              <a:lnSpc>
                <a:spcPct val="100000"/>
              </a:lnSpc>
              <a:buFontTx/>
              <a:buNone/>
            </a:pPr>
            <a:r>
              <a:rPr lang="en-US" alt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</a:rPr>
              <a:t>   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8576" y="4460535"/>
            <a:ext cx="73218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altLang="ru-RU" sz="3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348343" y="1407231"/>
            <a:ext cx="8155577" cy="4846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 вокзале встречаются два приятеля: один толстый — Миша, другой тонкий — Порфирий.</a:t>
            </a:r>
          </a:p>
          <a:p>
            <a:pPr algn="ctr"/>
            <a:r>
              <a:rPr lang="ru-RU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Тонкий вспоминает, как они вместе учились в гимназии, хвастается перед другом женой и сыном, рассказывает, что служит коллежским асессором. Но стоит ему узнать, что школьный товарищ дослужился до тайного советника и имеет звание выше, как его отношение к толстому резко меняется: он начинает говорить с другом подобострастным тоном, которым привык обращаться к начальству. </a:t>
            </a:r>
          </a:p>
        </p:txBody>
      </p:sp>
      <p:pic>
        <p:nvPicPr>
          <p:cNvPr id="15362" name="Picture 2" descr="http://audiolitera.ru/simplified/api/v0/getFile.php?id=7155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1560" y="1925702"/>
            <a:ext cx="3010688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426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16605" y="428701"/>
            <a:ext cx="306807" cy="631226"/>
          </a:xfrm>
          <a:prstGeom prst="rect">
            <a:avLst/>
          </a:prstGeom>
        </p:spPr>
        <p:txBody>
          <a:bodyPr wrap="none" lIns="89309" tIns="44654" rIns="89309" bIns="44654">
            <a:spAutoFit/>
          </a:bodyPr>
          <a:lstStyle/>
          <a:p>
            <a:r>
              <a:rPr lang="ru-RU" sz="3516" b="1" spc="1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516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6473" y="388131"/>
            <a:ext cx="11155775" cy="601526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КРАТКОЕ СОДЕРЖАНИЕ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48343" y="1407231"/>
            <a:ext cx="5805714" cy="450893"/>
          </a:xfrm>
        </p:spPr>
        <p:txBody>
          <a:bodyPr/>
          <a:lstStyle/>
          <a:p>
            <a:pPr algn="ctr">
              <a:lnSpc>
                <a:spcPct val="100000"/>
              </a:lnSpc>
              <a:buFontTx/>
              <a:buNone/>
            </a:pPr>
            <a:r>
              <a:rPr lang="en-US" alt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altLang="ru-RU" b="1" dirty="0" smtClean="0">
                <a:solidFill>
                  <a:schemeClr val="accent1">
                    <a:lumMod val="50000"/>
                  </a:schemeClr>
                </a:solidFill>
              </a:rPr>
              <a:t>   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8576" y="4460535"/>
            <a:ext cx="73218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altLang="ru-RU" sz="3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348343" y="1533694"/>
            <a:ext cx="7692071" cy="48320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Толстый морщится — для него статус друга не имеет значения. Тонкий не в силах победить свойственное ему чинопочитание. У него такое преданное выражение лица, что </a:t>
            </a:r>
            <a:r>
              <a:rPr lang="ru-RU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Толстого </a:t>
            </a:r>
            <a:r>
              <a:rPr lang="ru-RU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начинает тошнить.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Толстый</a:t>
            </a:r>
            <a:r>
              <a:rPr lang="ru-RU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отвернувшись, подаёт на прощание руку. Тонкий жмёт ему три пальца, он и его семья приятно ошеломлены тем, что человек, который был другом детства Порфирия, дослужился до такого чина.</a:t>
            </a:r>
          </a:p>
        </p:txBody>
      </p:sp>
      <p:pic>
        <p:nvPicPr>
          <p:cNvPr id="14338" name="Picture 2" descr="https://pandia.ru/text/81/236/images/img4_4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2898" y="1858124"/>
            <a:ext cx="3621750" cy="4311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722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9076</TotalTime>
  <Words>1423</Words>
  <Application>Microsoft Office PowerPoint</Application>
  <PresentationFormat>Широкоэкранный</PresentationFormat>
  <Paragraphs>273</Paragraphs>
  <Slides>30</Slides>
  <Notes>29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6" baseType="lpstr">
      <vt:lpstr>Arial</vt:lpstr>
      <vt:lpstr>Calibri</vt:lpstr>
      <vt:lpstr>Calibri Light</vt:lpstr>
      <vt:lpstr>Consolas</vt:lpstr>
      <vt:lpstr>Wingdings</vt:lpstr>
      <vt:lpstr>Тема Office</vt:lpstr>
      <vt:lpstr>Презентация PowerPoint</vt:lpstr>
      <vt:lpstr>«КРАТКОСТЬ – СЕСТРА ТАЛАНТА»</vt:lpstr>
      <vt:lpstr>СЛОВАРНАЯ РАБОТА</vt:lpstr>
      <vt:lpstr>СЛОВАРНАЯ РАБОТА</vt:lpstr>
      <vt:lpstr>ОСОБЕННОСТИ РАССКАЗОВ А.П.ЧЕХОВА</vt:lpstr>
      <vt:lpstr>ИСТОРИЯ СОЗДАНИЯ</vt:lpstr>
      <vt:lpstr>ИСТОРИЯ СОЗДАНИЯ</vt:lpstr>
      <vt:lpstr>КРАТКОЕ СОДЕРЖАНИЕ</vt:lpstr>
      <vt:lpstr>КРАТКОЕ СОДЕРЖАНИЕ</vt:lpstr>
      <vt:lpstr>ОБРАТИМСЯ К РАССКАЗУ</vt:lpstr>
      <vt:lpstr>Презентация PowerPoint</vt:lpstr>
      <vt:lpstr>СЛОВАРНАЯ РАБОТА</vt:lpstr>
      <vt:lpstr>СЛОВАРНАЯ РАБОТА</vt:lpstr>
      <vt:lpstr>ТОНКИЙ</vt:lpstr>
      <vt:lpstr>ТОЛСТЫЙ</vt:lpstr>
      <vt:lpstr>НАСКОЛЬКО ТОЛСТЫЙ ОБОШЁЛ ТОНКОГО?</vt:lpstr>
      <vt:lpstr>ОБРАТИМСЯ К РАССКАЗУ</vt:lpstr>
      <vt:lpstr>СМЕНА МАНЕРЫ ОБЩЕНИЯ ТОНКОГО</vt:lpstr>
      <vt:lpstr>ИЗМЕНЕНИЯ В ТОНКОМ</vt:lpstr>
      <vt:lpstr>ОБРАТИМСЯ К РАССКАЗУ</vt:lpstr>
      <vt:lpstr>ИЗМЕНИЯ В ГЕРОЯХ</vt:lpstr>
      <vt:lpstr>АНТИТЕЗА – ПРОТИВОПОСТАВЛЕНИЕ ГЕРОЕВ</vt:lpstr>
      <vt:lpstr>ИССЛЕДОВАТЕЛЬСКАЯ РАБОТА</vt:lpstr>
      <vt:lpstr>ИССЛЕДОВАТЕЛЬСКАЯ РАБОТА</vt:lpstr>
      <vt:lpstr>ВЫВОДЫ</vt:lpstr>
      <vt:lpstr>ЧТО ВЫСМЕИВАЕТ АВТОР?</vt:lpstr>
      <vt:lpstr>РАССКАЗ «ТОЛСТЫЙ И ТОНКИЙ» – САТИРИЧЕСКОЕ ПРОИЗВЕДЕНИЕ</vt:lpstr>
      <vt:lpstr>ВЫВОДЫ ПО РАССКАЗУ</vt:lpstr>
      <vt:lpstr>ЗАКЛЮЧЕНИЕ</vt:lpstr>
      <vt:lpstr>ЗАДАНИЕ ДЛЯ САМОСТОЯТЕЛЬНОЙ РАБОТЫ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415</cp:revision>
  <dcterms:created xsi:type="dcterms:W3CDTF">2020-09-22T15:24:01Z</dcterms:created>
  <dcterms:modified xsi:type="dcterms:W3CDTF">2024-07-30T16:35:36Z</dcterms:modified>
</cp:coreProperties>
</file>