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5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2" r:id="rId37"/>
    <p:sldId id="291" r:id="rId38"/>
    <p:sldId id="293" r:id="rId39"/>
    <p:sldId id="305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1" autoAdjust="0"/>
    <p:restoredTop sz="94602" autoAdjust="0"/>
  </p:normalViewPr>
  <p:slideViewPr>
    <p:cSldViewPr snapToGrid="0">
      <p:cViewPr varScale="1">
        <p:scale>
          <a:sx n="81" d="100"/>
          <a:sy n="81" d="100"/>
        </p:scale>
        <p:origin x="114" y="47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120D073E-4F97-452D-A235-0A6DC88E3607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6F9B467-9059-4C96-B3CB-FEE6CDFB0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115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073E-4F97-452D-A235-0A6DC88E3607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9B467-9059-4C96-B3CB-FEE6CDFB0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33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073E-4F97-452D-A235-0A6DC88E3607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9B467-9059-4C96-B3CB-FEE6CDFB0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264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073E-4F97-452D-A235-0A6DC88E3607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9B467-9059-4C96-B3CB-FEE6CDFB0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094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20D073E-4F97-452D-A235-0A6DC88E3607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C6F9B467-9059-4C96-B3CB-FEE6CDFB0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5047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073E-4F97-452D-A235-0A6DC88E3607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9B467-9059-4C96-B3CB-FEE6CDFB0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684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073E-4F97-452D-A235-0A6DC88E3607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9B467-9059-4C96-B3CB-FEE6CDFB0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851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073E-4F97-452D-A235-0A6DC88E3607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9B467-9059-4C96-B3CB-FEE6CDFB0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018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073E-4F97-452D-A235-0A6DC88E3607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9B467-9059-4C96-B3CB-FEE6CDFB0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208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073E-4F97-452D-A235-0A6DC88E3607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6F9B467-9059-4C96-B3CB-FEE6CDFB014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37604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120D073E-4F97-452D-A235-0A6DC88E3607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6F9B467-9059-4C96-B3CB-FEE6CDFB014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59430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20D073E-4F97-452D-A235-0A6DC88E3607}" type="datetimeFigureOut">
              <a:rPr lang="ru-RU" smtClean="0"/>
              <a:t>14.07.2024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6F9B467-9059-4C96-B3CB-FEE6CDFB01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966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0.xml"/><Relationship Id="rId18" Type="http://schemas.openxmlformats.org/officeDocument/2006/relationships/slide" Target="slide7.xml"/><Relationship Id="rId3" Type="http://schemas.openxmlformats.org/officeDocument/2006/relationships/slide" Target="slide8.xml"/><Relationship Id="rId21" Type="http://schemas.openxmlformats.org/officeDocument/2006/relationships/slide" Target="slide22.xml"/><Relationship Id="rId7" Type="http://schemas.openxmlformats.org/officeDocument/2006/relationships/slide" Target="slide9.xml"/><Relationship Id="rId12" Type="http://schemas.openxmlformats.org/officeDocument/2006/relationships/slide" Target="slide15.xml"/><Relationship Id="rId17" Type="http://schemas.openxmlformats.org/officeDocument/2006/relationships/slide" Target="slide21.xml"/><Relationship Id="rId2" Type="http://schemas.openxmlformats.org/officeDocument/2006/relationships/slide" Target="slide3.xml"/><Relationship Id="rId16" Type="http://schemas.openxmlformats.org/officeDocument/2006/relationships/slide" Target="slide16.xml"/><Relationship Id="rId20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11" Type="http://schemas.openxmlformats.org/officeDocument/2006/relationships/slide" Target="slide10.xml"/><Relationship Id="rId5" Type="http://schemas.openxmlformats.org/officeDocument/2006/relationships/slide" Target="slide18.xml"/><Relationship Id="rId15" Type="http://schemas.openxmlformats.org/officeDocument/2006/relationships/slide" Target="slide11.xml"/><Relationship Id="rId10" Type="http://schemas.openxmlformats.org/officeDocument/2006/relationships/slide" Target="slide5.xml"/><Relationship Id="rId19" Type="http://schemas.openxmlformats.org/officeDocument/2006/relationships/slide" Target="slide12.xml"/><Relationship Id="rId4" Type="http://schemas.openxmlformats.org/officeDocument/2006/relationships/slide" Target="slide13.xml"/><Relationship Id="rId9" Type="http://schemas.openxmlformats.org/officeDocument/2006/relationships/slide" Target="slide19.xml"/><Relationship Id="rId14" Type="http://schemas.openxmlformats.org/officeDocument/2006/relationships/slide" Target="slide6.xml"/><Relationship Id="rId22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37.xml"/><Relationship Id="rId3" Type="http://schemas.openxmlformats.org/officeDocument/2006/relationships/slide" Target="slide29.xml"/><Relationship Id="rId7" Type="http://schemas.openxmlformats.org/officeDocument/2006/relationships/slide" Target="slide35.xml"/><Relationship Id="rId12" Type="http://schemas.openxmlformats.org/officeDocument/2006/relationships/slide" Target="slide32.xml"/><Relationship Id="rId17" Type="http://schemas.openxmlformats.org/officeDocument/2006/relationships/slide" Target="slide39.xml"/><Relationship Id="rId2" Type="http://schemas.openxmlformats.org/officeDocument/2006/relationships/slide" Target="slide24.xml"/><Relationship Id="rId16" Type="http://schemas.openxmlformats.org/officeDocument/2006/relationships/slide" Target="slide3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0.xml"/><Relationship Id="rId11" Type="http://schemas.openxmlformats.org/officeDocument/2006/relationships/slide" Target="slide27.xml"/><Relationship Id="rId5" Type="http://schemas.openxmlformats.org/officeDocument/2006/relationships/slide" Target="slide25.xml"/><Relationship Id="rId15" Type="http://schemas.openxmlformats.org/officeDocument/2006/relationships/slide" Target="slide33.xml"/><Relationship Id="rId10" Type="http://schemas.openxmlformats.org/officeDocument/2006/relationships/slide" Target="slide36.xml"/><Relationship Id="rId4" Type="http://schemas.openxmlformats.org/officeDocument/2006/relationships/slide" Target="slide34.xml"/><Relationship Id="rId9" Type="http://schemas.openxmlformats.org/officeDocument/2006/relationships/slide" Target="slide31.xml"/><Relationship Id="rId14" Type="http://schemas.openxmlformats.org/officeDocument/2006/relationships/slide" Target="slide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1AC51D-9AFB-D96D-8488-95991842FE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English-speaking countries</a:t>
            </a:r>
            <a:endParaRPr lang="ru-RU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F47ED9B-D9BC-34C2-9C58-EEBC88EA99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284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USA 300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7022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What is the largest state of the USA?</a:t>
            </a:r>
            <a:endParaRPr lang="ru-RU" sz="221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821381"/>
            <a:ext cx="10299864" cy="13496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b="1" u="sng" dirty="0">
                <a:solidFill>
                  <a:schemeClr val="accent6"/>
                </a:solidFill>
              </a:rPr>
              <a:t>Correct answer:</a:t>
            </a:r>
            <a:r>
              <a:rPr lang="en-US" sz="5400" b="1" dirty="0">
                <a:solidFill>
                  <a:schemeClr val="accent6"/>
                </a:solidFill>
              </a:rPr>
              <a:t> </a:t>
            </a:r>
            <a:r>
              <a:rPr lang="en-US" sz="5400" b="1" dirty="0">
                <a:solidFill>
                  <a:schemeClr val="accent4"/>
                </a:solidFill>
              </a:rPr>
              <a:t>Alaska</a:t>
            </a:r>
            <a:endParaRPr lang="ru-RU" sz="54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1B0001EE-B908-D055-8411-AA1B2C736AB9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72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USA 400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88036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8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What is the official language of the USA?</a:t>
            </a:r>
            <a:endParaRPr lang="ru-RU" sz="239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952010"/>
            <a:ext cx="10179131" cy="12190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u="sng" dirty="0">
                <a:solidFill>
                  <a:schemeClr val="accent6"/>
                </a:solidFill>
              </a:rPr>
              <a:t>Correct answer:</a:t>
            </a:r>
            <a:r>
              <a:rPr lang="en-US" sz="3600" b="1" dirty="0">
                <a:solidFill>
                  <a:schemeClr val="accent6"/>
                </a:solidFill>
              </a:rPr>
              <a:t> </a:t>
            </a:r>
            <a:r>
              <a:rPr lang="en-US" sz="3600" b="1" dirty="0">
                <a:solidFill>
                  <a:schemeClr val="accent4"/>
                </a:solidFill>
              </a:rPr>
              <a:t>there is no official language</a:t>
            </a:r>
            <a:endParaRPr lang="ru-RU" sz="36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C98250D6-2885-DF75-B19D-C5C95AB6D047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32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USA 500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330787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80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What is the official residence of the American president?</a:t>
            </a:r>
            <a:endParaRPr lang="ru-RU" sz="199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999512"/>
            <a:ext cx="10179131" cy="117149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answer:</a:t>
            </a:r>
            <a:r>
              <a:rPr lang="en-US" sz="4800" b="1" dirty="0">
                <a:solidFill>
                  <a:schemeClr val="accent6"/>
                </a:solidFill>
              </a:rPr>
              <a:t> </a:t>
            </a:r>
            <a:r>
              <a:rPr lang="en-US" sz="4800" b="1" dirty="0">
                <a:solidFill>
                  <a:schemeClr val="accent4"/>
                </a:solidFill>
              </a:rPr>
              <a:t>The White House</a:t>
            </a:r>
            <a:endParaRPr lang="ru-RU" sz="48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BCDBBDBF-BC0D-3FF4-263A-35B5F25973AE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45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Canada 100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963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8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What is the symbol of Canada?</a:t>
            </a:r>
            <a:endParaRPr lang="ru-RU" sz="239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975761"/>
            <a:ext cx="10179132" cy="1195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answer:</a:t>
            </a:r>
            <a:r>
              <a:rPr lang="en-US" sz="4800" b="1" dirty="0">
                <a:solidFill>
                  <a:schemeClr val="accent6"/>
                </a:solidFill>
              </a:rPr>
              <a:t>  </a:t>
            </a:r>
            <a:r>
              <a:rPr lang="en-US" sz="4800" b="1" dirty="0">
                <a:solidFill>
                  <a:schemeClr val="accent4"/>
                </a:solidFill>
              </a:rPr>
              <a:t>the Maple Leaf</a:t>
            </a:r>
            <a:endParaRPr lang="ru-RU" sz="48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AA33F880-9C40-B90F-3EB7-946ADF6E982C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9008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Canada 200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32009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96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What is the capital of Canada?</a:t>
            </a:r>
            <a:endParaRPr lang="ru-RU" sz="287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892634"/>
            <a:ext cx="10179132" cy="12783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b="1" u="sng" dirty="0">
                <a:solidFill>
                  <a:schemeClr val="accent6"/>
                </a:solidFill>
              </a:rPr>
              <a:t>Correct answer:</a:t>
            </a:r>
            <a:r>
              <a:rPr lang="en-US" sz="6000" b="1" dirty="0">
                <a:solidFill>
                  <a:schemeClr val="accent6"/>
                </a:solidFill>
              </a:rPr>
              <a:t> </a:t>
            </a:r>
            <a:r>
              <a:rPr lang="en-US" sz="6000" b="1" dirty="0">
                <a:solidFill>
                  <a:schemeClr val="accent4"/>
                </a:solidFill>
              </a:rPr>
              <a:t>Ottawa</a:t>
            </a:r>
            <a:endParaRPr lang="ru-RU" sz="6000" b="1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15919871-D411-76C2-651E-DD36BD90C91F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386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Canada 300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7853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What is the most popular sport in Canada?</a:t>
            </a:r>
            <a:endParaRPr lang="ru-RU" sz="199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738255"/>
            <a:ext cx="10179132" cy="14327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b="1" u="sng" dirty="0">
                <a:solidFill>
                  <a:schemeClr val="accent6"/>
                </a:solidFill>
              </a:rPr>
              <a:t>Correct answer:</a:t>
            </a:r>
            <a:r>
              <a:rPr lang="en-US" sz="5400" b="1" dirty="0">
                <a:solidFill>
                  <a:schemeClr val="accent6"/>
                </a:solidFill>
              </a:rPr>
              <a:t> </a:t>
            </a:r>
            <a:r>
              <a:rPr lang="en-US" sz="5400" b="1" dirty="0">
                <a:solidFill>
                  <a:schemeClr val="accent4"/>
                </a:solidFill>
              </a:rPr>
              <a:t>ice hockey</a:t>
            </a:r>
            <a:endParaRPr lang="ru-RU" sz="54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7B9186B9-2BC8-793A-6282-1E4B470ED414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2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Canada 400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8684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8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What is the biggest city in Canada?</a:t>
            </a:r>
            <a:endParaRPr lang="ru-RU" sz="239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785755"/>
            <a:ext cx="10179132" cy="13852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b="1" u="sng" dirty="0">
                <a:solidFill>
                  <a:schemeClr val="accent6"/>
                </a:solidFill>
              </a:rPr>
              <a:t>Correct answer:</a:t>
            </a:r>
            <a:r>
              <a:rPr lang="en-US" sz="6000" b="1" dirty="0">
                <a:solidFill>
                  <a:schemeClr val="accent6"/>
                </a:solidFill>
              </a:rPr>
              <a:t> </a:t>
            </a:r>
            <a:r>
              <a:rPr lang="en-US" sz="6000" b="1" dirty="0">
                <a:solidFill>
                  <a:schemeClr val="accent4"/>
                </a:solidFill>
              </a:rPr>
              <a:t>Toronto</a:t>
            </a:r>
            <a:endParaRPr lang="ru-RU" sz="60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BFC2E8F2-EC0F-2381-149E-C90680312272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73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Canada 500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761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6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What are two official languages spoken in Canada?</a:t>
            </a:r>
            <a:endParaRPr lang="ru-RU" sz="128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940135"/>
            <a:ext cx="10179132" cy="1230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u="sng" dirty="0">
                <a:solidFill>
                  <a:schemeClr val="accent6"/>
                </a:solidFill>
              </a:rPr>
              <a:t>Correct answer: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>
                <a:solidFill>
                  <a:schemeClr val="accent4"/>
                </a:solidFill>
              </a:rPr>
              <a:t>English and French</a:t>
            </a:r>
            <a:endParaRPr lang="ru-RU" sz="44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1A861F70-4F22-7682-4B42-6C33D89B091E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4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Australia 100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6784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88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What is the capital of Australia?</a:t>
            </a:r>
            <a:endParaRPr lang="ru-RU" sz="239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880757"/>
            <a:ext cx="10179132" cy="129025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6000" b="1" u="sng" dirty="0">
                <a:solidFill>
                  <a:schemeClr val="accent6"/>
                </a:solidFill>
              </a:rPr>
              <a:t>Correct answer: </a:t>
            </a:r>
            <a:r>
              <a:rPr lang="en-US" sz="6000" b="1" dirty="0">
                <a:solidFill>
                  <a:schemeClr val="accent4"/>
                </a:solidFill>
              </a:rPr>
              <a:t>Canberra </a:t>
            </a:r>
            <a:endParaRPr lang="ru-RU" sz="60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C09255F8-3D3B-71DB-674B-427CE4A2C9A3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13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Australia 200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8328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7200" b="1" dirty="0">
                <a:solidFill>
                  <a:schemeClr val="accent2"/>
                </a:solidFill>
              </a:rPr>
              <a:t>What is the national animal symbol of Australia?</a:t>
            </a:r>
            <a:endParaRPr lang="ru-RU" sz="72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880757"/>
            <a:ext cx="10179132" cy="129025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6000" b="1" u="sng" dirty="0">
                <a:solidFill>
                  <a:schemeClr val="accent6"/>
                </a:solidFill>
              </a:rPr>
              <a:t>Correct answer:</a:t>
            </a:r>
            <a:r>
              <a:rPr lang="en-US" sz="6000" b="1" dirty="0">
                <a:solidFill>
                  <a:schemeClr val="accent6"/>
                </a:solidFill>
              </a:rPr>
              <a:t> </a:t>
            </a:r>
            <a:r>
              <a:rPr lang="en-US" sz="6000" b="1" dirty="0">
                <a:solidFill>
                  <a:schemeClr val="accent4"/>
                </a:solidFill>
              </a:rPr>
              <a:t>kangaroo </a:t>
            </a:r>
            <a:endParaRPr lang="ru-RU" sz="6000" b="1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3D9F3131-0A85-445D-F5AA-0E7247F62152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85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F0DEC1B-0551-5A38-5A03-DF72D23F3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26957"/>
            <a:ext cx="10058400" cy="758694"/>
          </a:xfrm>
        </p:spPr>
        <p:txBody>
          <a:bodyPr>
            <a:normAutofit fontScale="90000"/>
          </a:bodyPr>
          <a:lstStyle/>
          <a:p>
            <a:r>
              <a:rPr lang="en-US" sz="66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Round 1</a:t>
            </a:r>
            <a:endParaRPr lang="ru-RU" sz="66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3F4B393-DC14-7B0E-142D-B743D9A168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7851112"/>
              </p:ext>
            </p:extLst>
          </p:nvPr>
        </p:nvGraphicFramePr>
        <p:xfrm>
          <a:off x="853044" y="985651"/>
          <a:ext cx="10058400" cy="558129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4287414734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3412737435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3116914154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1946246976"/>
                    </a:ext>
                  </a:extLst>
                </a:gridCol>
              </a:tblGrid>
              <a:tr h="900885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/>
                        <a:t>UK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/>
                        <a:t>USA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/>
                        <a:t>Canada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/>
                        <a:t>Australia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275461"/>
                  </a:ext>
                </a:extLst>
              </a:tr>
              <a:tr h="900885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2" action="ppaction://hlinksldjump"/>
                        </a:rPr>
                        <a:t>100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3" action="ppaction://hlinksldjump"/>
                        </a:rPr>
                        <a:t>100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4" action="ppaction://hlinksldjump"/>
                        </a:rPr>
                        <a:t>100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5" action="ppaction://hlinksldjump"/>
                        </a:rPr>
                        <a:t>100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1678172"/>
                  </a:ext>
                </a:extLst>
              </a:tr>
              <a:tr h="918980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6" action="ppaction://hlinksldjump"/>
                        </a:rPr>
                        <a:t>200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7" action="ppaction://hlinksldjump"/>
                        </a:rPr>
                        <a:t>200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8" action="ppaction://hlinksldjump"/>
                        </a:rPr>
                        <a:t>200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  <a:p>
                      <a:pPr algn="ctr"/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9" action="ppaction://hlinksldjump"/>
                        </a:rPr>
                        <a:t>200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  <a:p>
                      <a:pPr algn="ctr"/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0376336"/>
                  </a:ext>
                </a:extLst>
              </a:tr>
              <a:tr h="918980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0" action="ppaction://hlinksldjump"/>
                        </a:rPr>
                        <a:t>300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1" action="ppaction://hlinksldjump"/>
                        </a:rPr>
                        <a:t>300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  <a:p>
                      <a:pPr algn="ctr"/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2" action="ppaction://hlinksldjump"/>
                        </a:rPr>
                        <a:t>300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  <a:p>
                      <a:pPr algn="ctr"/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3" action="ppaction://hlinksldjump"/>
                        </a:rPr>
                        <a:t>300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  <a:p>
                      <a:pPr algn="ctr"/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069759"/>
                  </a:ext>
                </a:extLst>
              </a:tr>
              <a:tr h="918980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4" action="ppaction://hlinksldjump"/>
                        </a:rPr>
                        <a:t>400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5" action="ppaction://hlinksldjump"/>
                        </a:rPr>
                        <a:t>400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  <a:p>
                      <a:pPr algn="ctr"/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6" action="ppaction://hlinksldjump"/>
                        </a:rPr>
                        <a:t>400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  <a:p>
                      <a:pPr algn="ctr"/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7" action="ppaction://hlinksldjump"/>
                        </a:rPr>
                        <a:t>400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  <a:p>
                      <a:pPr algn="ctr"/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584370"/>
                  </a:ext>
                </a:extLst>
              </a:tr>
              <a:tr h="918980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8" action="ppaction://hlinksldjump"/>
                        </a:rPr>
                        <a:t>500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9" action="ppaction://hlinksldjump"/>
                        </a:rPr>
                        <a:t>500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  <a:p>
                      <a:pPr algn="ctr"/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20" action="ppaction://hlinksldjump"/>
                        </a:rPr>
                        <a:t>500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  <a:p>
                      <a:pPr algn="ctr"/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21" action="ppaction://hlinksldjump"/>
                        </a:rPr>
                        <a:t>500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  <a:p>
                      <a:pPr algn="ctr"/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047087"/>
                  </a:ext>
                </a:extLst>
              </a:tr>
            </a:tbl>
          </a:graphicData>
        </a:graphic>
      </p:graphicFrame>
      <p:sp>
        <p:nvSpPr>
          <p:cNvPr id="2" name="Стрелка: вправо 1">
            <a:hlinkClick r:id="rId22" action="ppaction://hlinksldjump"/>
            <a:extLst>
              <a:ext uri="{FF2B5EF4-FFF2-40B4-BE49-F238E27FC236}">
                <a16:creationId xmlns:a16="http://schemas.microsoft.com/office/drawing/2014/main" id="{B6BE1B69-E7B1-1849-6672-DB1334E18520}"/>
              </a:ext>
            </a:extLst>
          </p:cNvPr>
          <p:cNvSpPr/>
          <p:nvPr/>
        </p:nvSpPr>
        <p:spPr>
          <a:xfrm>
            <a:off x="10911444" y="510639"/>
            <a:ext cx="726374" cy="29688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8495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Australia 300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92786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80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How many stars are there on the flag of Australia?</a:t>
            </a:r>
            <a:endParaRPr lang="ru-RU" sz="199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785755"/>
            <a:ext cx="10179132" cy="138525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5400" b="1" u="sng" dirty="0">
                <a:solidFill>
                  <a:schemeClr val="accent6"/>
                </a:solidFill>
              </a:rPr>
              <a:t>Correct answer:</a:t>
            </a:r>
            <a:r>
              <a:rPr lang="en-US" sz="5400" b="1" dirty="0">
                <a:solidFill>
                  <a:schemeClr val="accent4"/>
                </a:solidFill>
              </a:rPr>
              <a:t> 6</a:t>
            </a:r>
            <a:endParaRPr lang="ru-RU" sz="5400" b="1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8D61ED24-37DB-38F5-FD14-400D4C061EAE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88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Australia 400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7022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72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What are the summer months in Australia?</a:t>
            </a:r>
            <a:endParaRPr lang="ru-RU" sz="166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738255"/>
            <a:ext cx="10179132" cy="14327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u="sng" dirty="0">
                <a:solidFill>
                  <a:schemeClr val="accent6"/>
                </a:solidFill>
              </a:rPr>
              <a:t>Correct answer: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>
                <a:solidFill>
                  <a:schemeClr val="accent4"/>
                </a:solidFill>
              </a:rPr>
              <a:t>December, January, February</a:t>
            </a:r>
            <a:endParaRPr lang="ru-RU" sz="44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6CE83444-B3D7-7E3E-2D47-CB38F49EA002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601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Australia 500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10964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72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Who are the native people in Australia?</a:t>
            </a:r>
            <a:endParaRPr lang="ru-RU" sz="166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702629"/>
            <a:ext cx="10179132" cy="146838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answer:</a:t>
            </a:r>
            <a:r>
              <a:rPr lang="en-US" sz="4800" b="1" dirty="0">
                <a:solidFill>
                  <a:schemeClr val="accent6"/>
                </a:solidFill>
              </a:rPr>
              <a:t> </a:t>
            </a:r>
            <a:r>
              <a:rPr lang="en-US" sz="4800" b="1" dirty="0">
                <a:solidFill>
                  <a:schemeClr val="accent4"/>
                </a:solidFill>
              </a:rPr>
              <a:t>The </a:t>
            </a:r>
            <a:r>
              <a:rPr lang="en-US" sz="4800" b="1" dirty="0" err="1">
                <a:solidFill>
                  <a:schemeClr val="accent4"/>
                </a:solidFill>
              </a:rPr>
              <a:t>Aborigens</a:t>
            </a:r>
            <a:r>
              <a:rPr lang="en-US" sz="4800" b="1" dirty="0">
                <a:solidFill>
                  <a:schemeClr val="accent4"/>
                </a:solidFill>
              </a:rPr>
              <a:t> </a:t>
            </a:r>
            <a:endParaRPr lang="ru-RU" sz="48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D8A69765-A1F2-D710-6FE4-7FEF10D9CA3D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8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7F0DEC1B-0551-5A38-5A03-DF72D23F3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26957"/>
            <a:ext cx="10058400" cy="758694"/>
          </a:xfrm>
        </p:spPr>
        <p:txBody>
          <a:bodyPr>
            <a:normAutofit fontScale="90000"/>
          </a:bodyPr>
          <a:lstStyle/>
          <a:p>
            <a:r>
              <a:rPr lang="en-US" sz="66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Round 2</a:t>
            </a:r>
            <a:endParaRPr lang="ru-RU" sz="66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3F4B393-DC14-7B0E-142D-B743D9A168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2629794"/>
              </p:ext>
            </p:extLst>
          </p:nvPr>
        </p:nvGraphicFramePr>
        <p:xfrm>
          <a:off x="1211283" y="1211283"/>
          <a:ext cx="10212778" cy="527264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30186">
                  <a:extLst>
                    <a:ext uri="{9D8B030D-6E8A-4147-A177-3AD203B41FA5}">
                      <a16:colId xmlns:a16="http://schemas.microsoft.com/office/drawing/2014/main" val="4287414734"/>
                    </a:ext>
                  </a:extLst>
                </a:gridCol>
                <a:gridCol w="3635216">
                  <a:extLst>
                    <a:ext uri="{9D8B030D-6E8A-4147-A177-3AD203B41FA5}">
                      <a16:colId xmlns:a16="http://schemas.microsoft.com/office/drawing/2014/main" val="3412737435"/>
                    </a:ext>
                  </a:extLst>
                </a:gridCol>
                <a:gridCol w="3747376">
                  <a:extLst>
                    <a:ext uri="{9D8B030D-6E8A-4147-A177-3AD203B41FA5}">
                      <a16:colId xmlns:a16="http://schemas.microsoft.com/office/drawing/2014/main" val="3116914154"/>
                    </a:ext>
                  </a:extLst>
                </a:gridCol>
              </a:tblGrid>
              <a:tr h="157126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/>
                        <a:t>UK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/>
                        <a:t>USA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dirty="0"/>
                        <a:t>Canada\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dirty="0"/>
                        <a:t>Australia</a:t>
                      </a:r>
                      <a:endParaRPr lang="ru-RU" sz="4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8275461"/>
                  </a:ext>
                </a:extLst>
              </a:tr>
              <a:tr h="608743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2" action="ppaction://hlinksldjump"/>
                        </a:rPr>
                        <a:t>100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3" action="ppaction://hlinksldjump"/>
                        </a:rPr>
                        <a:t>100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4" action="ppaction://hlinksldjump"/>
                        </a:rPr>
                        <a:t>100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1678172"/>
                  </a:ext>
                </a:extLst>
              </a:tr>
              <a:tr h="773161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5" action="ppaction://hlinksldjump"/>
                        </a:rPr>
                        <a:t>200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6" action="ppaction://hlinksldjump"/>
                        </a:rPr>
                        <a:t>200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7" action="ppaction://hlinksldjump"/>
                        </a:rPr>
                        <a:t>200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0376336"/>
                  </a:ext>
                </a:extLst>
              </a:tr>
              <a:tr h="773161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8" action="ppaction://hlinksldjump"/>
                        </a:rPr>
                        <a:t>300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9" action="ppaction://hlinksldjump"/>
                        </a:rPr>
                        <a:t>300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0" action="ppaction://hlinksldjump"/>
                        </a:rPr>
                        <a:t>300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069759"/>
                  </a:ext>
                </a:extLst>
              </a:tr>
              <a:tr h="773161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1" action="ppaction://hlinksldjump"/>
                        </a:rPr>
                        <a:t>400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2" action="ppaction://hlinksldjump"/>
                        </a:rPr>
                        <a:t>400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3" action="ppaction://hlinksldjump"/>
                        </a:rPr>
                        <a:t>400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5584370"/>
                  </a:ext>
                </a:extLst>
              </a:tr>
              <a:tr h="773161">
                <a:tc>
                  <a:txBody>
                    <a:bodyPr/>
                    <a:lstStyle/>
                    <a:p>
                      <a:pPr algn="ctr"/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4" action="ppaction://hlinksldjump"/>
                        </a:rPr>
                        <a:t>500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5" action="ppaction://hlinksldjump"/>
                        </a:rPr>
                        <a:t>500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i="0" dirty="0">
                          <a:solidFill>
                            <a:schemeClr val="accent6"/>
                          </a:solidFill>
                          <a:hlinkClick r:id="rId16" action="ppaction://hlinksldjump"/>
                        </a:rPr>
                        <a:t>500</a:t>
                      </a:r>
                      <a:endParaRPr lang="ru-RU" sz="2800" b="1" i="0" dirty="0">
                        <a:solidFill>
                          <a:schemeClr val="accent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047087"/>
                  </a:ext>
                </a:extLst>
              </a:tr>
            </a:tbl>
          </a:graphicData>
        </a:graphic>
      </p:graphicFrame>
      <p:sp>
        <p:nvSpPr>
          <p:cNvPr id="2" name="Стрелка: вправо 1">
            <a:hlinkClick r:id="rId17" action="ppaction://hlinksldjump"/>
            <a:extLst>
              <a:ext uri="{FF2B5EF4-FFF2-40B4-BE49-F238E27FC236}">
                <a16:creationId xmlns:a16="http://schemas.microsoft.com/office/drawing/2014/main" id="{297DE265-F04E-05F7-36B2-FC2465F04176}"/>
              </a:ext>
            </a:extLst>
          </p:cNvPr>
          <p:cNvSpPr/>
          <p:nvPr/>
        </p:nvSpPr>
        <p:spPr>
          <a:xfrm>
            <a:off x="10794670" y="451262"/>
            <a:ext cx="783772" cy="35626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62416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 100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353" y="3429000"/>
            <a:ext cx="3325090" cy="2782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</a:t>
            </a:r>
            <a:r>
              <a:rPr lang="ru-RU" sz="4800" b="1" dirty="0">
                <a:solidFill>
                  <a:schemeClr val="accent6"/>
                </a:solidFill>
              </a:rPr>
              <a:t> </a:t>
            </a:r>
            <a:r>
              <a:rPr lang="en-US" sz="4800" b="1" kern="0" dirty="0">
                <a:solidFill>
                  <a:schemeClr val="accent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Big Ben</a:t>
            </a:r>
            <a:endParaRPr lang="ru-RU" sz="11500" b="1" dirty="0">
              <a:solidFill>
                <a:schemeClr val="accent4"/>
              </a:solidFill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10810546-A0DF-4AC3-A714-7C3F219D5BD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73" y="652463"/>
            <a:ext cx="7063316" cy="5297487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Стрелка: влево 10">
            <a:hlinkClick r:id="rId3" action="ppaction://hlinksldjump"/>
            <a:extLst>
              <a:ext uri="{FF2B5EF4-FFF2-40B4-BE49-F238E27FC236}">
                <a16:creationId xmlns:a16="http://schemas.microsoft.com/office/drawing/2014/main" id="{0532E1F9-01D2-23EC-17AB-EA0B8F67FA8F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52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 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353" y="3429000"/>
            <a:ext cx="3325090" cy="278256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</a:t>
            </a:r>
            <a:r>
              <a:rPr lang="ru-RU" sz="4800" b="1" dirty="0">
                <a:solidFill>
                  <a:schemeClr val="accent6"/>
                </a:solidFill>
              </a:rPr>
              <a:t> </a:t>
            </a:r>
            <a:r>
              <a:rPr lang="en-US" sz="5400" b="1" kern="0" dirty="0">
                <a:solidFill>
                  <a:schemeClr val="accent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Stonehenge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29643B68-691F-4A83-C059-860B78A8B25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958850"/>
            <a:ext cx="7437437" cy="468471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2FB2852A-420E-FD45-ECD5-E29D730E0FB4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25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 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353" y="3429000"/>
            <a:ext cx="3325090" cy="2782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</a:t>
            </a:r>
            <a:endParaRPr lang="ru-RU" sz="4800" b="1" dirty="0">
              <a:solidFill>
                <a:schemeClr val="accent6"/>
              </a:solidFill>
            </a:endParaRPr>
          </a:p>
          <a:p>
            <a:pPr marL="0" indent="0">
              <a:buNone/>
            </a:pPr>
            <a:r>
              <a:rPr lang="en-US" sz="6000" b="1" dirty="0">
                <a:solidFill>
                  <a:schemeClr val="accent4"/>
                </a:solidFill>
              </a:rPr>
              <a:t>Tower</a:t>
            </a:r>
            <a:endParaRPr lang="ru-RU" sz="6000" b="1" dirty="0">
              <a:solidFill>
                <a:schemeClr val="accent4"/>
              </a:solidFill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0EBE7939-C412-9A96-EF3F-2154C599602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823549"/>
            <a:ext cx="7437437" cy="495531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9F802CBD-20B3-6956-F8F4-34428F89B951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90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 400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832686" y="3227118"/>
            <a:ext cx="4035710" cy="299555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Buckingham Palace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4133BC43-3DAB-FAC4-25F5-02C016B26F3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26" y="977084"/>
            <a:ext cx="7467760" cy="490382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50599A59-BA88-1922-8E10-355695176ABA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97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 500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56550" y="3429000"/>
            <a:ext cx="3716893" cy="2782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Westminster Abbey 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F6290781-C6A8-EBC9-7045-98B1572C44D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1102902"/>
            <a:ext cx="7437437" cy="439660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7F803DEF-C930-271B-C612-C4CFCDE663BD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6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USA 100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353" y="3429000"/>
            <a:ext cx="3325090" cy="2782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the Statue of Liberty 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01E2CFA7-4C23-264E-81E5-982C907F3B3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824482"/>
            <a:ext cx="7437437" cy="495344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74AFF3C7-1FEA-D5F9-2E43-13F891AC37B6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01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 100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85516" cy="29516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800" b="1" kern="0" dirty="0">
                <a:solidFill>
                  <a:schemeClr val="accent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What is the national currency in the UK?</a:t>
            </a:r>
            <a:endParaRPr lang="ru-RU" sz="239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6" y="5070763"/>
            <a:ext cx="10774877" cy="11002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pound sterling - £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sp>
        <p:nvSpPr>
          <p:cNvPr id="6" name="Стрелка: влево 5">
            <a:hlinkClick r:id="rId2" action="ppaction://hlinksldjump"/>
            <a:extLst>
              <a:ext uri="{FF2B5EF4-FFF2-40B4-BE49-F238E27FC236}">
                <a16:creationId xmlns:a16="http://schemas.microsoft.com/office/drawing/2014/main" id="{5B959B42-4322-AFFA-A3CE-FA1B7FC32868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85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USA 200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353" y="3087584"/>
            <a:ext cx="3325090" cy="3123976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The Hollywood Walk of Fame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EB46309F-4DED-F17F-282F-BBB2F133E00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822061"/>
            <a:ext cx="7437437" cy="495829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D84FD453-B31D-04FD-83DB-E17F00D829B3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53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USA 300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353" y="3170712"/>
            <a:ext cx="3325090" cy="304084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the Golden Gate Bridge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BA7D0361-FF1A-7347-FAD5-613E0CAB60A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1209427"/>
            <a:ext cx="7437437" cy="418355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37EE6F62-7F17-C930-F479-64F34DFFD55B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86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USA 400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353" y="3429000"/>
            <a:ext cx="3325090" cy="2782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The White House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52B252EA-E889-56C6-F8AE-3E0E66B5B13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1209427"/>
            <a:ext cx="7437437" cy="418355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CA2C40FE-7E22-53E6-442D-E2FA960DAF43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56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USA 500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353" y="3429000"/>
            <a:ext cx="3325090" cy="2782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Rushmore Mountain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93518A35-82F3-210D-E75F-2CCA0144F60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820850"/>
            <a:ext cx="7437437" cy="496071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5E8BAD54-489B-E292-4C86-5AE55981EC85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72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CA\AU 100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353" y="3429000"/>
            <a:ext cx="3325090" cy="27825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Sydney Opera House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9081E02A-178A-5AE9-EA87-4EC69B501F1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19" y="943769"/>
            <a:ext cx="7362825" cy="471487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544E78E1-C21A-2D1F-4A1E-5A5B9FB254BF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36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CA\AU 200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353" y="3429000"/>
            <a:ext cx="3325090" cy="278256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Great Barrier Reef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4DCC968A-54CD-AC2A-A19F-765C96766C90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57" y="1104405"/>
            <a:ext cx="7663800" cy="510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: влево 6">
            <a:hlinkClick r:id="rId3" action="ppaction://hlinksldjump"/>
            <a:extLst>
              <a:ext uri="{FF2B5EF4-FFF2-40B4-BE49-F238E27FC236}">
                <a16:creationId xmlns:a16="http://schemas.microsoft.com/office/drawing/2014/main" id="{EDEA33DD-2620-3FDD-848E-64E6C9AC0A67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55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CA\AU 300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353" y="3429000"/>
            <a:ext cx="3325090" cy="2782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Niagara Falls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E9807902-3B27-8884-5626-BCB1C87B997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19113" y="770735"/>
            <a:ext cx="7437437" cy="5060943"/>
          </a:xfrm>
          <a:prstGeom prst="rect">
            <a:avLst/>
          </a:prstGeom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1468C725-0842-FDB6-6B21-C75C3762A473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05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CA\AU 400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353" y="3429000"/>
            <a:ext cx="3325090" cy="2782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Uluru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DE94B4A4-FCDE-7F0F-FEAB-F63BAD04740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1213301"/>
            <a:ext cx="7437437" cy="417581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A4C8A322-CBE5-C74A-5A4A-0BFF4ED788C9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56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8353" y="925655"/>
            <a:ext cx="3144981" cy="1371600"/>
          </a:xfrm>
        </p:spPr>
        <p:txBody>
          <a:bodyPr>
            <a:normAutofit fontScale="90000"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CA\AU 500</a:t>
            </a:r>
            <a:r>
              <a:rPr lang="ru-RU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a landmark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48353" y="3429000"/>
            <a:ext cx="3325090" cy="278256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answer</a:t>
            </a:r>
            <a:r>
              <a:rPr lang="en-US" sz="48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the CN Tower </a:t>
            </a:r>
            <a:endParaRPr lang="ru-RU" sz="4800" b="1" dirty="0">
              <a:solidFill>
                <a:schemeClr val="accent4"/>
              </a:solidFill>
            </a:endParaRPr>
          </a:p>
        </p:txBody>
      </p:sp>
      <p:pic>
        <p:nvPicPr>
          <p:cNvPr id="3" name="Объект 2">
            <a:extLst>
              <a:ext uri="{FF2B5EF4-FFF2-40B4-BE49-F238E27FC236}">
                <a16:creationId xmlns:a16="http://schemas.microsoft.com/office/drawing/2014/main" id="{C63CBD28-6280-334B-0156-BCC2F05CE1E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825160"/>
            <a:ext cx="7437437" cy="495209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Стрелка: влево 3">
            <a:hlinkClick r:id="rId3" action="ppaction://hlinksldjump"/>
            <a:extLst>
              <a:ext uri="{FF2B5EF4-FFF2-40B4-BE49-F238E27FC236}">
                <a16:creationId xmlns:a16="http://schemas.microsoft.com/office/drawing/2014/main" id="{750C77EE-CF87-C22F-EA83-473F3DA2321B}"/>
              </a:ext>
            </a:extLst>
          </p:cNvPr>
          <p:cNvSpPr/>
          <p:nvPr/>
        </p:nvSpPr>
        <p:spPr>
          <a:xfrm>
            <a:off x="706173" y="6211560"/>
            <a:ext cx="896996" cy="319869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51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1AC51D-9AFB-D96D-8488-95991842FE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Bonus Round</a:t>
            </a:r>
            <a:endParaRPr lang="ru-RU" b="1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F47ED9B-D9BC-34C2-9C58-EEBC88EA99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271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 200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6" y="1691639"/>
            <a:ext cx="10715501" cy="21440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6600" b="1" kern="0" dirty="0">
                <a:solidFill>
                  <a:schemeClr val="accent2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How many countries does the United Kingdom consist of? Name them.</a:t>
            </a:r>
            <a:endParaRPr lang="ru-RU" sz="66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12421" y="4821382"/>
            <a:ext cx="10927278" cy="13419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u="sng" dirty="0">
                <a:solidFill>
                  <a:schemeClr val="accent6"/>
                </a:solidFill>
              </a:rPr>
              <a:t>Correct answer: </a:t>
            </a:r>
            <a:r>
              <a:rPr lang="en-US" sz="3600" b="1" dirty="0">
                <a:solidFill>
                  <a:schemeClr val="accent4"/>
                </a:solidFill>
              </a:rPr>
              <a:t>4 countries – England, Wales, Scotland, Northern Ireland </a:t>
            </a:r>
            <a:endParaRPr lang="ru-RU" sz="36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7E0A2D6D-119C-6AEB-1C96-891AD7103EE6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79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33236-8C97-F6AC-CB91-0289E161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6462" y="844474"/>
            <a:ext cx="3358737" cy="13716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6"/>
                </a:solidFill>
              </a:rPr>
              <a:t>Bonus Round Guess the country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C03534-A8B9-1292-86F6-F6BDC2CE2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68342" y="3028070"/>
            <a:ext cx="3156857" cy="32277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b="1" u="sng" dirty="0">
                <a:solidFill>
                  <a:schemeClr val="accent6"/>
                </a:solidFill>
              </a:rPr>
              <a:t>Correct answer</a:t>
            </a:r>
            <a:r>
              <a:rPr lang="en-US" sz="3600" b="1" dirty="0">
                <a:solidFill>
                  <a:schemeClr val="accent6"/>
                </a:solidFill>
              </a:rPr>
              <a:t>:</a:t>
            </a:r>
            <a:r>
              <a:rPr lang="en-US" sz="4800" b="1" dirty="0">
                <a:solidFill>
                  <a:schemeClr val="accent4"/>
                </a:solidFill>
              </a:rPr>
              <a:t> UK, White Cliffs of Dover</a:t>
            </a:r>
            <a:endParaRPr lang="ru-RU" sz="3600" dirty="0">
              <a:solidFill>
                <a:schemeClr val="accent4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ADEACBF-1D23-0D77-7A7A-DE64F58DFC4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1615758"/>
            <a:ext cx="6983412" cy="41900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425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33236-8C97-F6AC-CB91-0289E161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6462" y="844474"/>
            <a:ext cx="3358737" cy="13716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6"/>
                </a:solidFill>
              </a:rPr>
              <a:t>Bonus Round Guess the country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C03534-A8B9-1292-86F6-F6BDC2CE2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68342" y="3028070"/>
            <a:ext cx="3156857" cy="32277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u="sng" dirty="0">
                <a:solidFill>
                  <a:schemeClr val="accent6"/>
                </a:solidFill>
              </a:rPr>
              <a:t>Correct answer</a:t>
            </a:r>
            <a:r>
              <a:rPr lang="en-US" sz="3600" b="1" dirty="0">
                <a:solidFill>
                  <a:schemeClr val="accent6"/>
                </a:solidFill>
              </a:rPr>
              <a:t>: </a:t>
            </a:r>
            <a:r>
              <a:rPr lang="en-US" sz="4000" b="1" dirty="0">
                <a:solidFill>
                  <a:schemeClr val="accent4"/>
                </a:solidFill>
              </a:rPr>
              <a:t>USA, Redwood National Park  </a:t>
            </a:r>
            <a:endParaRPr lang="ru-RU" sz="3600" dirty="0">
              <a:solidFill>
                <a:schemeClr val="accent4"/>
              </a:solidFill>
            </a:endParaRPr>
          </a:p>
        </p:txBody>
      </p:sp>
      <p:pic>
        <p:nvPicPr>
          <p:cNvPr id="5" name="Объект 4" descr="Прогулка среди великанов в национальных парках Редвуда и штатов">
            <a:extLst>
              <a:ext uri="{FF2B5EF4-FFF2-40B4-BE49-F238E27FC236}">
                <a16:creationId xmlns:a16="http://schemas.microsoft.com/office/drawing/2014/main" id="{559520CD-6DEF-675A-32DD-EE1201BADEA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12" y="1530274"/>
            <a:ext cx="7244690" cy="4076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445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33236-8C97-F6AC-CB91-0289E161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6462" y="844474"/>
            <a:ext cx="3358737" cy="13716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6"/>
                </a:solidFill>
              </a:rPr>
              <a:t>Bonus Round Guess the country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C03534-A8B9-1292-86F6-F6BDC2CE2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68342" y="3028070"/>
            <a:ext cx="3156857" cy="32277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u="sng" dirty="0">
                <a:solidFill>
                  <a:schemeClr val="accent6"/>
                </a:solidFill>
              </a:rPr>
              <a:t>Correct answer</a:t>
            </a:r>
            <a:r>
              <a:rPr lang="en-US" sz="3600" b="1" dirty="0">
                <a:solidFill>
                  <a:schemeClr val="accent6"/>
                </a:solidFill>
              </a:rPr>
              <a:t>: </a:t>
            </a:r>
            <a:r>
              <a:rPr lang="en-US" sz="4400" b="1" dirty="0">
                <a:solidFill>
                  <a:schemeClr val="accent4"/>
                </a:solidFill>
              </a:rPr>
              <a:t>Australia, Lake Hillier   </a:t>
            </a:r>
            <a:endParaRPr lang="ru-RU" sz="3600" dirty="0">
              <a:solidFill>
                <a:schemeClr val="accent4"/>
              </a:solidFill>
            </a:endParaRPr>
          </a:p>
        </p:txBody>
      </p:sp>
      <p:pic>
        <p:nvPicPr>
          <p:cNvPr id="5" name="Объект 4" descr="Picture background">
            <a:extLst>
              <a:ext uri="{FF2B5EF4-FFF2-40B4-BE49-F238E27FC236}">
                <a16:creationId xmlns:a16="http://schemas.microsoft.com/office/drawing/2014/main" id="{398C72ED-CF94-BE6C-8ABC-9B3C045A86A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53" y="813130"/>
            <a:ext cx="6983412" cy="52317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0882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33236-8C97-F6AC-CB91-0289E161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6462" y="844474"/>
            <a:ext cx="3358737" cy="13716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6"/>
                </a:solidFill>
              </a:rPr>
              <a:t>Bonus Round Guess the country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C03534-A8B9-1292-86F6-F6BDC2CE2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68342" y="3028070"/>
            <a:ext cx="3156857" cy="32277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u="sng" dirty="0">
                <a:solidFill>
                  <a:schemeClr val="accent6"/>
                </a:solidFill>
              </a:rPr>
              <a:t>Correct answer</a:t>
            </a:r>
            <a:r>
              <a:rPr lang="en-US" sz="3600" b="1" dirty="0">
                <a:solidFill>
                  <a:schemeClr val="accent6"/>
                </a:solidFill>
              </a:rPr>
              <a:t>:</a:t>
            </a:r>
            <a:r>
              <a:rPr lang="en-US" sz="4000" b="1" dirty="0">
                <a:solidFill>
                  <a:schemeClr val="accent6"/>
                </a:solidFill>
              </a:rPr>
              <a:t> </a:t>
            </a:r>
            <a:r>
              <a:rPr lang="en-US" sz="4000" b="1" dirty="0">
                <a:solidFill>
                  <a:schemeClr val="accent4"/>
                </a:solidFill>
              </a:rPr>
              <a:t>USA, Yellowstone National Park</a:t>
            </a:r>
            <a:r>
              <a:rPr lang="en-US" sz="4000" b="1" dirty="0">
                <a:solidFill>
                  <a:schemeClr val="accent6"/>
                </a:solidFill>
              </a:rPr>
              <a:t> </a:t>
            </a:r>
            <a:endParaRPr lang="ru-RU" sz="36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3D2BD77-89FF-E06C-B9C2-97FF832D903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1385769"/>
            <a:ext cx="6983412" cy="4650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690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33236-8C97-F6AC-CB91-0289E161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6462" y="844474"/>
            <a:ext cx="3358737" cy="13716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6"/>
                </a:solidFill>
              </a:rPr>
              <a:t>Bonus Round Guess the country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C03534-A8B9-1292-86F6-F6BDC2CE2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68342" y="3028070"/>
            <a:ext cx="3156857" cy="32277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u="sng" dirty="0">
                <a:solidFill>
                  <a:schemeClr val="accent6"/>
                </a:solidFill>
              </a:rPr>
              <a:t>Correct answer</a:t>
            </a:r>
            <a:r>
              <a:rPr lang="en-US" sz="3600" b="1" dirty="0">
                <a:solidFill>
                  <a:schemeClr val="accent6"/>
                </a:solidFill>
              </a:rPr>
              <a:t>: </a:t>
            </a:r>
            <a:r>
              <a:rPr lang="en-US" sz="4000" b="1" dirty="0">
                <a:solidFill>
                  <a:schemeClr val="accent4"/>
                </a:solidFill>
              </a:rPr>
              <a:t>Canada,</a:t>
            </a:r>
            <a:r>
              <a:rPr lang="en-US" sz="4000" b="1" dirty="0">
                <a:solidFill>
                  <a:schemeClr val="accent6"/>
                </a:solidFill>
              </a:rPr>
              <a:t> </a:t>
            </a:r>
            <a:r>
              <a:rPr lang="en-US" sz="4000" b="1" dirty="0">
                <a:solidFill>
                  <a:schemeClr val="accent4"/>
                </a:solidFill>
              </a:rPr>
              <a:t>Moraine Lake</a:t>
            </a:r>
            <a:endParaRPr lang="ru-RU" sz="3600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B75E09D-A7F6-B8DD-619A-EDB9DACC515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28" y="629216"/>
            <a:ext cx="7175734" cy="53843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8160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33236-8C97-F6AC-CB91-0289E161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6462" y="844474"/>
            <a:ext cx="3358737" cy="13716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6"/>
                </a:solidFill>
              </a:rPr>
              <a:t>Bonus Round Guess the country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C03534-A8B9-1292-86F6-F6BDC2CE2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68342" y="3028070"/>
            <a:ext cx="3156857" cy="322771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600" b="1" u="sng" dirty="0">
                <a:solidFill>
                  <a:schemeClr val="accent6"/>
                </a:solidFill>
              </a:rPr>
              <a:t>Correct answer</a:t>
            </a:r>
            <a:r>
              <a:rPr lang="en-US" sz="3600" b="1" dirty="0">
                <a:solidFill>
                  <a:schemeClr val="accent6"/>
                </a:solidFill>
              </a:rPr>
              <a:t>: </a:t>
            </a:r>
            <a:r>
              <a:rPr lang="en-US" sz="4800" b="1" dirty="0">
                <a:solidFill>
                  <a:schemeClr val="accent4"/>
                </a:solidFill>
              </a:rPr>
              <a:t>UK, The Seven Sisters  </a:t>
            </a:r>
            <a:endParaRPr lang="ru-RU" sz="3600" dirty="0">
              <a:solidFill>
                <a:schemeClr val="accent4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163633D-42CD-273B-E8F7-6EAF151D130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67" y="1199408"/>
            <a:ext cx="7584338" cy="45506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261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33236-8C97-F6AC-CB91-0289E161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6462" y="844474"/>
            <a:ext cx="3358737" cy="13716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6"/>
                </a:solidFill>
              </a:rPr>
              <a:t>Bonus Round Guess the country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C03534-A8B9-1292-86F6-F6BDC2CE2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68342" y="3028070"/>
            <a:ext cx="3156857" cy="322771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600" b="1" u="sng" dirty="0">
                <a:solidFill>
                  <a:schemeClr val="accent6"/>
                </a:solidFill>
              </a:rPr>
              <a:t>Correct answer</a:t>
            </a:r>
            <a:r>
              <a:rPr lang="en-US" sz="3600" b="1" dirty="0">
                <a:solidFill>
                  <a:schemeClr val="accent6"/>
                </a:solidFill>
              </a:rPr>
              <a:t>: </a:t>
            </a:r>
            <a:r>
              <a:rPr lang="en-US" sz="4000" b="1" dirty="0">
                <a:solidFill>
                  <a:schemeClr val="accent4"/>
                </a:solidFill>
              </a:rPr>
              <a:t>Canada, Dinosaur Provincial Park</a:t>
            </a:r>
            <a:endParaRPr lang="ru-RU" sz="3600" dirty="0">
              <a:solidFill>
                <a:schemeClr val="accent4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510D25A-C775-1818-D878-21504E998F6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9" y="742915"/>
            <a:ext cx="7020934" cy="52669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670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33236-8C97-F6AC-CB91-0289E161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6462" y="844474"/>
            <a:ext cx="3358737" cy="13716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6"/>
                </a:solidFill>
              </a:rPr>
              <a:t>Bonus Round Guess the country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C03534-A8B9-1292-86F6-F6BDC2CE2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68342" y="3028070"/>
            <a:ext cx="3156857" cy="32277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u="sng" dirty="0">
                <a:solidFill>
                  <a:schemeClr val="accent6"/>
                </a:solidFill>
              </a:rPr>
              <a:t>Correct answer</a:t>
            </a:r>
            <a:r>
              <a:rPr lang="en-US" sz="3600" b="1" dirty="0">
                <a:solidFill>
                  <a:schemeClr val="accent6"/>
                </a:solidFill>
              </a:rPr>
              <a:t>: </a:t>
            </a:r>
            <a:r>
              <a:rPr lang="en-US" sz="4000" b="1" dirty="0">
                <a:solidFill>
                  <a:schemeClr val="accent4"/>
                </a:solidFill>
              </a:rPr>
              <a:t>Australia, Horizontal Falls   </a:t>
            </a:r>
            <a:endParaRPr lang="ru-RU" sz="3600" dirty="0">
              <a:solidFill>
                <a:schemeClr val="accent4"/>
              </a:solidFill>
            </a:endParaRPr>
          </a:p>
        </p:txBody>
      </p:sp>
      <p:pic>
        <p:nvPicPr>
          <p:cNvPr id="5" name="Объект 4" descr="Два, идущих друг за другом «горизонтальных» водопада.">
            <a:extLst>
              <a:ext uri="{FF2B5EF4-FFF2-40B4-BE49-F238E27FC236}">
                <a16:creationId xmlns:a16="http://schemas.microsoft.com/office/drawing/2014/main" id="{4682CCA3-FAC5-1E28-7065-C45B8393831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1385251"/>
            <a:ext cx="6983412" cy="46510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24831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33236-8C97-F6AC-CB91-0289E161A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6462" y="844474"/>
            <a:ext cx="3358737" cy="1371600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6"/>
                </a:solidFill>
              </a:rPr>
              <a:t>Bonus Round Guess the country</a:t>
            </a:r>
            <a:endParaRPr lang="ru-RU" b="1" dirty="0">
              <a:solidFill>
                <a:schemeClr val="accent6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C03534-A8B9-1292-86F6-F6BDC2CE2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68342" y="3028070"/>
            <a:ext cx="3156857" cy="32277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u="sng" dirty="0">
                <a:solidFill>
                  <a:schemeClr val="accent6"/>
                </a:solidFill>
              </a:rPr>
              <a:t>Correct answer</a:t>
            </a:r>
            <a:r>
              <a:rPr lang="en-US" sz="3600" b="1" dirty="0">
                <a:solidFill>
                  <a:schemeClr val="accent6"/>
                </a:solidFill>
              </a:rPr>
              <a:t>:</a:t>
            </a:r>
            <a:r>
              <a:rPr lang="ru-RU" sz="3600" b="1" dirty="0">
                <a:solidFill>
                  <a:schemeClr val="accent6"/>
                </a:solidFill>
              </a:rPr>
              <a:t> </a:t>
            </a:r>
            <a:r>
              <a:rPr lang="en-US" sz="3600" b="1" dirty="0" err="1">
                <a:solidFill>
                  <a:schemeClr val="accent4"/>
                </a:solidFill>
              </a:rPr>
              <a:t>Austalia</a:t>
            </a:r>
            <a:r>
              <a:rPr lang="en-US" sz="3600" b="1" dirty="0">
                <a:solidFill>
                  <a:schemeClr val="accent4"/>
                </a:solidFill>
              </a:rPr>
              <a:t>,</a:t>
            </a:r>
            <a:r>
              <a:rPr lang="en-US" sz="3600" b="1" dirty="0">
                <a:solidFill>
                  <a:schemeClr val="accent6"/>
                </a:solidFill>
              </a:rPr>
              <a:t> </a:t>
            </a:r>
            <a:r>
              <a:rPr lang="en-US" sz="3600" b="1" dirty="0">
                <a:solidFill>
                  <a:schemeClr val="accent4"/>
                </a:solidFill>
              </a:rPr>
              <a:t>The Twelve Apostles</a:t>
            </a:r>
            <a:r>
              <a:rPr lang="en-US" sz="3600" b="1" dirty="0">
                <a:solidFill>
                  <a:schemeClr val="accent6"/>
                </a:solidFill>
              </a:rPr>
              <a:t> </a:t>
            </a:r>
            <a:endParaRPr lang="ru-RU" sz="36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3759B0C-007A-C642-D036-ED330451B157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38" y="1528465"/>
            <a:ext cx="6983412" cy="436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29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 300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30228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What is the most popular sport in the UK?</a:t>
            </a:r>
            <a:endParaRPr lang="ru-RU" sz="199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4714503"/>
            <a:ext cx="10179131" cy="1456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6000" b="1" u="sng" dirty="0">
                <a:solidFill>
                  <a:schemeClr val="accent6"/>
                </a:solidFill>
              </a:rPr>
              <a:t>Correct answer:</a:t>
            </a:r>
            <a:r>
              <a:rPr lang="en-US" sz="6000" b="1" dirty="0">
                <a:solidFill>
                  <a:schemeClr val="accent6"/>
                </a:solidFill>
              </a:rPr>
              <a:t> </a:t>
            </a:r>
            <a:r>
              <a:rPr lang="en-US" sz="6000" b="1" dirty="0">
                <a:solidFill>
                  <a:schemeClr val="accent4"/>
                </a:solidFill>
              </a:rPr>
              <a:t>football</a:t>
            </a:r>
            <a:endParaRPr lang="ru-RU" sz="60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CE1727CC-A1A4-D4D2-546B-C6540ABE1B09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78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 400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31297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8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What </a:t>
            </a:r>
            <a:r>
              <a:rPr lang="en-US" sz="8800" b="1" kern="0" dirty="0" err="1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colour</a:t>
            </a:r>
            <a:r>
              <a:rPr lang="en-US" sz="88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is the post-box in England?</a:t>
            </a:r>
            <a:endParaRPr lang="ru-RU" sz="239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6" y="4928259"/>
            <a:ext cx="10276113" cy="12427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5400" b="1" u="sng" dirty="0">
                <a:solidFill>
                  <a:schemeClr val="accent6"/>
                </a:solidFill>
              </a:rPr>
              <a:t>Correct answer: </a:t>
            </a:r>
            <a:r>
              <a:rPr lang="en-US" sz="5400" b="1" dirty="0">
                <a:solidFill>
                  <a:schemeClr val="accent4"/>
                </a:solidFill>
              </a:rPr>
              <a:t>red</a:t>
            </a:r>
            <a:endParaRPr lang="ru-RU" sz="5400" b="1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807DEA7F-848C-8A45-0327-3F29034E9AF7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7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537" y="320038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 500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98723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88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What is the traditional Christmas dinner?</a:t>
            </a:r>
            <a:endParaRPr lang="ru-RU" sz="239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6" y="4678879"/>
            <a:ext cx="10489869" cy="14921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800" b="1" u="sng" dirty="0">
                <a:solidFill>
                  <a:schemeClr val="accent6"/>
                </a:solidFill>
              </a:rPr>
              <a:t>Correct  answer:</a:t>
            </a:r>
            <a:r>
              <a:rPr lang="en-US" sz="4800" b="1" dirty="0">
                <a:solidFill>
                  <a:schemeClr val="accent6"/>
                </a:solidFill>
              </a:rPr>
              <a:t> </a:t>
            </a:r>
            <a:r>
              <a:rPr lang="en-US" sz="4800" b="1" dirty="0">
                <a:solidFill>
                  <a:schemeClr val="accent4"/>
                </a:solidFill>
              </a:rPr>
              <a:t>turkey, roast potato, stuffing, pudding</a:t>
            </a:r>
            <a:endParaRPr lang="ru-RU" sz="48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DDF23493-F74D-A677-8189-79CD8EB0EA2B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18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USA 100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8328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72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How many states does the USA consist of ? Name 5 states.</a:t>
            </a:r>
            <a:endParaRPr lang="ru-RU" sz="166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6" y="4524499"/>
            <a:ext cx="10798627" cy="16465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000" b="1" u="sng" dirty="0">
                <a:solidFill>
                  <a:schemeClr val="accent6"/>
                </a:solidFill>
              </a:rPr>
              <a:t>Correct answer: </a:t>
            </a:r>
            <a:r>
              <a:rPr lang="en-US" sz="4000" b="1" dirty="0">
                <a:solidFill>
                  <a:schemeClr val="accent4"/>
                </a:solidFill>
              </a:rPr>
              <a:t>50 states – California, Hawaii, Colorado, Washington, Arizona etc.</a:t>
            </a:r>
            <a:endParaRPr lang="ru-RU" sz="40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19F98162-49DB-D702-77C9-032753EFC76D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56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FF3ECA-FCDA-5C00-EF3F-9D37C73F1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88" y="320040"/>
            <a:ext cx="10058400" cy="1371600"/>
          </a:xfrm>
        </p:spPr>
        <p:txBody>
          <a:bodyPr>
            <a:normAutofit/>
          </a:bodyPr>
          <a:lstStyle/>
          <a:p>
            <a:r>
              <a:rPr lang="en-US" sz="5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USA 200</a:t>
            </a:r>
            <a:endParaRPr lang="ru-RU" sz="5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0351C90-7651-28FF-508E-020F6562A7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557" y="1691639"/>
            <a:ext cx="11214264" cy="26191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8000" b="1" kern="0" dirty="0">
                <a:solidFill>
                  <a:schemeClr val="accent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Who was the first president of the USA?</a:t>
            </a:r>
            <a:endParaRPr lang="ru-RU" sz="19900" b="1" dirty="0">
              <a:solidFill>
                <a:schemeClr val="accent2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8A7E9D9-653B-2D56-B7AF-48EE97090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557" y="5023261"/>
            <a:ext cx="10406742" cy="11477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u="sng" dirty="0">
                <a:solidFill>
                  <a:schemeClr val="accent6"/>
                </a:solidFill>
              </a:rPr>
              <a:t>Correct answer:</a:t>
            </a:r>
            <a:r>
              <a:rPr lang="en-US" sz="4400" b="1" dirty="0">
                <a:solidFill>
                  <a:schemeClr val="accent6"/>
                </a:solidFill>
              </a:rPr>
              <a:t> </a:t>
            </a:r>
            <a:r>
              <a:rPr lang="en-US" sz="4400" b="1" dirty="0">
                <a:solidFill>
                  <a:schemeClr val="accent4"/>
                </a:solidFill>
              </a:rPr>
              <a:t>George Washington</a:t>
            </a:r>
            <a:endParaRPr lang="ru-RU" sz="4400" b="1" u="sng" dirty="0">
              <a:solidFill>
                <a:schemeClr val="accent4"/>
              </a:solidFill>
            </a:endParaRPr>
          </a:p>
        </p:txBody>
      </p:sp>
      <p:sp>
        <p:nvSpPr>
          <p:cNvPr id="3" name="Стрелка: влево 2">
            <a:hlinkClick r:id="rId2" action="ppaction://hlinksldjump"/>
            <a:extLst>
              <a:ext uri="{FF2B5EF4-FFF2-40B4-BE49-F238E27FC236}">
                <a16:creationId xmlns:a16="http://schemas.microsoft.com/office/drawing/2014/main" id="{F395727F-8105-CE4B-A6AE-7CB416434F4E}"/>
              </a:ext>
            </a:extLst>
          </p:cNvPr>
          <p:cNvSpPr/>
          <p:nvPr/>
        </p:nvSpPr>
        <p:spPr>
          <a:xfrm>
            <a:off x="760020" y="5987535"/>
            <a:ext cx="1094509" cy="366950"/>
          </a:xfrm>
          <a:prstGeom prst="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57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151</TotalTime>
  <Words>687</Words>
  <Application>Microsoft Office PowerPoint</Application>
  <PresentationFormat>Широкоэкранный</PresentationFormat>
  <Paragraphs>156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3" baseType="lpstr">
      <vt:lpstr>Arial</vt:lpstr>
      <vt:lpstr>Century Gothic</vt:lpstr>
      <vt:lpstr>Garamond</vt:lpstr>
      <vt:lpstr>Times New Roman</vt:lpstr>
      <vt:lpstr>Савон</vt:lpstr>
      <vt:lpstr>English-speaking countries</vt:lpstr>
      <vt:lpstr>Round 1</vt:lpstr>
      <vt:lpstr>UK 100</vt:lpstr>
      <vt:lpstr>UK 200</vt:lpstr>
      <vt:lpstr>UK 300</vt:lpstr>
      <vt:lpstr>UK 400</vt:lpstr>
      <vt:lpstr>UK 500</vt:lpstr>
      <vt:lpstr>USA 100</vt:lpstr>
      <vt:lpstr>USA 200</vt:lpstr>
      <vt:lpstr>USA 300</vt:lpstr>
      <vt:lpstr>USA 400</vt:lpstr>
      <vt:lpstr>USA 500</vt:lpstr>
      <vt:lpstr>Canada 100</vt:lpstr>
      <vt:lpstr>Canada 200</vt:lpstr>
      <vt:lpstr>Canada 300</vt:lpstr>
      <vt:lpstr>Canada 400</vt:lpstr>
      <vt:lpstr>Canada 500</vt:lpstr>
      <vt:lpstr>Australia 100</vt:lpstr>
      <vt:lpstr>Australia 200</vt:lpstr>
      <vt:lpstr>Australia 300</vt:lpstr>
      <vt:lpstr>Australia 400</vt:lpstr>
      <vt:lpstr>Australia 500</vt:lpstr>
      <vt:lpstr>Round 2</vt:lpstr>
      <vt:lpstr>UK 100      Name a landmark</vt:lpstr>
      <vt:lpstr>UK 200      Name a landmark</vt:lpstr>
      <vt:lpstr>UK 300      Name a landmark</vt:lpstr>
      <vt:lpstr>UK 400      Name a landmark</vt:lpstr>
      <vt:lpstr>UK 500      Name a landmark</vt:lpstr>
      <vt:lpstr>USA 100      Name a landmark</vt:lpstr>
      <vt:lpstr>USA 200      Name a landmark</vt:lpstr>
      <vt:lpstr>USA 300      Name a landmark</vt:lpstr>
      <vt:lpstr>USA 400      Name a landmark</vt:lpstr>
      <vt:lpstr>USA 500      Name a landmark</vt:lpstr>
      <vt:lpstr>CA\AU 100      Name a landmark</vt:lpstr>
      <vt:lpstr>CA\AU 200      Name a landmark</vt:lpstr>
      <vt:lpstr>CA\AU 300      Name a landmark</vt:lpstr>
      <vt:lpstr>CA\AU 400      Name a landmark</vt:lpstr>
      <vt:lpstr>CA\AU 500      Name a landmark</vt:lpstr>
      <vt:lpstr>Bonus Round</vt:lpstr>
      <vt:lpstr>Bonus Round Guess the country</vt:lpstr>
      <vt:lpstr>Bonus Round Guess the country</vt:lpstr>
      <vt:lpstr>Bonus Round Guess the country</vt:lpstr>
      <vt:lpstr>Bonus Round Guess the country</vt:lpstr>
      <vt:lpstr>Bonus Round Guess the country</vt:lpstr>
      <vt:lpstr>Bonus Round Guess the country</vt:lpstr>
      <vt:lpstr>Bonus Round Guess the country</vt:lpstr>
      <vt:lpstr>Bonus Round Guess the country</vt:lpstr>
      <vt:lpstr>Bonus Round Guess the country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Sofi</dc:creator>
  <cp:lastModifiedBy>Sofi</cp:lastModifiedBy>
  <cp:revision>63</cp:revision>
  <dcterms:created xsi:type="dcterms:W3CDTF">2024-07-14T06:06:01Z</dcterms:created>
  <dcterms:modified xsi:type="dcterms:W3CDTF">2024-07-14T13:00:15Z</dcterms:modified>
</cp:coreProperties>
</file>