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61" r:id="rId5"/>
    <p:sldId id="259" r:id="rId6"/>
    <p:sldId id="260" r:id="rId7"/>
    <p:sldId id="262" r:id="rId8"/>
    <p:sldId id="263"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102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4C71EC6-210F-42DE-9C53-41977AD35B3D}" type="datetimeFigureOut">
              <a:rPr lang="ru-RU" smtClean="0"/>
              <a:t>30.07.2024</a:t>
            </a:fld>
            <a:endParaRPr lang="ru-RU"/>
          </a:p>
        </p:txBody>
      </p:sp>
      <p:sp>
        <p:nvSpPr>
          <p:cNvPr id="5" name="Footer Placeholder 4"/>
          <p:cNvSpPr>
            <a:spLocks noGrp="1"/>
          </p:cNvSpPr>
          <p:nvPr>
            <p:ph type="ftr" sz="quarter" idx="11"/>
          </p:nvPr>
        </p:nvSpPr>
        <p:spPr>
          <a:xfrm>
            <a:off x="1174044" y="5357592"/>
            <a:ext cx="5034845" cy="365125"/>
          </a:xfrm>
        </p:spPr>
        <p:txBody>
          <a:bodyPr/>
          <a:lstStyle/>
          <a:p>
            <a:endParaRPr lang="ru-RU"/>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30.07.2024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30.07.2024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B4C71EC6-210F-42DE-9C53-41977AD35B3D}" type="datetimeFigureOut">
              <a:rPr lang="ru-RU" smtClean="0"/>
              <a:t>30.07.2024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9" name="Content Placeholder 8"/>
          <p:cNvSpPr>
            <a:spLocks noGrp="1"/>
          </p:cNvSpPr>
          <p:nvPr>
            <p:ph sz="quarter" idx="13"/>
          </p:nvPr>
        </p:nvSpPr>
        <p:spPr>
          <a:xfrm>
            <a:off x="1298448" y="2121407"/>
            <a:ext cx="3200400" cy="360273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B4C71EC6-210F-42DE-9C53-41977AD35B3D}" type="datetimeFigureOut">
              <a:rPr lang="ru-RU" smtClean="0"/>
              <a:t>30.07.2024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1" name="Content Placeholder 10"/>
          <p:cNvSpPr>
            <a:spLocks noGrp="1"/>
          </p:cNvSpPr>
          <p:nvPr>
            <p:ph sz="quarter" idx="13"/>
          </p:nvPr>
        </p:nvSpPr>
        <p:spPr>
          <a:xfrm>
            <a:off x="1298448" y="2944368"/>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B4C71EC6-210F-42DE-9C53-41977AD35B3D}" type="datetimeFigureOut">
              <a:rPr lang="ru-RU" smtClean="0"/>
              <a:t>30.07.2024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30.07.2024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1698" y="5885672"/>
            <a:ext cx="1213821" cy="365125"/>
          </a:xfrm>
        </p:spPr>
        <p:txBody>
          <a:bodyPr/>
          <a:lstStyle/>
          <a:p>
            <a:fld id="{B4C71EC6-210F-42DE-9C53-41977AD35B3D}" type="datetimeFigureOut">
              <a:rPr lang="ru-RU" smtClean="0"/>
              <a:t>30.07.2024</a:t>
            </a:fld>
            <a:endParaRPr lang="ru-RU"/>
          </a:p>
        </p:txBody>
      </p:sp>
      <p:sp>
        <p:nvSpPr>
          <p:cNvPr id="6" name="Footer Placeholder 5"/>
          <p:cNvSpPr>
            <a:spLocks noGrp="1"/>
          </p:cNvSpPr>
          <p:nvPr>
            <p:ph type="ftr" sz="quarter" idx="11"/>
          </p:nvPr>
        </p:nvSpPr>
        <p:spPr>
          <a:xfrm rot="-60000">
            <a:off x="914554" y="5829261"/>
            <a:ext cx="3522607" cy="365125"/>
          </a:xfrm>
        </p:spPr>
        <p:txBody>
          <a:bodyPr/>
          <a:lstStyle/>
          <a:p>
            <a:endParaRPr lang="ru-RU"/>
          </a:p>
        </p:txBody>
      </p:sp>
      <p:sp>
        <p:nvSpPr>
          <p:cNvPr id="7" name="Slide Number Placeholder 6"/>
          <p:cNvSpPr>
            <a:spLocks noGrp="1"/>
          </p:cNvSpPr>
          <p:nvPr>
            <p:ph type="sldNum" sz="quarter" idx="12"/>
          </p:nvPr>
        </p:nvSpPr>
        <p:spPr>
          <a:xfrm rot="60000">
            <a:off x="7557313" y="5896961"/>
            <a:ext cx="554023" cy="365125"/>
          </a:xfrm>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6345936" y="5888737"/>
            <a:ext cx="1213821" cy="365125"/>
          </a:xfrm>
        </p:spPr>
        <p:txBody>
          <a:bodyPr/>
          <a:lstStyle/>
          <a:p>
            <a:fld id="{B4C71EC6-210F-42DE-9C53-41977AD35B3D}" type="datetimeFigureOut">
              <a:rPr lang="ru-RU" smtClean="0"/>
              <a:t>30.07.2024</a:t>
            </a:fld>
            <a:endParaRPr lang="ru-RU"/>
          </a:p>
        </p:txBody>
      </p:sp>
      <p:sp>
        <p:nvSpPr>
          <p:cNvPr id="6" name="Footer Placeholder 5"/>
          <p:cNvSpPr>
            <a:spLocks noGrp="1"/>
          </p:cNvSpPr>
          <p:nvPr>
            <p:ph type="ftr" sz="quarter" idx="11"/>
          </p:nvPr>
        </p:nvSpPr>
        <p:spPr>
          <a:xfrm rot="-60000">
            <a:off x="914569" y="5831037"/>
            <a:ext cx="3319043" cy="365125"/>
          </a:xfrm>
        </p:spPr>
        <p:txBody>
          <a:bodyPr/>
          <a:lstStyle/>
          <a:p>
            <a:endParaRPr lang="ru-RU"/>
          </a:p>
        </p:txBody>
      </p:sp>
      <p:sp>
        <p:nvSpPr>
          <p:cNvPr id="7" name="Slide Number Placeholder 6"/>
          <p:cNvSpPr>
            <a:spLocks noGrp="1"/>
          </p:cNvSpPr>
          <p:nvPr>
            <p:ph type="sldNum" sz="quarter" idx="12"/>
          </p:nvPr>
        </p:nvSpPr>
        <p:spPr>
          <a:xfrm rot="60000">
            <a:off x="7562089" y="5900026"/>
            <a:ext cx="554023" cy="365125"/>
          </a:xfrm>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4C71EC6-210F-42DE-9C53-41977AD35B3D}" type="datetimeFigureOut">
              <a:rPr lang="ru-RU" smtClean="0"/>
              <a:t>30.07.2024</a:t>
            </a:fld>
            <a:endParaRPr lang="ru-RU"/>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ru-RU"/>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a:bodyPr>
          <a:lstStyle/>
          <a:p>
            <a:r>
              <a:rPr lang="ru-RU" dirty="0" smtClean="0"/>
              <a:t>Композиционны центр</a:t>
            </a:r>
            <a:endParaRPr lang="ru-RU" dirty="0"/>
          </a:p>
        </p:txBody>
      </p:sp>
      <p:sp>
        <p:nvSpPr>
          <p:cNvPr id="3" name="Подзаголовок 2"/>
          <p:cNvSpPr>
            <a:spLocks noGrp="1"/>
          </p:cNvSpPr>
          <p:nvPr>
            <p:ph type="subTitle" idx="1"/>
          </p:nvPr>
        </p:nvSpPr>
        <p:spPr/>
        <p:txBody>
          <a:bodyPr/>
          <a:lstStyle/>
          <a:p>
            <a:r>
              <a:rPr lang="ru-RU" dirty="0" smtClean="0"/>
              <a:t>В композиции и живописи</a:t>
            </a:r>
            <a:endParaRPr lang="ru-RU" dirty="0"/>
          </a:p>
        </p:txBody>
      </p:sp>
    </p:spTree>
    <p:extLst>
      <p:ext uri="{BB962C8B-B14F-4D97-AF65-F5344CB8AC3E}">
        <p14:creationId xmlns:p14="http://schemas.microsoft.com/office/powerpoint/2010/main" val="13709959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825482" y="835619"/>
            <a:ext cx="3601108" cy="1746120"/>
          </a:xfrm>
        </p:spPr>
        <p:txBody>
          <a:bodyPr>
            <a:noAutofit/>
          </a:bodyPr>
          <a:lstStyle/>
          <a:p>
            <a:r>
              <a:rPr lang="ru-RU" sz="2800" b="1" dirty="0"/>
              <a:t>Что такое композиционный центр в композиции</a:t>
            </a:r>
            <a:r>
              <a:rPr lang="ru-RU" sz="2800" b="1" dirty="0" smtClean="0"/>
              <a:t>?</a:t>
            </a:r>
            <a:endParaRPr lang="ru-RU" sz="2800" b="1" dirty="0"/>
          </a:p>
        </p:txBody>
      </p:sp>
      <p:sp>
        <p:nvSpPr>
          <p:cNvPr id="3" name="Объект 2"/>
          <p:cNvSpPr>
            <a:spLocks noGrp="1"/>
          </p:cNvSpPr>
          <p:nvPr>
            <p:ph idx="1"/>
          </p:nvPr>
        </p:nvSpPr>
        <p:spPr>
          <a:xfrm rot="60000">
            <a:off x="4211678" y="619250"/>
            <a:ext cx="4105088" cy="5831758"/>
          </a:xfrm>
        </p:spPr>
        <p:txBody>
          <a:bodyPr>
            <a:noAutofit/>
          </a:bodyPr>
          <a:lstStyle/>
          <a:p>
            <a:pPr algn="ctr"/>
            <a:r>
              <a:rPr lang="ru-RU" sz="2400" dirty="0" smtClean="0"/>
              <a:t>Композиционный </a:t>
            </a:r>
            <a:r>
              <a:rPr lang="ru-RU" sz="2400" dirty="0"/>
              <a:t>центр - это элемент, который выделяется благодаря самой логике построения композиции, поэтому его можно обозначить как «логический». Основные задачи композиционного центра - это формирование композиции, как единого целого, а также удержание внимание зрителя.</a:t>
            </a:r>
          </a:p>
        </p:txBody>
      </p:sp>
      <p:sp>
        <p:nvSpPr>
          <p:cNvPr id="4" name="Текст 3"/>
          <p:cNvSpPr>
            <a:spLocks noGrp="1"/>
          </p:cNvSpPr>
          <p:nvPr>
            <p:ph type="body" sz="half" idx="2"/>
          </p:nvPr>
        </p:nvSpPr>
        <p:spPr>
          <a:xfrm rot="-60000">
            <a:off x="928171" y="2874727"/>
            <a:ext cx="3571876" cy="3306212"/>
          </a:xfrm>
        </p:spPr>
        <p:txBody>
          <a:bodyPr/>
          <a:lstStyle/>
          <a:p>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415022">
            <a:off x="857402" y="2947569"/>
            <a:ext cx="3599849" cy="2999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4003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759002" y="690307"/>
            <a:ext cx="3887840" cy="2379674"/>
          </a:xfrm>
        </p:spPr>
        <p:txBody>
          <a:bodyPr>
            <a:normAutofit/>
          </a:bodyPr>
          <a:lstStyle/>
          <a:p>
            <a:r>
              <a:rPr lang="ru-RU" sz="2800" b="1" dirty="0"/>
              <a:t>Композиционный центр — это центр, позволяющий управлять вниманием зрителя. </a:t>
            </a:r>
          </a:p>
        </p:txBody>
      </p:sp>
      <p:sp>
        <p:nvSpPr>
          <p:cNvPr id="3" name="Объект 2"/>
          <p:cNvSpPr>
            <a:spLocks noGrp="1"/>
          </p:cNvSpPr>
          <p:nvPr>
            <p:ph idx="1"/>
          </p:nvPr>
        </p:nvSpPr>
        <p:spPr>
          <a:xfrm rot="60000">
            <a:off x="4332997" y="654568"/>
            <a:ext cx="3931795" cy="5652944"/>
          </a:xfrm>
        </p:spPr>
        <p:txBody>
          <a:bodyPr>
            <a:noAutofit/>
          </a:bodyPr>
          <a:lstStyle/>
          <a:p>
            <a:pPr algn="ctr"/>
            <a:r>
              <a:rPr lang="ru-RU" sz="2400" dirty="0" smtClean="0"/>
              <a:t>позволяющий </a:t>
            </a:r>
            <a:r>
              <a:rPr lang="ru-RU" sz="2400" dirty="0"/>
              <a:t>управлять вниманием зрителя. Он способствует формированию композиции как единого целого. Так скажем, не дает картине развалиться на составные элементы. Он удерживает внимание, рассматривающего произведение искусства или вашу композицию</a:t>
            </a:r>
          </a:p>
        </p:txBody>
      </p:sp>
      <p:sp>
        <p:nvSpPr>
          <p:cNvPr id="4" name="Текст 3"/>
          <p:cNvSpPr>
            <a:spLocks noGrp="1"/>
          </p:cNvSpPr>
          <p:nvPr>
            <p:ph type="body" sz="half" idx="2"/>
          </p:nvPr>
        </p:nvSpPr>
        <p:spPr>
          <a:xfrm rot="-60000">
            <a:off x="1143908" y="3140457"/>
            <a:ext cx="3048891" cy="2583728"/>
          </a:xfrm>
        </p:spPr>
        <p:txBody>
          <a:bodyPr/>
          <a:lstStyle/>
          <a:p>
            <a:endParaRPr lang="ru-RU" dirty="0"/>
          </a:p>
        </p:txBody>
      </p:sp>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4911" t="2710" r="33642" b="51955"/>
          <a:stretch/>
        </p:blipFill>
        <p:spPr bwMode="auto">
          <a:xfrm>
            <a:off x="1043608" y="2996952"/>
            <a:ext cx="3216530" cy="31227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6732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912440" y="787394"/>
            <a:ext cx="3516221" cy="1503037"/>
          </a:xfrm>
        </p:spPr>
        <p:txBody>
          <a:bodyPr>
            <a:normAutofit/>
          </a:bodyPr>
          <a:lstStyle/>
          <a:p>
            <a:r>
              <a:rPr lang="ru-RU" sz="2800" b="1" dirty="0" smtClean="0"/>
              <a:t>Что такое композиционный центр в пейзаже</a:t>
            </a:r>
            <a:endParaRPr lang="ru-RU" sz="2800" b="1" dirty="0"/>
          </a:p>
        </p:txBody>
      </p:sp>
      <p:sp>
        <p:nvSpPr>
          <p:cNvPr id="3" name="Объект 2"/>
          <p:cNvSpPr>
            <a:spLocks noGrp="1"/>
          </p:cNvSpPr>
          <p:nvPr>
            <p:ph idx="1"/>
          </p:nvPr>
        </p:nvSpPr>
        <p:spPr>
          <a:xfrm rot="60000">
            <a:off x="4500272" y="693718"/>
            <a:ext cx="3669336" cy="5470519"/>
          </a:xfrm>
        </p:spPr>
        <p:txBody>
          <a:bodyPr>
            <a:normAutofit/>
          </a:bodyPr>
          <a:lstStyle/>
          <a:p>
            <a:r>
              <a:rPr lang="ru-RU" dirty="0"/>
              <a:t>В любой живописной работе должен быть композиционный центр. Это то место в вашей картине, которое будет притягивать внимание зрителей. Все остальные предметы на полотне должны подчиняться центральному объекту. Несмотря на то, что это акцентное место имеет название центр, располагается оно совсем не там!</a:t>
            </a:r>
          </a:p>
        </p:txBody>
      </p:sp>
      <p:sp>
        <p:nvSpPr>
          <p:cNvPr id="4" name="Текст 3"/>
          <p:cNvSpPr>
            <a:spLocks noGrp="1"/>
          </p:cNvSpPr>
          <p:nvPr>
            <p:ph type="body" sz="half" idx="2"/>
          </p:nvPr>
        </p:nvSpPr>
        <p:spPr/>
        <p:txBody>
          <a:bodyPr/>
          <a:lstStyle/>
          <a:p>
            <a:endParaRPr lang="ru-RU"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245" t="20369" r="51296" b="16274"/>
          <a:stretch/>
        </p:blipFill>
        <p:spPr bwMode="auto">
          <a:xfrm>
            <a:off x="971600" y="2434628"/>
            <a:ext cx="3456384" cy="361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69590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913559" y="721976"/>
            <a:ext cx="3369713" cy="1630098"/>
          </a:xfrm>
        </p:spPr>
        <p:txBody>
          <a:bodyPr>
            <a:normAutofit/>
          </a:bodyPr>
          <a:lstStyle/>
          <a:p>
            <a:r>
              <a:rPr lang="ru-RU" sz="2800" b="1" dirty="0" smtClean="0"/>
              <a:t>Для чего нужен композиционный центр</a:t>
            </a:r>
            <a:endParaRPr lang="ru-RU" sz="2800" b="1" dirty="0"/>
          </a:p>
        </p:txBody>
      </p:sp>
      <p:sp>
        <p:nvSpPr>
          <p:cNvPr id="3" name="Объект 2"/>
          <p:cNvSpPr>
            <a:spLocks noGrp="1"/>
          </p:cNvSpPr>
          <p:nvPr>
            <p:ph idx="1"/>
          </p:nvPr>
        </p:nvSpPr>
        <p:spPr>
          <a:xfrm rot="60000">
            <a:off x="4428221" y="625480"/>
            <a:ext cx="3812072" cy="5613255"/>
          </a:xfrm>
        </p:spPr>
        <p:txBody>
          <a:bodyPr>
            <a:noAutofit/>
          </a:bodyPr>
          <a:lstStyle/>
          <a:p>
            <a:r>
              <a:rPr lang="ru-RU" sz="2400" dirty="0"/>
              <a:t>Композиционный центр служит для фокусировки внимания зрителя на деталях композиции. В фотографии, живописи и рисунке, как правило, выделяются сюжетно-композиционные центры. То есть, в композиционном центре находится основной сюжет произведения.</a:t>
            </a:r>
          </a:p>
        </p:txBody>
      </p:sp>
      <p:sp>
        <p:nvSpPr>
          <p:cNvPr id="4" name="Текст 3"/>
          <p:cNvSpPr>
            <a:spLocks noGrp="1"/>
          </p:cNvSpPr>
          <p:nvPr>
            <p:ph type="body" sz="half" idx="2"/>
          </p:nvPr>
        </p:nvSpPr>
        <p:spPr/>
        <p:txBody>
          <a:bodyPr/>
          <a:lstStyle/>
          <a:p>
            <a:endParaRPr lang="ru-RU"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1" y="2564904"/>
            <a:ext cx="360040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2296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848058" y="579295"/>
            <a:ext cx="3529110" cy="2377158"/>
          </a:xfrm>
        </p:spPr>
        <p:txBody>
          <a:bodyPr>
            <a:noAutofit/>
          </a:bodyPr>
          <a:lstStyle/>
          <a:p>
            <a:r>
              <a:rPr lang="ru-RU" sz="2800" b="1" dirty="0" smtClean="0"/>
              <a:t>Сколько композиционных центров в композиции может быть?</a:t>
            </a:r>
            <a:endParaRPr lang="ru-RU" sz="2800" b="1" dirty="0"/>
          </a:p>
        </p:txBody>
      </p:sp>
      <p:sp>
        <p:nvSpPr>
          <p:cNvPr id="3" name="Объект 2"/>
          <p:cNvSpPr>
            <a:spLocks noGrp="1"/>
          </p:cNvSpPr>
          <p:nvPr>
            <p:ph idx="1"/>
          </p:nvPr>
        </p:nvSpPr>
        <p:spPr>
          <a:xfrm rot="60000">
            <a:off x="4972173" y="1006736"/>
            <a:ext cx="3020792" cy="4625489"/>
          </a:xfrm>
        </p:spPr>
        <p:txBody>
          <a:bodyPr>
            <a:normAutofit/>
          </a:bodyPr>
          <a:lstStyle/>
          <a:p>
            <a:endParaRPr lang="ru-RU" sz="2400" dirty="0"/>
          </a:p>
        </p:txBody>
      </p:sp>
      <p:sp>
        <p:nvSpPr>
          <p:cNvPr id="4" name="Текст 3"/>
          <p:cNvSpPr>
            <a:spLocks noGrp="1"/>
          </p:cNvSpPr>
          <p:nvPr>
            <p:ph type="body" sz="half" idx="2"/>
          </p:nvPr>
        </p:nvSpPr>
        <p:spPr>
          <a:xfrm rot="-60000">
            <a:off x="829993" y="3528592"/>
            <a:ext cx="3673106" cy="2493085"/>
          </a:xfrm>
        </p:spPr>
        <p:txBody>
          <a:bodyPr>
            <a:noAutofit/>
          </a:bodyPr>
          <a:lstStyle/>
          <a:p>
            <a:r>
              <a:rPr lang="ru-RU" sz="2400" dirty="0"/>
              <a:t>В композиции может быть два композиционных центра, но один из них должен как бы подчиняться другому</a:t>
            </a:r>
          </a:p>
          <a:p>
            <a:endParaRPr lang="ru-RU" sz="2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1999" y="980728"/>
            <a:ext cx="3636495" cy="4824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4136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840421" y="714131"/>
            <a:ext cx="3660215" cy="1503037"/>
          </a:xfrm>
        </p:spPr>
        <p:txBody>
          <a:bodyPr>
            <a:normAutofit/>
          </a:bodyPr>
          <a:lstStyle/>
          <a:p>
            <a:r>
              <a:rPr lang="ru-RU" sz="2800" b="1" dirty="0" smtClean="0"/>
              <a:t>Где находится композиционный центр</a:t>
            </a:r>
            <a:endParaRPr lang="ru-RU" sz="2800" b="1" dirty="0"/>
          </a:p>
        </p:txBody>
      </p:sp>
      <p:sp>
        <p:nvSpPr>
          <p:cNvPr id="3" name="Объект 2"/>
          <p:cNvSpPr>
            <a:spLocks noGrp="1"/>
          </p:cNvSpPr>
          <p:nvPr>
            <p:ph idx="1"/>
          </p:nvPr>
        </p:nvSpPr>
        <p:spPr>
          <a:xfrm rot="60000">
            <a:off x="4496486" y="693058"/>
            <a:ext cx="3743845" cy="5618281"/>
          </a:xfrm>
        </p:spPr>
        <p:txBody>
          <a:bodyPr>
            <a:normAutofit/>
          </a:bodyPr>
          <a:lstStyle/>
          <a:p>
            <a:r>
              <a:rPr lang="ru-RU" dirty="0" err="1" smtClean="0"/>
              <a:t>К.ц</a:t>
            </a:r>
            <a:r>
              <a:rPr lang="ru-RU" dirty="0" smtClean="0"/>
              <a:t>. </a:t>
            </a:r>
            <a:r>
              <a:rPr lang="ru-RU" dirty="0"/>
              <a:t>- то место в Вашей композиции, куда в первую очередь притягивается внимание зрителя. Это самое важное, самое главное место. Все остальное, все другие элементы композиции должны быть подчинены композиционному центру и тому акцентному предмету, который в нем находится.</a:t>
            </a:r>
          </a:p>
        </p:txBody>
      </p:sp>
      <p:sp>
        <p:nvSpPr>
          <p:cNvPr id="4" name="Текст 3"/>
          <p:cNvSpPr>
            <a:spLocks noGrp="1"/>
          </p:cNvSpPr>
          <p:nvPr>
            <p:ph type="body" sz="half" idx="2"/>
          </p:nvPr>
        </p:nvSpPr>
        <p:spPr/>
        <p:txBody>
          <a:bodyPr/>
          <a:lstStyle/>
          <a:p>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924944"/>
            <a:ext cx="4514902"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16142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rot="-60000">
            <a:off x="839066" y="579888"/>
            <a:ext cx="3588219" cy="1347138"/>
          </a:xfrm>
        </p:spPr>
        <p:txBody>
          <a:bodyPr>
            <a:normAutofit fontScale="90000"/>
          </a:bodyPr>
          <a:lstStyle/>
          <a:p>
            <a:r>
              <a:rPr lang="ru-RU" sz="2800" b="1" dirty="0" smtClean="0"/>
              <a:t>Как можно выделить композиционны центр</a:t>
            </a:r>
            <a:endParaRPr lang="ru-RU" sz="2800" b="1" dirty="0"/>
          </a:p>
        </p:txBody>
      </p:sp>
      <p:sp>
        <p:nvSpPr>
          <p:cNvPr id="4" name="Текст 3"/>
          <p:cNvSpPr>
            <a:spLocks noGrp="1"/>
          </p:cNvSpPr>
          <p:nvPr>
            <p:ph type="body" sz="half" idx="2"/>
          </p:nvPr>
        </p:nvSpPr>
        <p:spPr>
          <a:xfrm rot="-60000">
            <a:off x="469420" y="1951687"/>
            <a:ext cx="4105087" cy="4285889"/>
          </a:xfrm>
        </p:spPr>
        <p:txBody>
          <a:bodyPr>
            <a:noAutofit/>
          </a:bodyPr>
          <a:lstStyle/>
          <a:p>
            <a:pPr marL="285750" indent="-285750">
              <a:buFont typeface="Wingdings" panose="05000000000000000000" pitchFamily="2" charset="2"/>
              <a:buChar char="Ø"/>
            </a:pPr>
            <a:r>
              <a:rPr lang="ru-RU" sz="2000" dirty="0"/>
              <a:t>С помощью тонового контраста. В этом случае второстепенные части выполняются в сближенных тонах. ...</a:t>
            </a:r>
          </a:p>
          <a:p>
            <a:pPr marL="285750" indent="-285750">
              <a:buFont typeface="Wingdings" panose="05000000000000000000" pitchFamily="2" charset="2"/>
              <a:buChar char="Ø"/>
            </a:pPr>
            <a:r>
              <a:rPr lang="ru-RU" sz="2000" dirty="0"/>
              <a:t>С помощью цветового контраста. Достигается так же, как и в случае с тоном. ...</a:t>
            </a:r>
          </a:p>
          <a:p>
            <a:pPr marL="285750" indent="-285750">
              <a:buFont typeface="Wingdings" panose="05000000000000000000" pitchFamily="2" charset="2"/>
              <a:buChar char="Ø"/>
            </a:pPr>
            <a:r>
              <a:rPr lang="ru-RU" sz="2000" dirty="0"/>
              <a:t>С помощью размера и формы. Все имеет свою форму и размер. ...</a:t>
            </a:r>
          </a:p>
          <a:p>
            <a:pPr marL="285750" indent="-285750">
              <a:buFont typeface="Wingdings" panose="05000000000000000000" pitchFamily="2" charset="2"/>
              <a:buChar char="Ø"/>
            </a:pPr>
            <a:r>
              <a:rPr lang="ru-RU" sz="2000" dirty="0"/>
              <a:t>С помощью обобщения и детализации.</a:t>
            </a:r>
          </a:p>
        </p:txBody>
      </p:sp>
      <p:pic>
        <p:nvPicPr>
          <p:cNvPr id="7170"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14718" t="15545" r="15019" b="14792"/>
          <a:stretch/>
        </p:blipFill>
        <p:spPr bwMode="auto">
          <a:xfrm>
            <a:off x="4860032" y="817107"/>
            <a:ext cx="2736304" cy="2713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3573016"/>
            <a:ext cx="3237351" cy="2649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49565254"/>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Кнопка">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64</TotalTime>
  <Words>249</Words>
  <Application>Microsoft Office PowerPoint</Application>
  <PresentationFormat>Экран (4:3)</PresentationFormat>
  <Paragraphs>19</Paragraphs>
  <Slides>8</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8</vt:i4>
      </vt:variant>
    </vt:vector>
  </HeadingPairs>
  <TitlesOfParts>
    <vt:vector size="15" baseType="lpstr">
      <vt:lpstr>Arial</vt:lpstr>
      <vt:lpstr>Brush Script MT</vt:lpstr>
      <vt:lpstr>Constantia</vt:lpstr>
      <vt:lpstr>Franklin Gothic Book</vt:lpstr>
      <vt:lpstr>Rage Italic</vt:lpstr>
      <vt:lpstr>Wingdings</vt:lpstr>
      <vt:lpstr>Кнопка</vt:lpstr>
      <vt:lpstr>Композиционны центр</vt:lpstr>
      <vt:lpstr>Что такое композиционный центр в композиции?</vt:lpstr>
      <vt:lpstr>Композиционный центр — это центр, позволяющий управлять вниманием зрителя. </vt:lpstr>
      <vt:lpstr>Что такое композиционный центр в пейзаже</vt:lpstr>
      <vt:lpstr>Для чего нужен композиционный центр</vt:lpstr>
      <vt:lpstr>Сколько композиционных центров в композиции может быть?</vt:lpstr>
      <vt:lpstr>Где находится композиционный центр</vt:lpstr>
      <vt:lpstr>Как можно выделить композиционны центр</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Композиционны центр</dc:title>
  <dc:creator>Юлия</dc:creator>
  <cp:lastModifiedBy>Пользователь Windows</cp:lastModifiedBy>
  <cp:revision>8</cp:revision>
  <dcterms:created xsi:type="dcterms:W3CDTF">2023-11-23T14:06:16Z</dcterms:created>
  <dcterms:modified xsi:type="dcterms:W3CDTF">2024-07-30T17:00:33Z</dcterms:modified>
</cp:coreProperties>
</file>