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0FA"/>
    <a:srgbClr val="EBBFE9"/>
    <a:srgbClr val="FAC6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3BF71-38B7-8642-BFCE-EDAE9BD0CBAF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0029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025CB-9D18-264E-A945-2D020344C9DA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906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EFB6C-7E96-8F41-8872-189CA1C59F84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0192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81CDE-9BE7-C544-8ACB-7077DFC4270F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261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BA285-9698-1B45-8319-D90A8C63F150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54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6CD42-43FF-B740-998F-DCC3802C4CE3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858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0FFBD-2EE4-8547-BBAE-A1AC91C8D77E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8343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A2352-D7AC-F242-9256-A4477BCBF354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78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CFC6A-9AE6-404D-9FDD-168B477B9C90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21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FCDFD-B4CF-A241-8D71-E814B10BEAF4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6728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26A7B589-FD4B-7E46-869A-CBADC5FC564E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411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8A92E-5FF9-8143-81B3-CCB531513398}" type="datetimeFigureOut">
              <a:rPr lang="en-US" smtClean="0"/>
              <a:t>7/30/2024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555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126" y="1054546"/>
            <a:ext cx="8921129" cy="2024985"/>
          </a:xfrm>
        </p:spPr>
        <p:txBody>
          <a:bodyPr>
            <a:noAutofit/>
          </a:bodyPr>
          <a:lstStyle/>
          <a:p>
            <a:r>
              <a:rPr lang="ru-RU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русского языка в 5 классе</a:t>
            </a:r>
            <a:br>
              <a:rPr lang="ru-RU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  <a:r>
              <a:rPr lang="ru-RU" sz="4000" b="1" i="1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000" b="1" i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редства связи предложений в 	    тексте</a:t>
            </a:r>
            <a:r>
              <a:rPr lang="ru-RU" sz="4000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2220" y="3720662"/>
            <a:ext cx="5948856" cy="1881352"/>
          </a:xfrm>
        </p:spPr>
        <p:txBody>
          <a:bodyPr/>
          <a:lstStyle/>
          <a:p>
            <a:pPr algn="r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</a:t>
            </a:r>
            <a:r>
              <a:rPr lang="ru-RU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cap="none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удоназарова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юдмила Ивановна</a:t>
            </a:r>
          </a:p>
          <a:p>
            <a:pPr algn="r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«СШ №1 ГОРОДА КИРОВСКОЕ ШАХТЕРСКОГО МУНИЦИПАЛЬНОГО ОКРУГА»</a:t>
            </a:r>
          </a:p>
          <a:p>
            <a:pPr algn="r"/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2023-2024 г.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33" y="2908112"/>
            <a:ext cx="5286487" cy="322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59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91" y="394615"/>
            <a:ext cx="11119944" cy="1049235"/>
          </a:xfrm>
        </p:spPr>
        <p:txBody>
          <a:bodyPr/>
          <a:lstStyle/>
          <a:p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b="1" i="1" cap="none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i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пособы и средства связи предложений в 		      тексте</a:t>
            </a:r>
            <a:endParaRPr lang="ru-RU" cap="none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9091" y="1899010"/>
            <a:ext cx="1095177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урока: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понятия, как текст, тема, основная мысль, стиль и тип текста;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углубить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 смысловой и грамматической цельности текста, его строении; познакомиться со способами связи предложений в тексте.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применять способы связи предложений в тексте на практике.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042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558" y="562782"/>
            <a:ext cx="9603275" cy="67744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новым материалом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049" y="1316388"/>
            <a:ext cx="73985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		</a:t>
            </a:r>
            <a:r>
              <a:rPr lang="ru-RU" sz="3200" dirty="0" smtClean="0"/>
              <a:t> 	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окошком зимний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листочки в почках спят.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листочки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 во сне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Размечтались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весне.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64828" y="3614200"/>
            <a:ext cx="71260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Цепная </a:t>
            </a:r>
            <a:r>
              <a:rPr lang="ru-RU" sz="28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последовательная связь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9962" y="4137420"/>
            <a:ext cx="350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(сад - там - листочки)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50" y="1917662"/>
            <a:ext cx="2859557" cy="260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687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173" y="1318899"/>
            <a:ext cx="9079296" cy="1876246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	      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Висит за окошком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ледяной.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</a:t>
            </a: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полон капели</a:t>
            </a:r>
            <a:b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и пахнет весной.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28745" y="2730549"/>
            <a:ext cx="3387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(Кулек - он)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36982" y="293276"/>
            <a:ext cx="69254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Цепная </a:t>
            </a:r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последовательная связь</a:t>
            </a:r>
            <a:endParaRPr lang="ru-RU" sz="32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934" y="4400440"/>
            <a:ext cx="8385442" cy="1103158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619867" y="3536182"/>
            <a:ext cx="707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цепной связи предложений в тексте</a:t>
            </a:r>
            <a:endParaRPr lang="ru-RU" sz="2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092" y="1570692"/>
            <a:ext cx="2795511" cy="265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344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9028" y="321043"/>
            <a:ext cx="9603275" cy="1049235"/>
          </a:xfrm>
        </p:spPr>
        <p:txBody>
          <a:bodyPr/>
          <a:lstStyle/>
          <a:p>
            <a:pPr algn="ctr"/>
            <a:r>
              <a:rPr lang="ru-RU" b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связи предложений в тексте</a:t>
            </a:r>
            <a:endParaRPr lang="ru-RU" b="1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167074"/>
              </p:ext>
            </p:extLst>
          </p:nvPr>
        </p:nvGraphicFramePr>
        <p:xfrm>
          <a:off x="290457" y="986735"/>
          <a:ext cx="11682804" cy="47044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7088924">
                  <a:extLst>
                    <a:ext uri="{9D8B030D-6E8A-4147-A177-3AD203B41FA5}">
                      <a16:colId xmlns:a16="http://schemas.microsoft.com/office/drawing/2014/main" val="938583974"/>
                    </a:ext>
                  </a:extLst>
                </a:gridCol>
                <a:gridCol w="4593880">
                  <a:extLst>
                    <a:ext uri="{9D8B030D-6E8A-4147-A177-3AD203B41FA5}">
                      <a16:colId xmlns:a16="http://schemas.microsoft.com/office/drawing/2014/main" val="1127556235"/>
                    </a:ext>
                  </a:extLst>
                </a:gridCol>
              </a:tblGrid>
              <a:tr h="836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Садовник разводил цветы. Цветов у него было много. Цветы редкие. Маленькие цветы и большие, скромные и яркие.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450"/>
                        </a:spcBef>
                        <a:spcAft>
                          <a:spcPts val="1500"/>
                        </a:spcAft>
                        <a:buFont typeface="+mj-lt"/>
                        <a:buAutoNum type="arabicPeriod"/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Лексический повтор.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3468742"/>
                  </a:ext>
                </a:extLst>
              </a:tr>
              <a:tr h="836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1.Дети пошли в музей. Там их встретил гид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2.Маша 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пошла в лес за грибами. Долго шла она, пока не забрела в густую чащу. Видит Маша: стоит дом. 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450"/>
                        </a:spcBef>
                        <a:spcAft>
                          <a:spcPts val="150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Местоименная замена.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8304767"/>
                  </a:ext>
                </a:extLst>
              </a:tr>
              <a:tr h="836624">
                <a:tc>
                  <a:txBody>
                    <a:bodyPr/>
                    <a:lstStyle/>
                    <a:p>
                      <a:pPr>
                        <a:spcBef>
                          <a:spcPts val="45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Серёжа и Саша играли в «Салки». Однако эта игра мальчикам скоро надоела.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Синонимическая замена (подбор синонимов)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3399302"/>
                  </a:ext>
                </a:extLst>
              </a:tr>
              <a:tr h="836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люблю мороженое, но оно вызывает у меня аллергию.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Связные слова (и, или, но, потому что, также и т.д.)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3831322"/>
                  </a:ext>
                </a:extLst>
              </a:tr>
              <a:tr h="8366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малых лет учись быть верным слову. Верность слову – твоя личная честь.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Однокоренные слова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3859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454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8128" y="333950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b="1" i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параллельной связи предложений в тексте</a:t>
            </a:r>
            <a:r>
              <a:rPr lang="ru-RU" i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cap="none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cap="non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170" y="970477"/>
            <a:ext cx="10672906" cy="2669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829504" y="1286043"/>
            <a:ext cx="2995448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1-е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предложение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19646" y="2213583"/>
            <a:ext cx="2932791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2-е</a:t>
            </a:r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предложение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045042" y="2811759"/>
            <a:ext cx="2947217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3-е предложение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136668" y="2234962"/>
            <a:ext cx="2947217" cy="52322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4-е предложение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 flipH="1">
            <a:off x="4204137" y="1846449"/>
            <a:ext cx="2123091" cy="30143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6342322" y="1846543"/>
            <a:ext cx="2153277" cy="30143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6342322" y="1852400"/>
            <a:ext cx="0" cy="90578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1420488" y="4119760"/>
            <a:ext cx="10194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необыкновенной тишине начинается рассвет. Небо на востоке зеленеет. Голубым огнем загорается Венера.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появлением солнца на землю льется солнечный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свет.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7230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9027" y="321044"/>
            <a:ext cx="9603275" cy="677440"/>
          </a:xfrm>
        </p:spPr>
        <p:txBody>
          <a:bodyPr/>
          <a:lstStyle/>
          <a:p>
            <a:pPr algn="ctr"/>
            <a:r>
              <a:rPr lang="ru-RU" b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«Редактор» </a:t>
            </a:r>
            <a:endParaRPr lang="ru-RU" b="1" cap="none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93395" y="916459"/>
            <a:ext cx="1121453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Карточка №1.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1.Клу(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п,б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размотались, и за каждым тянулась толстая ш(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и,е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рстяная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нитка – хвостик. 2.В комнате на сером половичке копошились серые пушистые существа. 3.(?) были похожи на большие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п,б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шерсти.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группа. Карточка №2.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1.Во дворе выкопали колодец. 2.(?) целыми днями с(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и,е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)дела в тени колодезного сруба, а когда кто-нибудь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е,и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)ходил, прыгала в сторону под старое в(и, е)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3.Возле колодца поселилась лягушка.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группа. Карточка №3.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1.В (?) попадались большие луговины и глухие озера с огромными соснами по б(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и,е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регам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2.Сосны все время тихонько шумели. 3.Вокруг города по ни(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з,с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)ким пологим холмам раскинулись леса.</a:t>
            </a:r>
          </a:p>
        </p:txBody>
      </p:sp>
    </p:spTree>
    <p:extLst>
      <p:ext uri="{BB962C8B-B14F-4D97-AF65-F5344CB8AC3E}">
        <p14:creationId xmlns:p14="http://schemas.microsoft.com/office/powerpoint/2010/main" val="2187146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6985" y="815031"/>
            <a:ext cx="9603275" cy="614378"/>
          </a:xfrm>
        </p:spPr>
        <p:txBody>
          <a:bodyPr/>
          <a:lstStyle/>
          <a:p>
            <a:pPr algn="ctr"/>
            <a:r>
              <a:rPr lang="ru-RU" b="1" i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cap="none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56985" y="1895280"/>
            <a:ext cx="9710407" cy="22198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1.Сумел ли ты приобрести новые знания на уроке?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Сумел ли ты применить свои знания?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Доволен ли ты своей работой на уроке?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9393" y="2496009"/>
            <a:ext cx="4080467" cy="305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884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 дом</a:t>
            </a:r>
            <a:r>
              <a:rPr lang="ru-RU" cap="none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cap="none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03065" y="2161769"/>
            <a:ext cx="10700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Выучить правила из § 23 и таблицу в презентации. Упр. 130.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223" y="3054559"/>
            <a:ext cx="3546511" cy="269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7202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110" y="0"/>
            <a:ext cx="8215585" cy="6117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3952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день, ребята! 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10495" y="1965122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Прозвенел звонок весёлый.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начать урок готовы.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Готовы слушать, рассуждать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друг другу помогать.</a:t>
            </a:r>
          </a:p>
          <a:p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39" y="1192501"/>
            <a:ext cx="4734815" cy="4451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687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26451"/>
            <a:ext cx="9603275" cy="1049235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изученного материала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ДА-Нет»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310" y="958500"/>
            <a:ext cx="1157145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Текст – это несколько предложений, которые связаны в единое целое общей темой и с помощью языковых средств. </a:t>
            </a:r>
          </a:p>
          <a:p>
            <a:pPr marL="342900" indent="-342900">
              <a:buAutoNum type="arabicPeriod" startAt="2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тексте может быть от 1 до 3 предложений.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 startAt="2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Тема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– это то, о чем говорится в тексте.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Основная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мысль текста – это то, что хотел сказать в этом тексте автор.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В тексте всегда 1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абзац.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Текст состоит из двух абзацев.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Текст обычно делится на абзацы.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Микротема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тема одного абзаца или одной части текста.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В каждом тексте есть заголовок.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	В заголовке обычно выражается тема или основная мысль текста.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968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7496" y="268491"/>
            <a:ext cx="9603275" cy="104923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 самооценки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268178"/>
              </p:ext>
            </p:extLst>
          </p:nvPr>
        </p:nvGraphicFramePr>
        <p:xfrm>
          <a:off x="751051" y="793108"/>
          <a:ext cx="10836164" cy="50449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0066">
                  <a:extLst>
                    <a:ext uri="{9D8B030D-6E8A-4147-A177-3AD203B41FA5}">
                      <a16:colId xmlns:a16="http://schemas.microsoft.com/office/drawing/2014/main" val="3189823200"/>
                    </a:ext>
                  </a:extLst>
                </a:gridCol>
                <a:gridCol w="8534785">
                  <a:extLst>
                    <a:ext uri="{9D8B030D-6E8A-4147-A177-3AD203B41FA5}">
                      <a16:colId xmlns:a16="http://schemas.microsoft.com/office/drawing/2014/main" val="3534014372"/>
                    </a:ext>
                  </a:extLst>
                </a:gridCol>
                <a:gridCol w="1511313">
                  <a:extLst>
                    <a:ext uri="{9D8B030D-6E8A-4147-A177-3AD203B41FA5}">
                      <a16:colId xmlns:a16="http://schemas.microsoft.com/office/drawing/2014/main" val="1527270191"/>
                    </a:ext>
                  </a:extLst>
                </a:gridCol>
              </a:tblGrid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работы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</a:rPr>
                        <a:t>Отметка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extLst>
                  <a:ext uri="{0D108BD9-81ED-4DB2-BD59-A6C34878D82A}">
                    <a16:rowId xmlns:a16="http://schemas.microsoft.com/office/drawing/2014/main" val="797202950"/>
                  </a:ext>
                </a:extLst>
              </a:tr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Повторение изученного материала. Игра «Да-Нет»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462291"/>
                  </a:ext>
                </a:extLst>
              </a:tr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kern="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Орфографическая минутка. Карточка №1.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7508287"/>
                  </a:ext>
                </a:extLst>
              </a:tr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kern="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Актуализация знаний.  Карточка №3.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598244"/>
                  </a:ext>
                </a:extLst>
              </a:tr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kern="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 Закрепительный этап. Игра «Редактор».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8653893"/>
                  </a:ext>
                </a:extLst>
              </a:tr>
              <a:tr h="551708"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 Рефлексия.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447590"/>
                  </a:ext>
                </a:extLst>
              </a:tr>
              <a:tr h="4992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Вопрос 1.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121935"/>
                  </a:ext>
                </a:extLst>
              </a:tr>
              <a:tr h="4992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Вопрос 2.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7892553"/>
                  </a:ext>
                </a:extLst>
              </a:tr>
              <a:tr h="4992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Вопрос 3.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5285218"/>
                  </a:ext>
                </a:extLst>
              </a:tr>
              <a:tr h="4992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kern="5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kern="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 за урок</a:t>
                      </a:r>
                      <a:endParaRPr lang="ru-RU" sz="2400" kern="50" dirty="0"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kern="50" dirty="0">
                          <a:effectLst/>
                        </a:rPr>
                        <a:t> </a:t>
                      </a:r>
                      <a:endParaRPr lang="ru-RU" sz="1200" kern="5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Andale Sans UI"/>
                        <a:cs typeface="Times New Roman" panose="02020603050405020304" pitchFamily="18" charset="0"/>
                      </a:endParaRPr>
                    </a:p>
                  </a:txBody>
                  <a:tcPr marL="66547" marR="66547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0577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6998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9" y="289513"/>
            <a:ext cx="9603275" cy="121346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Орфографическая минутка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№1.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321007"/>
              </p:ext>
            </p:extLst>
          </p:nvPr>
        </p:nvGraphicFramePr>
        <p:xfrm>
          <a:off x="388882" y="1387366"/>
          <a:ext cx="11298620" cy="2081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9310">
                  <a:extLst>
                    <a:ext uri="{9D8B030D-6E8A-4147-A177-3AD203B41FA5}">
                      <a16:colId xmlns:a16="http://schemas.microsoft.com/office/drawing/2014/main" val="1744277796"/>
                    </a:ext>
                  </a:extLst>
                </a:gridCol>
                <a:gridCol w="5649310">
                  <a:extLst>
                    <a:ext uri="{9D8B030D-6E8A-4147-A177-3AD203B41FA5}">
                      <a16:colId xmlns:a16="http://schemas.microsoft.com/office/drawing/2014/main" val="63592898"/>
                    </a:ext>
                  </a:extLst>
                </a:gridCol>
              </a:tblGrid>
              <a:tr h="734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 вариант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 вариант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718050"/>
                  </a:ext>
                </a:extLst>
              </a:tr>
              <a:tr h="13465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Арбус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синтябрь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виласипед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атчизна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Руский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пасажир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сонце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800" kern="50" dirty="0" err="1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акуратно</a:t>
                      </a:r>
                      <a:r>
                        <a:rPr lang="ru-RU" sz="2800" kern="50" dirty="0">
                          <a:effectLst/>
                          <a:latin typeface="Times New Roman" panose="02020603050405020304" pitchFamily="18" charset="0"/>
                          <a:ea typeface="Andale Sans UI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1684275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9035" y="2838629"/>
            <a:ext cx="4117428" cy="345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14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90" y="483475"/>
            <a:ext cx="10762593" cy="143991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2.1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Определите, какой из двух отрывков является текстом, </a:t>
            </a:r>
            <a:b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какой – нет. </a:t>
            </a:r>
            <a:endParaRPr lang="ru-RU" sz="28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14097" y="1923395"/>
            <a:ext cx="101109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Жаворонок собирает зёрнышки трав, поедает вредных насекомых. Этой весной пышно цветут сирень, черемуха, яблони. Сильный ветер свистел, стонал, ревел и пугал лесных животных.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269" y="4107060"/>
            <a:ext cx="2847928" cy="248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67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1578" y="678394"/>
            <a:ext cx="9603275" cy="65641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Карточка 2.2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69324" y="1334813"/>
            <a:ext cx="885351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Вдруг собака уменьшила свои шаги и начала красться по направлению к птенцу. Я возвращался с охоты и шёл по аллее сада. Птенец упал из гнезда и сидел неподвижно, беспомощно растопырив крылышки. Моя собака медленно приближалась к нему. Собака бежала впереди меня. Я глянул вперёд и увидел молодого воробья с желтизной около клюва и пухом на голове.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68" y="326028"/>
            <a:ext cx="3111062" cy="250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69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172" y="331554"/>
            <a:ext cx="10762594" cy="1522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Карточка </a:t>
            </a:r>
            <a:r>
              <a:rPr lang="ru-RU" b="1" dirty="0" smtClean="0">
                <a:solidFill>
                  <a:srgbClr val="FF0000"/>
                </a:solidFill>
              </a:rPr>
              <a:t>3.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определить последовательность предложений, чтобы получился текст. </a:t>
            </a:r>
            <a:br>
              <a:rPr lang="ru-RU" sz="3100" b="1" i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i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8124" y="2211106"/>
            <a:ext cx="1035269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(1)И неудивительно – у неё было грозовое настроение. (2)Только туча злилась и ворчала на солнце.  (3)И всем было весело. (4) Солнце весело и горделиво катило по небу на своей огненной колеснице и щедро разбрасывало во все стороны лучи.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4184462"/>
            <a:ext cx="3201456" cy="2105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83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3077" y="562781"/>
            <a:ext cx="10226564" cy="1049235"/>
          </a:xfrm>
        </p:spPr>
        <p:txBody>
          <a:bodyPr/>
          <a:lstStyle/>
          <a:p>
            <a:pPr algn="ctr"/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отрывки и скажите, какой из них не является текстом.</a:t>
            </a:r>
            <a:endParaRPr lang="ru-RU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882" y="2136339"/>
            <a:ext cx="1144576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Начаться листопад. Листья падать дни и ночи напролет. Они то косо летать по ветер, то отвесно ложиться в сырая траву. Леса моросям дождем облетавшей листва. Эта дождь шел неделями. 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Начался листопад. Листья падали дни и ночи напролет. Они то косо летели по ветру, то отвесно ложились в сырую траву. Леса моросили дождем облетавшей листвы. Этот дождь шел неделями.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305993585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Галерея</Template>
  <TotalTime>165</TotalTime>
  <Words>698</Words>
  <Application>Microsoft Office PowerPoint</Application>
  <PresentationFormat>Широкоэкранный</PresentationFormat>
  <Paragraphs>114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Andale Sans UI</vt:lpstr>
      <vt:lpstr>Arial</vt:lpstr>
      <vt:lpstr>Gill Sans MT</vt:lpstr>
      <vt:lpstr>Times New Roman</vt:lpstr>
      <vt:lpstr>Gallery</vt:lpstr>
      <vt:lpstr>Урок русского языка в 5 классе Тема: Средства связи предложений в      тексте </vt:lpstr>
      <vt:lpstr>Добрый день, ребята! </vt:lpstr>
      <vt:lpstr>Повторение изученного материала. «ДА-Нет»</vt:lpstr>
      <vt:lpstr>Лист самооценки</vt:lpstr>
      <vt:lpstr>Орфографическая минутка. Карточка №1.  </vt:lpstr>
      <vt:lpstr>Карточка 2.1 Определите, какой из двух отрывков является текстом,  а какой – нет. </vt:lpstr>
      <vt:lpstr>Карточка 2.2</vt:lpstr>
      <vt:lpstr>Карточка 3. Нужно определить последовательность предложений, чтобы получился текст.  </vt:lpstr>
      <vt:lpstr>Прочитайте отрывки и скажите, какой из них не является текстом.</vt:lpstr>
      <vt:lpstr>Тема урока: Способы и средства связи предложений в         тексте</vt:lpstr>
      <vt:lpstr>Знакомство с новым материалом</vt:lpstr>
      <vt:lpstr>        Висит за окошком                 кулек ледяной.                 Он полон капели                 и пахнет весной.</vt:lpstr>
      <vt:lpstr>Средства связи предложений в тексте</vt:lpstr>
      <vt:lpstr>Схема параллельной связи предложений в тексте </vt:lpstr>
      <vt:lpstr>Игра «Редактор» </vt:lpstr>
      <vt:lpstr>Рефлексия</vt:lpstr>
      <vt:lpstr>Задание на дом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в 5 классе Тема: Средства связи предложений в      тексте</dc:title>
  <dc:creator>Lenovo</dc:creator>
  <cp:lastModifiedBy>Lenovo</cp:lastModifiedBy>
  <cp:revision>14</cp:revision>
  <dcterms:created xsi:type="dcterms:W3CDTF">2024-07-30T16:00:06Z</dcterms:created>
  <dcterms:modified xsi:type="dcterms:W3CDTF">2024-07-30T18:45:35Z</dcterms:modified>
</cp:coreProperties>
</file>