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65" r:id="rId14"/>
    <p:sldId id="270" r:id="rId15"/>
    <p:sldId id="271" r:id="rId16"/>
    <p:sldId id="26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>
        <p:scale>
          <a:sx n="71" d="100"/>
          <a:sy n="71" d="100"/>
        </p:scale>
        <p:origin x="1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1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130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883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174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276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371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85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21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663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702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75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B5588-FB7E-4B20-84A1-25E19474C5C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6BE7A-24F8-4420-91DB-966BA7DC75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141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3E24E-C397-4289-936C-B7A13DEB7E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38592"/>
            <a:ext cx="9144000" cy="982208"/>
          </a:xfrm>
          <a:solidFill>
            <a:schemeClr val="bg1"/>
          </a:solidFill>
        </p:spPr>
        <p:txBody>
          <a:bodyPr/>
          <a:lstStyle/>
          <a:p>
            <a:r>
              <a:rPr lang="ru-RU" b="1" dirty="0"/>
              <a:t>Цитология – наука о клетке</a:t>
            </a: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D6B1405E-BADD-4FB1-AFDC-101A8A3B0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314" y="1631405"/>
            <a:ext cx="7743371" cy="488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912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1BEA8E-FC87-4915-81DE-BD043D6ED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004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b="1" dirty="0"/>
              <a:t>Жизнедеятельность клетки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DC940B-1004-44D0-A19E-1DB8E1CB8153}"/>
              </a:ext>
            </a:extLst>
          </p:cNvPr>
          <p:cNvSpPr txBox="1"/>
          <p:nvPr/>
        </p:nvSpPr>
        <p:spPr>
          <a:xfrm>
            <a:off x="4868612" y="1496841"/>
            <a:ext cx="2587568" cy="7694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dirty="0"/>
              <a:t>ДЫХАНИЕ</a:t>
            </a:r>
          </a:p>
        </p:txBody>
      </p:sp>
      <p:pic>
        <p:nvPicPr>
          <p:cNvPr id="10242" name="Picture 2" descr="Picture background">
            <a:extLst>
              <a:ext uri="{FF2B5EF4-FFF2-40B4-BE49-F238E27FC236}">
                <a16:creationId xmlns:a16="http://schemas.microsoft.com/office/drawing/2014/main" id="{E408E25D-7BE0-4EBB-8637-CEE47BD1F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504" y="3035724"/>
            <a:ext cx="9820997" cy="335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51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1BEA8E-FC87-4915-81DE-BD043D6ED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004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b="1" dirty="0"/>
              <a:t>Жизнедеятельность клетки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DC940B-1004-44D0-A19E-1DB8E1CB8153}"/>
              </a:ext>
            </a:extLst>
          </p:cNvPr>
          <p:cNvSpPr txBox="1"/>
          <p:nvPr/>
        </p:nvSpPr>
        <p:spPr>
          <a:xfrm>
            <a:off x="4868612" y="1496841"/>
            <a:ext cx="3162854" cy="7694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dirty="0"/>
              <a:t>ВЫДЕЛЕНИЕ</a:t>
            </a:r>
          </a:p>
        </p:txBody>
      </p:sp>
      <p:pic>
        <p:nvPicPr>
          <p:cNvPr id="12290" name="Picture 2" descr="Picture background">
            <a:extLst>
              <a:ext uri="{FF2B5EF4-FFF2-40B4-BE49-F238E27FC236}">
                <a16:creationId xmlns:a16="http://schemas.microsoft.com/office/drawing/2014/main" id="{52F367AE-2E40-4C50-A7D9-DE47D6F0FF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6" t="27648" r="13629" b="12352"/>
          <a:stretch/>
        </p:blipFill>
        <p:spPr bwMode="auto">
          <a:xfrm>
            <a:off x="2599765" y="2534318"/>
            <a:ext cx="699247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457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1BEA8E-FC87-4915-81DE-BD043D6ED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004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b="1" dirty="0"/>
              <a:t>Жизнедеятельность клетки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DC940B-1004-44D0-A19E-1DB8E1CB8153}"/>
              </a:ext>
            </a:extLst>
          </p:cNvPr>
          <p:cNvSpPr txBox="1"/>
          <p:nvPr/>
        </p:nvSpPr>
        <p:spPr>
          <a:xfrm>
            <a:off x="4868612" y="1496841"/>
            <a:ext cx="2427075" cy="7694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dirty="0"/>
              <a:t>ДЕЛЕНИЕ</a:t>
            </a:r>
          </a:p>
        </p:txBody>
      </p:sp>
      <p:pic>
        <p:nvPicPr>
          <p:cNvPr id="11266" name="Picture 2" descr="Picture background">
            <a:extLst>
              <a:ext uri="{FF2B5EF4-FFF2-40B4-BE49-F238E27FC236}">
                <a16:creationId xmlns:a16="http://schemas.microsoft.com/office/drawing/2014/main" id="{E47910D0-6BD6-4D06-9D41-9F14E484F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248" y="2316224"/>
            <a:ext cx="8090647" cy="455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99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ture background">
            <a:extLst>
              <a:ext uri="{FF2B5EF4-FFF2-40B4-BE49-F238E27FC236}">
                <a16:creationId xmlns:a16="http://schemas.microsoft.com/office/drawing/2014/main" id="{549F728D-0302-4736-9F92-06B3C4296A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" t="3725" r="3137" b="5324"/>
          <a:stretch/>
        </p:blipFill>
        <p:spPr bwMode="auto">
          <a:xfrm>
            <a:off x="470647" y="255494"/>
            <a:ext cx="11322423" cy="649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59D9E3F-6985-40F7-963D-6406621D2ECC}"/>
              </a:ext>
            </a:extLst>
          </p:cNvPr>
          <p:cNvSpPr/>
          <p:nvPr/>
        </p:nvSpPr>
        <p:spPr>
          <a:xfrm>
            <a:off x="470647" y="1062318"/>
            <a:ext cx="11250706" cy="568810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8B8918A-89F9-4192-823D-0716235F8564}"/>
              </a:ext>
            </a:extLst>
          </p:cNvPr>
          <p:cNvSpPr/>
          <p:nvPr/>
        </p:nvSpPr>
        <p:spPr>
          <a:xfrm>
            <a:off x="470647" y="255494"/>
            <a:ext cx="4047565" cy="64949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7DB5A2F-FE61-4407-A4F2-17E6FACC4C16}"/>
              </a:ext>
            </a:extLst>
          </p:cNvPr>
          <p:cNvSpPr/>
          <p:nvPr/>
        </p:nvSpPr>
        <p:spPr>
          <a:xfrm>
            <a:off x="4522695" y="255494"/>
            <a:ext cx="3151095" cy="64949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851FF8F-481B-4C6E-AA5F-E1A71076B2E0}"/>
              </a:ext>
            </a:extLst>
          </p:cNvPr>
          <p:cNvSpPr/>
          <p:nvPr/>
        </p:nvSpPr>
        <p:spPr>
          <a:xfrm>
            <a:off x="7673787" y="255494"/>
            <a:ext cx="4047566" cy="64949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431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ture background">
            <a:extLst>
              <a:ext uri="{FF2B5EF4-FFF2-40B4-BE49-F238E27FC236}">
                <a16:creationId xmlns:a16="http://schemas.microsoft.com/office/drawing/2014/main" id="{549F728D-0302-4736-9F92-06B3C4296A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" t="3725" r="3137" b="5324"/>
          <a:stretch/>
        </p:blipFill>
        <p:spPr bwMode="auto">
          <a:xfrm>
            <a:off x="470647" y="161364"/>
            <a:ext cx="11322423" cy="649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B087AD1-BBB7-4150-867C-5CD5E33C2A06}"/>
              </a:ext>
            </a:extLst>
          </p:cNvPr>
          <p:cNvSpPr/>
          <p:nvPr/>
        </p:nvSpPr>
        <p:spPr>
          <a:xfrm>
            <a:off x="3980329" y="981635"/>
            <a:ext cx="7812742" cy="57015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1E7095D-E636-425B-A5E6-335D85244E6C}"/>
              </a:ext>
            </a:extLst>
          </p:cNvPr>
          <p:cNvSpPr/>
          <p:nvPr/>
        </p:nvSpPr>
        <p:spPr>
          <a:xfrm>
            <a:off x="3980329" y="161364"/>
            <a:ext cx="3684495" cy="64949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7950B99-7AD2-4B83-8609-1C77192C0594}"/>
              </a:ext>
            </a:extLst>
          </p:cNvPr>
          <p:cNvSpPr/>
          <p:nvPr/>
        </p:nvSpPr>
        <p:spPr>
          <a:xfrm>
            <a:off x="7664824" y="161364"/>
            <a:ext cx="4128246" cy="64949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214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icture background">
            <a:extLst>
              <a:ext uri="{FF2B5EF4-FFF2-40B4-BE49-F238E27FC236}">
                <a16:creationId xmlns:a16="http://schemas.microsoft.com/office/drawing/2014/main" id="{549F728D-0302-4736-9F92-06B3C4296A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" t="3725" r="3137" b="5324"/>
          <a:stretch/>
        </p:blipFill>
        <p:spPr bwMode="auto">
          <a:xfrm>
            <a:off x="470647" y="255494"/>
            <a:ext cx="11322423" cy="649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722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131CAC8-D20B-4B33-86ED-83FDBF76D7C1}"/>
              </a:ext>
            </a:extLst>
          </p:cNvPr>
          <p:cNvSpPr/>
          <p:nvPr/>
        </p:nvSpPr>
        <p:spPr>
          <a:xfrm>
            <a:off x="658906" y="1277471"/>
            <a:ext cx="10878670" cy="92784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C0848EC-000C-4EE3-AB4B-9BC1BE60ACD4}"/>
              </a:ext>
            </a:extLst>
          </p:cNvPr>
          <p:cNvSpPr/>
          <p:nvPr/>
        </p:nvSpPr>
        <p:spPr>
          <a:xfrm>
            <a:off x="656665" y="2191870"/>
            <a:ext cx="10878670" cy="61856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A22A201-62F9-47C6-B7C9-611684C46C06}"/>
              </a:ext>
            </a:extLst>
          </p:cNvPr>
          <p:cNvSpPr/>
          <p:nvPr/>
        </p:nvSpPr>
        <p:spPr>
          <a:xfrm>
            <a:off x="656665" y="2796988"/>
            <a:ext cx="10878670" cy="6185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27C9693-B5B8-4DBE-B871-3FA43C6BD7B7}"/>
              </a:ext>
            </a:extLst>
          </p:cNvPr>
          <p:cNvSpPr/>
          <p:nvPr/>
        </p:nvSpPr>
        <p:spPr>
          <a:xfrm>
            <a:off x="656665" y="3402106"/>
            <a:ext cx="10878670" cy="9278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1BDF0D6-5A0F-4CC5-A263-6FF925CC6518}"/>
              </a:ext>
            </a:extLst>
          </p:cNvPr>
          <p:cNvSpPr/>
          <p:nvPr/>
        </p:nvSpPr>
        <p:spPr>
          <a:xfrm>
            <a:off x="656665" y="4329953"/>
            <a:ext cx="10878670" cy="16943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8192AD-3C67-4B86-AFBD-CCE6F6F30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0576"/>
            <a:ext cx="10515600" cy="5150224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/>
              <a:t>Все живые организмы имеют клеточное строение.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/>
              <a:t>Клетки имеют органоиды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/>
              <a:t>Клетки разнообразны по форме и размерам.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/>
              <a:t>Клетки дышат, питаются, растут, делятся и умирают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/>
              <a:t>Из клеток формируются ткани, из тканей – органы, из органов – системы, из систем – организм.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774D318-9B6C-4047-8A62-2DF5BE3E9AFE}"/>
              </a:ext>
            </a:extLst>
          </p:cNvPr>
          <p:cNvSpPr txBox="1">
            <a:spLocks/>
          </p:cNvSpPr>
          <p:nvPr/>
        </p:nvSpPr>
        <p:spPr>
          <a:xfrm>
            <a:off x="1524000" y="338592"/>
            <a:ext cx="9144000" cy="68338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/>
              <a:t>Цитология – наука о клетке</a:t>
            </a:r>
          </a:p>
        </p:txBody>
      </p:sp>
    </p:spTree>
    <p:extLst>
      <p:ext uri="{BB962C8B-B14F-4D97-AF65-F5344CB8AC3E}">
        <p14:creationId xmlns:p14="http://schemas.microsoft.com/office/powerpoint/2010/main" val="189653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B9844-C061-42B9-8B89-F00CDE683F2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ru-RU" b="1" dirty="0"/>
              <a:t>Клетки листа под микроскопом</a:t>
            </a:r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43C0FA81-70A2-4E41-B93F-9010C9B630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2" r="29428"/>
          <a:stretch/>
        </p:blipFill>
        <p:spPr bwMode="auto">
          <a:xfrm>
            <a:off x="6918218" y="2358607"/>
            <a:ext cx="4586514" cy="425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id="{59AC0F38-E630-41CA-96CD-2BCA4D6F3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67" y="2543627"/>
            <a:ext cx="4257782" cy="394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157CF22A-684B-4E6F-91AF-5135D7C43AC1}"/>
              </a:ext>
            </a:extLst>
          </p:cNvPr>
          <p:cNvSpPr/>
          <p:nvPr/>
        </p:nvSpPr>
        <p:spPr>
          <a:xfrm>
            <a:off x="3614057" y="4209143"/>
            <a:ext cx="3304161" cy="10160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224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B58BB-FD1A-40A6-8D35-4B06FC7E8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457" y="299584"/>
            <a:ext cx="11771086" cy="897618"/>
          </a:xfrm>
          <a:solidFill>
            <a:schemeClr val="bg1"/>
          </a:solidFill>
        </p:spPr>
        <p:txBody>
          <a:bodyPr/>
          <a:lstStyle/>
          <a:p>
            <a:r>
              <a:rPr lang="ru-RU" b="1" dirty="0"/>
              <a:t>Клетка-это единица строения живых организмов</a:t>
            </a:r>
          </a:p>
        </p:txBody>
      </p:sp>
      <p:pic>
        <p:nvPicPr>
          <p:cNvPr id="2052" name="Picture 4" descr="Picture background">
            <a:extLst>
              <a:ext uri="{FF2B5EF4-FFF2-40B4-BE49-F238E27FC236}">
                <a16:creationId xmlns:a16="http://schemas.microsoft.com/office/drawing/2014/main" id="{A2F66795-E277-4B4D-941C-05CEFEA8C7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82" r="9048" b="9551"/>
          <a:stretch/>
        </p:blipFill>
        <p:spPr bwMode="auto">
          <a:xfrm>
            <a:off x="2129971" y="1701384"/>
            <a:ext cx="8479971" cy="446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495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90D0E9-CCD4-453E-BFE3-3161142AE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371" y="336097"/>
            <a:ext cx="10515600" cy="883104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b="1" dirty="0"/>
              <a:t>Строение клеток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3070329C-7401-4DE7-AB3B-4D24D6399F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20" b="5325"/>
          <a:stretch/>
        </p:blipFill>
        <p:spPr bwMode="auto">
          <a:xfrm>
            <a:off x="1498086" y="1419223"/>
            <a:ext cx="9544169" cy="487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A95F56-712C-4C4E-9BCC-9DC8AABBB9E6}"/>
              </a:ext>
            </a:extLst>
          </p:cNvPr>
          <p:cNvSpPr txBox="1"/>
          <p:nvPr/>
        </p:nvSpPr>
        <p:spPr>
          <a:xfrm>
            <a:off x="232229" y="3105834"/>
            <a:ext cx="2226379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/>
              <a:t>РАСТЕНИЯ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618ACF-B203-4096-A264-E2605CABC2DE}"/>
              </a:ext>
            </a:extLst>
          </p:cNvPr>
          <p:cNvSpPr txBox="1"/>
          <p:nvPr/>
        </p:nvSpPr>
        <p:spPr>
          <a:xfrm>
            <a:off x="1661886" y="5593666"/>
            <a:ext cx="227402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/>
              <a:t>БАКТЕРИИ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311011-E368-4376-983A-58B4BE4446C4}"/>
              </a:ext>
            </a:extLst>
          </p:cNvPr>
          <p:cNvSpPr txBox="1"/>
          <p:nvPr/>
        </p:nvSpPr>
        <p:spPr>
          <a:xfrm>
            <a:off x="8280400" y="4434112"/>
            <a:ext cx="276357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600" b="1" dirty="0"/>
              <a:t>ЖИВОТНОГО</a:t>
            </a:r>
          </a:p>
        </p:txBody>
      </p:sp>
    </p:spTree>
    <p:extLst>
      <p:ext uri="{BB962C8B-B14F-4D97-AF65-F5344CB8AC3E}">
        <p14:creationId xmlns:p14="http://schemas.microsoft.com/office/powerpoint/2010/main" val="4221423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906B59-8E6F-43F2-A070-DFF5B6B3D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1504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b="1" dirty="0"/>
              <a:t>Многообразие клеток</a:t>
            </a:r>
          </a:p>
        </p:txBody>
      </p:sp>
      <p:pic>
        <p:nvPicPr>
          <p:cNvPr id="6146" name="Picture 2" descr="Picture background">
            <a:extLst>
              <a:ext uri="{FF2B5EF4-FFF2-40B4-BE49-F238E27FC236}">
                <a16:creationId xmlns:a16="http://schemas.microsoft.com/office/drawing/2014/main" id="{B37CA8BE-552D-4754-8D59-845915E2E2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9" t="3809" r="3650" b="5324"/>
          <a:stretch/>
        </p:blipFill>
        <p:spPr bwMode="auto">
          <a:xfrm>
            <a:off x="2481941" y="1300045"/>
            <a:ext cx="7547071" cy="555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548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icture background">
            <a:extLst>
              <a:ext uri="{FF2B5EF4-FFF2-40B4-BE49-F238E27FC236}">
                <a16:creationId xmlns:a16="http://schemas.microsoft.com/office/drawing/2014/main" id="{36C56FBE-AD5B-436A-84CC-8DB9E84E59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82" b="10212"/>
          <a:stretch/>
        </p:blipFill>
        <p:spPr bwMode="auto">
          <a:xfrm>
            <a:off x="449509" y="1378856"/>
            <a:ext cx="9231952" cy="4383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3BEEA9-06C8-47DC-9BD4-C2F8D7F0F006}"/>
              </a:ext>
            </a:extLst>
          </p:cNvPr>
          <p:cNvSpPr txBox="1"/>
          <p:nvPr/>
        </p:nvSpPr>
        <p:spPr>
          <a:xfrm>
            <a:off x="6590505" y="401924"/>
            <a:ext cx="152400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ядро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CFB127-5F1D-45B7-BB02-5E71FAACA305}"/>
              </a:ext>
            </a:extLst>
          </p:cNvPr>
          <p:cNvSpPr txBox="1"/>
          <p:nvPr/>
        </p:nvSpPr>
        <p:spPr>
          <a:xfrm>
            <a:off x="3883081" y="400798"/>
            <a:ext cx="256902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ядрышко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FA0DA-CC80-406E-AB78-D717D4A9F348}"/>
              </a:ext>
            </a:extLst>
          </p:cNvPr>
          <p:cNvSpPr txBox="1"/>
          <p:nvPr/>
        </p:nvSpPr>
        <p:spPr>
          <a:xfrm>
            <a:off x="2061029" y="5965368"/>
            <a:ext cx="256902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пластиды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610AB6-A811-4B42-9399-016EA272A71A}"/>
              </a:ext>
            </a:extLst>
          </p:cNvPr>
          <p:cNvSpPr txBox="1"/>
          <p:nvPr/>
        </p:nvSpPr>
        <p:spPr>
          <a:xfrm>
            <a:off x="8658205" y="4216398"/>
            <a:ext cx="29532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цитоплазма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8921B0-1D66-4DCC-96FD-7CD476D73D0D}"/>
              </a:ext>
            </a:extLst>
          </p:cNvPr>
          <p:cNvSpPr txBox="1"/>
          <p:nvPr/>
        </p:nvSpPr>
        <p:spPr>
          <a:xfrm>
            <a:off x="1175657" y="400798"/>
            <a:ext cx="256902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оболочка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1048E2-9EBB-405A-B175-2F1CE3E4D566}"/>
              </a:ext>
            </a:extLst>
          </p:cNvPr>
          <p:cNvSpPr txBox="1"/>
          <p:nvPr/>
        </p:nvSpPr>
        <p:spPr>
          <a:xfrm>
            <a:off x="5667826" y="5965368"/>
            <a:ext cx="256902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вакуоль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61C3EC5-CFE8-42FB-8444-7642A0645A23}"/>
              </a:ext>
            </a:extLst>
          </p:cNvPr>
          <p:cNvSpPr/>
          <p:nvPr/>
        </p:nvSpPr>
        <p:spPr>
          <a:xfrm>
            <a:off x="2061029" y="1378856"/>
            <a:ext cx="598458" cy="1988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2EC9F5DD-4398-4BDE-996C-4FC7DD605A74}"/>
              </a:ext>
            </a:extLst>
          </p:cNvPr>
          <p:cNvSpPr/>
          <p:nvPr/>
        </p:nvSpPr>
        <p:spPr>
          <a:xfrm>
            <a:off x="2749639" y="1056068"/>
            <a:ext cx="233043" cy="521594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id="{C6C9E75F-B808-49F9-BCD4-74F9DFEC17FE}"/>
              </a:ext>
            </a:extLst>
          </p:cNvPr>
          <p:cNvSpPr/>
          <p:nvPr/>
        </p:nvSpPr>
        <p:spPr>
          <a:xfrm rot="10800000">
            <a:off x="7308761" y="4359499"/>
            <a:ext cx="1455312" cy="32197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: вниз 15">
            <a:extLst>
              <a:ext uri="{FF2B5EF4-FFF2-40B4-BE49-F238E27FC236}">
                <a16:creationId xmlns:a16="http://schemas.microsoft.com/office/drawing/2014/main" id="{57BA5A9F-F7FC-4B71-AEED-07D88B8AF3D1}"/>
              </a:ext>
            </a:extLst>
          </p:cNvPr>
          <p:cNvSpPr/>
          <p:nvPr/>
        </p:nvSpPr>
        <p:spPr>
          <a:xfrm rot="2914624">
            <a:off x="6420784" y="927280"/>
            <a:ext cx="354169" cy="1010991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id="{BB045FD2-1292-4EB6-9E63-53C9C239A3D8}"/>
              </a:ext>
            </a:extLst>
          </p:cNvPr>
          <p:cNvSpPr/>
          <p:nvPr/>
        </p:nvSpPr>
        <p:spPr>
          <a:xfrm>
            <a:off x="5357326" y="1095830"/>
            <a:ext cx="328411" cy="79132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id="{30404E34-D647-4EF3-B096-6BA019239ADC}"/>
              </a:ext>
            </a:extLst>
          </p:cNvPr>
          <p:cNvSpPr/>
          <p:nvPr/>
        </p:nvSpPr>
        <p:spPr>
          <a:xfrm rot="9611508">
            <a:off x="5743074" y="4539284"/>
            <a:ext cx="364311" cy="1433458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CA7AB31B-440C-4AAD-A730-2A492459D2C9}"/>
              </a:ext>
            </a:extLst>
          </p:cNvPr>
          <p:cNvSpPr/>
          <p:nvPr/>
        </p:nvSpPr>
        <p:spPr>
          <a:xfrm rot="10800000">
            <a:off x="3174642" y="4585811"/>
            <a:ext cx="347730" cy="1445405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44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E60CAC-966F-49E9-9553-38F30FDF9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0997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b="1" dirty="0"/>
              <a:t>Строение ядра клетки</a:t>
            </a:r>
          </a:p>
        </p:txBody>
      </p:sp>
      <p:pic>
        <p:nvPicPr>
          <p:cNvPr id="8196" name="Picture 4" descr="Picture background">
            <a:extLst>
              <a:ext uri="{FF2B5EF4-FFF2-40B4-BE49-F238E27FC236}">
                <a16:creationId xmlns:a16="http://schemas.microsoft.com/office/drawing/2014/main" id="{DFCD5D5F-6DCB-4864-B0B6-E1F5136DB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0" y="1690688"/>
            <a:ext cx="3644153" cy="364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Picture background">
            <a:extLst>
              <a:ext uri="{FF2B5EF4-FFF2-40B4-BE49-F238E27FC236}">
                <a16:creationId xmlns:a16="http://schemas.microsoft.com/office/drawing/2014/main" id="{D55E90D2-B6D8-46C9-9A7C-D7FB399A2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52160" y="2117943"/>
            <a:ext cx="3611842" cy="282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Picture background">
            <a:extLst>
              <a:ext uri="{FF2B5EF4-FFF2-40B4-BE49-F238E27FC236}">
                <a16:creationId xmlns:a16="http://schemas.microsoft.com/office/drawing/2014/main" id="{287D2D5A-BCE9-46F0-B34C-14B632BFC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04669" y="2381547"/>
            <a:ext cx="3644153" cy="2262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A74341-0EE6-4122-9B8D-2A2C68ABC39C}"/>
              </a:ext>
            </a:extLst>
          </p:cNvPr>
          <p:cNvSpPr txBox="1"/>
          <p:nvPr/>
        </p:nvSpPr>
        <p:spPr>
          <a:xfrm>
            <a:off x="1102659" y="5540189"/>
            <a:ext cx="1468672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4800" dirty="0"/>
              <a:t>ядро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63FE2A-C8E8-4187-BFDB-66EB60B2F940}"/>
              </a:ext>
            </a:extLst>
          </p:cNvPr>
          <p:cNvSpPr txBox="1"/>
          <p:nvPr/>
        </p:nvSpPr>
        <p:spPr>
          <a:xfrm>
            <a:off x="4688580" y="5540189"/>
            <a:ext cx="3139001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4800" dirty="0"/>
              <a:t>хромосома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43F02-6C19-4362-A800-099A096D549F}"/>
              </a:ext>
            </a:extLst>
          </p:cNvPr>
          <p:cNvSpPr txBox="1"/>
          <p:nvPr/>
        </p:nvSpPr>
        <p:spPr>
          <a:xfrm>
            <a:off x="9405516" y="5540188"/>
            <a:ext cx="129875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4800" dirty="0"/>
              <a:t>ДНК</a:t>
            </a: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id="{75B5AD00-2F4E-4FB3-A759-6F33123F99D5}"/>
              </a:ext>
            </a:extLst>
          </p:cNvPr>
          <p:cNvSpPr/>
          <p:nvPr/>
        </p:nvSpPr>
        <p:spPr>
          <a:xfrm>
            <a:off x="3890683" y="3267635"/>
            <a:ext cx="956421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197EAC39-37DD-4228-AAC3-3B17439C5E21}"/>
              </a:ext>
            </a:extLst>
          </p:cNvPr>
          <p:cNvSpPr/>
          <p:nvPr/>
        </p:nvSpPr>
        <p:spPr>
          <a:xfrm>
            <a:off x="7706558" y="3277442"/>
            <a:ext cx="112647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66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E594A7-556A-4546-952E-39290718377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algn="ctr"/>
            <a:r>
              <a:rPr lang="ru-RU" b="1" dirty="0"/>
              <a:t>Строение бактерии</a:t>
            </a:r>
          </a:p>
        </p:txBody>
      </p:sp>
      <p:pic>
        <p:nvPicPr>
          <p:cNvPr id="7170" name="Picture 2" descr="Picture background">
            <a:extLst>
              <a:ext uri="{FF2B5EF4-FFF2-40B4-BE49-F238E27FC236}">
                <a16:creationId xmlns:a16="http://schemas.microsoft.com/office/drawing/2014/main" id="{6994D095-0FE3-4266-B3A7-5BE3D5A4B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10" y="1923747"/>
            <a:ext cx="9478783" cy="47035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093178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1BEA8E-FC87-4915-81DE-BD043D6ED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004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b="1" dirty="0"/>
              <a:t>Жизнедеятельность клетки</a:t>
            </a:r>
          </a:p>
        </p:txBody>
      </p:sp>
      <p:pic>
        <p:nvPicPr>
          <p:cNvPr id="9218" name="Picture 2" descr="Picture background">
            <a:extLst>
              <a:ext uri="{FF2B5EF4-FFF2-40B4-BE49-F238E27FC236}">
                <a16:creationId xmlns:a16="http://schemas.microsoft.com/office/drawing/2014/main" id="{2C7665BD-7D46-46FD-A719-66AB7228A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524" y="2525993"/>
            <a:ext cx="10387851" cy="415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DC940B-1004-44D0-A19E-1DB8E1CB8153}"/>
              </a:ext>
            </a:extLst>
          </p:cNvPr>
          <p:cNvSpPr txBox="1"/>
          <p:nvPr/>
        </p:nvSpPr>
        <p:spPr>
          <a:xfrm>
            <a:off x="4868612" y="1496841"/>
            <a:ext cx="2454775" cy="76944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400" dirty="0"/>
              <a:t>ПИТАНИЕ</a:t>
            </a:r>
          </a:p>
        </p:txBody>
      </p:sp>
    </p:spTree>
    <p:extLst>
      <p:ext uri="{BB962C8B-B14F-4D97-AF65-F5344CB8AC3E}">
        <p14:creationId xmlns:p14="http://schemas.microsoft.com/office/powerpoint/2010/main" val="3518689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99</Words>
  <Application>Microsoft Office PowerPoint</Application>
  <PresentationFormat>Широкоэкранный</PresentationFormat>
  <Paragraphs>33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Цитология – наука о клетке</vt:lpstr>
      <vt:lpstr>Клетки листа под микроскопом</vt:lpstr>
      <vt:lpstr>Клетка-это единица строения живых организмов</vt:lpstr>
      <vt:lpstr>Строение клеток</vt:lpstr>
      <vt:lpstr>Многообразие клеток</vt:lpstr>
      <vt:lpstr>Презентация PowerPoint</vt:lpstr>
      <vt:lpstr>Строение ядра клетки</vt:lpstr>
      <vt:lpstr>Строение бактерии</vt:lpstr>
      <vt:lpstr>Жизнедеятельность клетки</vt:lpstr>
      <vt:lpstr>Жизнедеятельность клетки</vt:lpstr>
      <vt:lpstr>Жизнедеятельность клетки</vt:lpstr>
      <vt:lpstr>Жизнедеятельность клетки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Цитология – наука о клетке</dc:title>
  <dc:creator>jivop</dc:creator>
  <cp:lastModifiedBy>jivop</cp:lastModifiedBy>
  <cp:revision>8</cp:revision>
  <dcterms:created xsi:type="dcterms:W3CDTF">2024-07-30T18:09:57Z</dcterms:created>
  <dcterms:modified xsi:type="dcterms:W3CDTF">2024-07-30T19:17:45Z</dcterms:modified>
</cp:coreProperties>
</file>