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59" r:id="rId5"/>
    <p:sldId id="257" r:id="rId6"/>
    <p:sldId id="263" r:id="rId7"/>
    <p:sldId id="262" r:id="rId8"/>
    <p:sldId id="266" r:id="rId9"/>
    <p:sldId id="264" r:id="rId10"/>
    <p:sldId id="265" r:id="rId11"/>
    <p:sldId id="267" r:id="rId12"/>
    <p:sldId id="268" r:id="rId13"/>
    <p:sldId id="272" r:id="rId14"/>
    <p:sldId id="273" r:id="rId15"/>
    <p:sldId id="274" r:id="rId16"/>
    <p:sldId id="275" r:id="rId17"/>
    <p:sldId id="276" r:id="rId18"/>
    <p:sldId id="269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0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B2E5013-101D-467D-8C3D-D6256720CE78}" type="datetimeFigureOut">
              <a:rPr lang="ru-RU" smtClean="0"/>
              <a:t>07.09.2011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92C31F52-1FCD-4A7F-A55C-7A7A11C723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10400" y="620688"/>
            <a:ext cx="1981200" cy="446449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Mistral" pitchFamily="66" charset="0"/>
              </a:rPr>
              <a:t>ВДОХНОВЕНИЕ – ЭТО УМЕНИЕ ПРИВОДИТЬ СЕБЯ В РАБОЧЕЕ СОСТОЯНИЕ.</a:t>
            </a:r>
          </a:p>
          <a:p>
            <a:r>
              <a:rPr lang="ru-RU" sz="2000" dirty="0" smtClean="0">
                <a:latin typeface="Mistral" pitchFamily="66" charset="0"/>
              </a:rPr>
              <a:t>                </a:t>
            </a:r>
            <a:r>
              <a:rPr lang="ru-RU" sz="1800" dirty="0" smtClean="0">
                <a:latin typeface="Mistral" pitchFamily="66" charset="0"/>
              </a:rPr>
              <a:t>А.С.ПУШКИН</a:t>
            </a:r>
            <a:r>
              <a:rPr lang="ru-RU" sz="2800" dirty="0" smtClean="0">
                <a:latin typeface="Mistral" pitchFamily="66" charset="0"/>
              </a:rPr>
              <a:t> </a:t>
            </a:r>
            <a:endParaRPr lang="ru-RU" sz="2800" dirty="0">
              <a:latin typeface="Mistral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2960"/>
            <a:ext cx="4978896" cy="1828800"/>
          </a:xfrm>
        </p:spPr>
        <p:txBody>
          <a:bodyPr/>
          <a:lstStyle/>
          <a:p>
            <a:r>
              <a:rPr lang="ru-RU" sz="9600" dirty="0" smtClean="0">
                <a:latin typeface="Mistral" pitchFamily="66" charset="0"/>
              </a:rPr>
              <a:t>Образ осени</a:t>
            </a:r>
            <a:endParaRPr lang="ru-RU" sz="96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7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71" y="260648"/>
            <a:ext cx="4168559" cy="59104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92695"/>
            <a:ext cx="4168559" cy="591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07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8964488" cy="1008112"/>
          </a:xfrm>
        </p:spPr>
        <p:txBody>
          <a:bodyPr/>
          <a:lstStyle/>
          <a:p>
            <a:r>
              <a:rPr lang="ru-RU" sz="1800" dirty="0" smtClean="0">
                <a:latin typeface="Mistral" pitchFamily="66" charset="0"/>
              </a:rPr>
              <a:t>Осень. У школьников и студентов- начало учебного года.</a:t>
            </a:r>
            <a:br>
              <a:rPr lang="ru-RU" sz="1800" dirty="0" smtClean="0">
                <a:latin typeface="Mistral" pitchFamily="66" charset="0"/>
              </a:rPr>
            </a:br>
            <a:r>
              <a:rPr lang="ru-RU" sz="1800" dirty="0" smtClean="0">
                <a:latin typeface="Mistral" pitchFamily="66" charset="0"/>
              </a:rPr>
              <a:t> У романтиков- время теплых пледов, сериалов и кофе. </a:t>
            </a:r>
            <a:br>
              <a:rPr lang="ru-RU" sz="1800" dirty="0" smtClean="0">
                <a:latin typeface="Mistral" pitchFamily="66" charset="0"/>
              </a:rPr>
            </a:br>
            <a:r>
              <a:rPr lang="ru-RU" sz="1800" dirty="0" smtClean="0">
                <a:latin typeface="Mistral" pitchFamily="66" charset="0"/>
              </a:rPr>
              <a:t>И, скорее всего, мало кто из вас интересовался вопросом, что же представляла осень для наших предков буквально несколько сотен лет назад.  </a:t>
            </a:r>
            <a:endParaRPr lang="ru-RU" sz="1800" dirty="0">
              <a:latin typeface="Mistral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700808"/>
            <a:ext cx="3529723" cy="4945024"/>
          </a:xfrm>
        </p:spPr>
      </p:pic>
    </p:spTree>
    <p:extLst>
      <p:ext uri="{BB962C8B-B14F-4D97-AF65-F5344CB8AC3E}">
        <p14:creationId xmlns:p14="http://schemas.microsoft.com/office/powerpoint/2010/main" val="34794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041" y="304800"/>
            <a:ext cx="3638430" cy="629255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159752" y="4293096"/>
            <a:ext cx="1673352" cy="21602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9752" y="0"/>
            <a:ext cx="1675660" cy="6669360"/>
          </a:xfrm>
        </p:spPr>
        <p:txBody>
          <a:bodyPr/>
          <a:lstStyle/>
          <a:p>
            <a:r>
              <a:rPr lang="ru-RU" sz="1400" dirty="0" smtClean="0">
                <a:latin typeface="Mistral" pitchFamily="66" charset="0"/>
              </a:rPr>
              <a:t>14(1) сентября –</a:t>
            </a:r>
            <a:r>
              <a:rPr lang="ru-RU" sz="1400" dirty="0" err="1" smtClean="0">
                <a:latin typeface="Mistral" pitchFamily="66" charset="0"/>
              </a:rPr>
              <a:t>новолетие</a:t>
            </a:r>
            <a:r>
              <a:rPr lang="ru-RU" sz="1400" dirty="0" smtClean="0">
                <a:latin typeface="Mistral" pitchFamily="66" charset="0"/>
              </a:rPr>
              <a:t>. </a:t>
            </a:r>
            <a:br>
              <a:rPr lang="ru-RU" sz="1400" dirty="0" smtClean="0">
                <a:latin typeface="Mistral" pitchFamily="66" charset="0"/>
              </a:rPr>
            </a:br>
            <a:r>
              <a:rPr lang="ru-RU" sz="1400" dirty="0" smtClean="0">
                <a:latin typeface="Mistral" pitchFamily="66" charset="0"/>
              </a:rPr>
              <a:t>завершается сбор урожая и начинается Осенний круг праздников посвященных урожаю и почитанию предков, начиная с летних </a:t>
            </a:r>
            <a:r>
              <a:rPr lang="ru-RU" sz="1400" dirty="0" err="1" smtClean="0">
                <a:latin typeface="Mistral" pitchFamily="66" charset="0"/>
              </a:rPr>
              <a:t>спасов</a:t>
            </a:r>
            <a:r>
              <a:rPr lang="ru-RU" sz="1400" dirty="0" smtClean="0">
                <a:latin typeface="Mistral" pitchFamily="66" charset="0"/>
              </a:rPr>
              <a:t> и заканчивая </a:t>
            </a:r>
            <a:r>
              <a:rPr lang="ru-RU" sz="1400" dirty="0" err="1" smtClean="0">
                <a:latin typeface="Mistral" pitchFamily="66" charset="0"/>
              </a:rPr>
              <a:t>овсенем</a:t>
            </a:r>
            <a:r>
              <a:rPr lang="ru-RU" sz="1400" dirty="0" smtClean="0">
                <a:latin typeface="Mistral" pitchFamily="66" charset="0"/>
              </a:rPr>
              <a:t>. Потом начинается время, посвященное матери-</a:t>
            </a:r>
            <a:r>
              <a:rPr lang="ru-RU" sz="1400" dirty="0" err="1" smtClean="0">
                <a:latin typeface="Mistral" pitchFamily="66" charset="0"/>
              </a:rPr>
              <a:t>землеи</a:t>
            </a:r>
            <a:r>
              <a:rPr lang="ru-RU" sz="1400" dirty="0" smtClean="0">
                <a:latin typeface="Mistral" pitchFamily="66" charset="0"/>
              </a:rPr>
              <a:t> улаживанию жизни человека с процессами земли. Поскольку начинается опасное и студеное время года, когда людям нужна защита</a:t>
            </a:r>
            <a:r>
              <a:rPr lang="ru-RU" sz="1600" dirty="0" smtClean="0">
                <a:latin typeface="Mistral" pitchFamily="66" charset="0"/>
              </a:rPr>
              <a:t>.</a:t>
            </a:r>
            <a:endParaRPr lang="ru-RU" sz="16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53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2229"/>
            <a:ext cx="3240360" cy="61911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502450"/>
            <a:ext cx="4839300" cy="599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9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16745"/>
            <a:ext cx="5257800" cy="635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1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8208"/>
            <a:ext cx="5688632" cy="634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32656"/>
            <a:ext cx="4392488" cy="62651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14" y="332656"/>
            <a:ext cx="3638865" cy="616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90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9591"/>
            <a:ext cx="4752528" cy="485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9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6461564" cy="4752527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7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19263"/>
            <a:ext cx="2782621" cy="47986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1719262"/>
            <a:ext cx="4034914" cy="476100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Mistral" pitchFamily="66" charset="0"/>
              </a:rPr>
              <a:t>Говорят, что людей вдохновляет то время года, в которое они родились. Нет</a:t>
            </a:r>
            <a:r>
              <a:rPr lang="ru-RU" sz="2800" dirty="0">
                <a:latin typeface="Mistral" pitchFamily="66" charset="0"/>
              </a:rPr>
              <a:t>,</a:t>
            </a:r>
            <a:r>
              <a:rPr lang="ru-RU" sz="2800" dirty="0" smtClean="0">
                <a:latin typeface="Mistral" pitchFamily="66" charset="0"/>
              </a:rPr>
              <a:t> Это не так.</a:t>
            </a:r>
            <a:br>
              <a:rPr lang="ru-RU" sz="2800" dirty="0" smtClean="0">
                <a:latin typeface="Mistral" pitchFamily="66" charset="0"/>
              </a:rPr>
            </a:br>
            <a:r>
              <a:rPr lang="ru-RU" sz="2800" dirty="0" smtClean="0">
                <a:latin typeface="Mistral" pitchFamily="66" charset="0"/>
              </a:rPr>
              <a:t> их вдохновляют люди, которые рядом.</a:t>
            </a:r>
            <a:endParaRPr lang="ru-RU" sz="28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93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304800"/>
            <a:ext cx="2880320" cy="607652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Mistral" pitchFamily="66" charset="0"/>
              </a:rPr>
              <a:t>ПОРТРЕТ </a:t>
            </a:r>
            <a:r>
              <a:rPr lang="ru-RU" sz="2400" dirty="0" smtClean="0">
                <a:latin typeface="Mistral" pitchFamily="66" charset="0"/>
              </a:rPr>
              <a:t>- ЭТО ХУДОЖЕСТВЕННЫЙ ОБРАЗ ЧЕЛОВЕКА.</a:t>
            </a:r>
          </a:p>
          <a:p>
            <a:pPr marL="45720" indent="0">
              <a:buNone/>
            </a:pPr>
            <a:r>
              <a:rPr lang="ru-RU" sz="2400" dirty="0" smtClean="0">
                <a:latin typeface="Mistral" pitchFamily="66" charset="0"/>
              </a:rPr>
              <a:t> </a:t>
            </a:r>
          </a:p>
          <a:p>
            <a:pPr marL="45720" indent="0">
              <a:buNone/>
            </a:pPr>
            <a:r>
              <a:rPr lang="ru-RU" sz="2400" dirty="0" smtClean="0">
                <a:latin typeface="Mistral" pitchFamily="66" charset="0"/>
              </a:rPr>
              <a:t>В НЕМ ДОЛЖНА ОЩУЩАТЬСЯ КОНКРЕТНАЯ ЛИЧНОСТЬ С ПРИСУЩИМИ ЕЙ, И ТОЛЬКО ЕЙ ОСОБЕННОСТЯМИ ВНЕШНОСТИ, ПСИХОТИПА, НРАВСТВЕННОГО ОБЛИКА.</a:t>
            </a:r>
            <a:endParaRPr lang="ru-RU" sz="2400" dirty="0">
              <a:latin typeface="Mistral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16200000">
            <a:off x="5544108" y="2096852"/>
            <a:ext cx="5328592" cy="936104"/>
          </a:xfrm>
        </p:spPr>
        <p:txBody>
          <a:bodyPr/>
          <a:lstStyle/>
          <a:p>
            <a:r>
              <a:rPr lang="ru-RU" sz="9600" dirty="0" smtClean="0">
                <a:latin typeface="Mistral" pitchFamily="66" charset="0"/>
              </a:rPr>
              <a:t>портре</a:t>
            </a:r>
            <a:r>
              <a:rPr lang="ru-RU" sz="9600" dirty="0" smtClean="0"/>
              <a:t>т</a:t>
            </a:r>
            <a:endParaRPr lang="ru-RU" sz="9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952" y="332656"/>
            <a:ext cx="3619836" cy="617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82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Mistral" pitchFamily="66" charset="0"/>
              </a:rPr>
              <a:t>Образ человека - главная тема искусства</a:t>
            </a:r>
            <a:endParaRPr lang="ru-RU" sz="4000" dirty="0">
              <a:latin typeface="Mistral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21496"/>
            <a:ext cx="3522912" cy="4752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240" y="1808820"/>
            <a:ext cx="4038474" cy="476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6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304801"/>
            <a:ext cx="6552728" cy="1756048"/>
          </a:xfrm>
        </p:spPr>
        <p:txBody>
          <a:bodyPr>
            <a:normAutofit fontScale="77500" lnSpcReduction="20000"/>
          </a:bodyPr>
          <a:lstStyle/>
          <a:p>
            <a:r>
              <a:rPr lang="ru-RU" sz="2200" b="1" dirty="0" smtClean="0">
                <a:latin typeface="Mistral" pitchFamily="66" charset="0"/>
              </a:rPr>
              <a:t>АЛЛЕГОРИЯ</a:t>
            </a:r>
            <a:r>
              <a:rPr lang="ru-RU" sz="2200" dirty="0" smtClean="0">
                <a:latin typeface="Mistral" pitchFamily="66" charset="0"/>
              </a:rPr>
              <a:t> - ХУДОЖЕСТВЕННОЕ ИЗОБРАЖЕНИЕ КАКОЙ-ЛИБО ИДЕИ, ПОНЯТИЯ ИЛИ МЫСЛИ. ПЕРЕВОДИТСЯ С ДРЕВНЕГРЕЧЕСКОГО КАК « ИНОСКАЗАНИЕ». </a:t>
            </a:r>
          </a:p>
          <a:p>
            <a:endParaRPr lang="ru-RU" sz="2200" dirty="0" smtClean="0">
              <a:latin typeface="Mistral" pitchFamily="66" charset="0"/>
            </a:endParaRPr>
          </a:p>
          <a:p>
            <a:pPr marL="45720" indent="0">
              <a:buNone/>
            </a:pPr>
            <a:r>
              <a:rPr lang="ru-RU" sz="2200" dirty="0" smtClean="0">
                <a:latin typeface="Mistral" pitchFamily="66" charset="0"/>
              </a:rPr>
              <a:t>С ДАВНИХ ВРЕМЕН ХУДОЖНИКИ ПРИДУМЫВАЮТ ЯРКИЕ ОБРАЗЫ ДЛЯ РАЗЛИЧНЫХ АБСТРАКТНЫХ АЛЛЕГОРИЙ, КАК ПРАВИЛО, БОЛЬШИНСТВО ЭТИХ ОБРАЗОВ «ОЧЕЛОВЕЧЕНЫ».</a:t>
            </a:r>
          </a:p>
          <a:p>
            <a:endParaRPr lang="ru-RU" sz="1800" dirty="0" smtClean="0">
              <a:latin typeface="Mistral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16200000">
            <a:off x="5184068" y="2672916"/>
            <a:ext cx="5832648" cy="1440160"/>
          </a:xfrm>
        </p:spPr>
        <p:txBody>
          <a:bodyPr/>
          <a:lstStyle/>
          <a:p>
            <a:r>
              <a:rPr lang="ru-RU" sz="9600" dirty="0" smtClean="0">
                <a:latin typeface="Mistral" pitchFamily="66" charset="0"/>
              </a:rPr>
              <a:t>аллегория</a:t>
            </a:r>
            <a:endParaRPr lang="ru-RU" sz="9600" dirty="0">
              <a:latin typeface="Mistral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04864"/>
            <a:ext cx="5544616" cy="439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004" y="1719262"/>
            <a:ext cx="4986229" cy="495009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1260" cy="1344961"/>
          </a:xfrm>
        </p:spPr>
        <p:txBody>
          <a:bodyPr/>
          <a:lstStyle/>
          <a:p>
            <a:r>
              <a:rPr lang="ru-RU" sz="2400" dirty="0">
                <a:latin typeface="Mistral" pitchFamily="66" charset="0"/>
              </a:rPr>
              <a:t>Само </a:t>
            </a:r>
            <a:r>
              <a:rPr lang="ru-RU" sz="2400" dirty="0" smtClean="0">
                <a:latin typeface="Mistral" pitchFamily="66" charset="0"/>
              </a:rPr>
              <a:t>слово «портрет» </a:t>
            </a:r>
            <a:r>
              <a:rPr lang="ru-RU" sz="2400" dirty="0">
                <a:latin typeface="Mistral" pitchFamily="66" charset="0"/>
              </a:rPr>
              <a:t>произошло от латинского. </a:t>
            </a:r>
            <a:r>
              <a:rPr lang="ru-RU" sz="2400" dirty="0" smtClean="0">
                <a:latin typeface="Mistral" pitchFamily="66" charset="0"/>
              </a:rPr>
              <a:t/>
            </a:r>
            <a:br>
              <a:rPr lang="ru-RU" sz="2400" dirty="0" smtClean="0">
                <a:latin typeface="Mistral" pitchFamily="66" charset="0"/>
              </a:rPr>
            </a:br>
            <a:r>
              <a:rPr lang="ru-RU" sz="2400" dirty="0" smtClean="0">
                <a:latin typeface="Mistral" pitchFamily="66" charset="0"/>
              </a:rPr>
              <a:t>Его </a:t>
            </a:r>
            <a:r>
              <a:rPr lang="ru-RU" sz="2400" dirty="0">
                <a:latin typeface="Mistral" pitchFamily="66" charset="0"/>
              </a:rPr>
              <a:t>можно перевести как «извлечение сущности», </a:t>
            </a:r>
            <a:r>
              <a:rPr lang="ru-RU" sz="2400" dirty="0" smtClean="0">
                <a:latin typeface="Mistral" pitchFamily="66" charset="0"/>
              </a:rPr>
              <a:t/>
            </a:r>
            <a:br>
              <a:rPr lang="ru-RU" sz="2400" dirty="0" smtClean="0">
                <a:latin typeface="Mistral" pitchFamily="66" charset="0"/>
              </a:rPr>
            </a:br>
            <a:r>
              <a:rPr lang="ru-RU" sz="2400" dirty="0" smtClean="0">
                <a:latin typeface="Mistral" pitchFamily="66" charset="0"/>
              </a:rPr>
              <a:t>т.е</a:t>
            </a:r>
            <a:r>
              <a:rPr lang="ru-RU" sz="2400" dirty="0">
                <a:latin typeface="Mistral" pitchFamily="66" charset="0"/>
              </a:rPr>
              <a:t>. внутреннего содержания.</a:t>
            </a:r>
            <a:br>
              <a:rPr lang="ru-RU" sz="2400" dirty="0">
                <a:latin typeface="Mistral" pitchFamily="66" charset="0"/>
              </a:rPr>
            </a:br>
            <a:endParaRPr lang="ru-RU" sz="24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96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260648"/>
            <a:ext cx="5122842" cy="636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2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11686"/>
            <a:ext cx="5002206" cy="638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89531"/>
            <a:ext cx="3287676" cy="6309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25" y="557066"/>
            <a:ext cx="4726178" cy="567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6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00" y="332656"/>
            <a:ext cx="5009380" cy="623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8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241</TotalTime>
  <Words>135</Words>
  <Application>Microsoft Office PowerPoint</Application>
  <PresentationFormat>Экран (4:3)</PresentationFormat>
  <Paragraphs>16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Сетка</vt:lpstr>
      <vt:lpstr>Образ осени</vt:lpstr>
      <vt:lpstr>портрет</vt:lpstr>
      <vt:lpstr>Образ человека - главная тема искусства</vt:lpstr>
      <vt:lpstr>аллегория</vt:lpstr>
      <vt:lpstr>Само слово «портрет» произошло от латинского.  Его можно перевести как «извлечение сущности»,  т.е. внутреннего содержания.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Осень. У школьников и студентов- начало учебного года.  У романтиков- время теплых пледов, сериалов и кофе.  И, скорее всего, мало кто из вас интересовался вопросом, что же представляла осень для наших предков буквально несколько сотен лет назад.  </vt:lpstr>
      <vt:lpstr>14(1) сентября –новолетие.  завершается сбор урожая и начинается Осенний круг праздников посвященных урожаю и почитанию предков, начиная с летних спасов и заканчивая овсенем. Потом начинается время, посвященное матери-землеи улаживанию жизни человека с процессами земли. Поскольку начинается опасное и студеное время года, когда людям нужна защита.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Говорят, что людей вдохновляет то время года, в которое они родились. Нет, Это не так.  их вдохновляют люди, которые рядом.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осени</dc:title>
  <dc:creator>Школа</dc:creator>
  <cp:lastModifiedBy>Школа</cp:lastModifiedBy>
  <cp:revision>12</cp:revision>
  <dcterms:created xsi:type="dcterms:W3CDTF">2011-09-07T14:29:42Z</dcterms:created>
  <dcterms:modified xsi:type="dcterms:W3CDTF">2011-09-07T18:33:24Z</dcterms:modified>
</cp:coreProperties>
</file>