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79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5" r:id="rId15"/>
    <p:sldId id="274" r:id="rId16"/>
    <p:sldId id="272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FC8B4-1AC1-4DAB-8164-B470407CF1DD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200456-5853-45BF-8DB4-A9A8085EA1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2652712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 smtClean="0"/>
              <a:t>Food and dishes</a:t>
            </a:r>
            <a:endParaRPr lang="uk-UA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4214818"/>
            <a:ext cx="5429288" cy="1928826"/>
          </a:xfrm>
        </p:spPr>
        <p:txBody>
          <a:bodyPr/>
          <a:lstStyle/>
          <a:p>
            <a:endParaRPr lang="uk-UA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big_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0382" b="48993"/>
          <a:stretch>
            <a:fillRect/>
          </a:stretch>
        </p:blipFill>
        <p:spPr>
          <a:xfrm>
            <a:off x="428596" y="928670"/>
            <a:ext cx="8351020" cy="48868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Dishes </a:t>
            </a:r>
            <a:endParaRPr lang="uk-UA" dirty="0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4762"/>
          <a:stretch>
            <a:fillRect/>
          </a:stretch>
        </p:blipFill>
        <p:spPr>
          <a:xfrm>
            <a:off x="1000100" y="1285860"/>
            <a:ext cx="7400976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GL000181659_001_0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933" r="2157" b="7812"/>
          <a:stretch>
            <a:fillRect/>
          </a:stretch>
        </p:blipFill>
        <p:spPr>
          <a:xfrm>
            <a:off x="0" y="0"/>
            <a:ext cx="9144000" cy="6650135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Popular dishes</a:t>
            </a:r>
            <a:endParaRPr lang="uk-UA" dirty="0"/>
          </a:p>
        </p:txBody>
      </p:sp>
      <p:pic>
        <p:nvPicPr>
          <p:cNvPr id="4" name="Содержимое 3" descr="image1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571612"/>
            <a:ext cx="7294628" cy="4809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9672"/>
          </a:xfrm>
        </p:spPr>
        <p:txBody>
          <a:bodyPr>
            <a:normAutofit fontScale="90000"/>
          </a:bodyPr>
          <a:lstStyle/>
          <a:p>
            <a:endParaRPr lang="uk-UA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26204"/>
          </a:xfrm>
        </p:spPr>
        <p:txBody>
          <a:bodyPr/>
          <a:lstStyle/>
          <a:p>
            <a:r>
              <a:rPr lang="en-US" dirty="0" smtClean="0"/>
              <a:t>corn flakes [ˈ</a:t>
            </a:r>
            <a:r>
              <a:rPr lang="en-US" dirty="0" err="1" smtClean="0"/>
              <a:t>kɔrn</a:t>
            </a:r>
            <a:r>
              <a:rPr lang="en-US" dirty="0" smtClean="0"/>
              <a:t> ˈ</a:t>
            </a:r>
            <a:r>
              <a:rPr lang="en-US" dirty="0" err="1" smtClean="0"/>
              <a:t>fleɪks</a:t>
            </a:r>
            <a:r>
              <a:rPr lang="en-US" dirty="0" smtClean="0"/>
              <a:t>] </a:t>
            </a:r>
            <a:r>
              <a:rPr lang="uk-UA" dirty="0" smtClean="0"/>
              <a:t>кукурузные </a:t>
            </a:r>
            <a:r>
              <a:rPr lang="uk-UA" dirty="0" err="1" smtClean="0"/>
              <a:t>хлопья</a:t>
            </a:r>
            <a:endParaRPr lang="en-US" dirty="0" smtClean="0"/>
          </a:p>
          <a:p>
            <a:r>
              <a:rPr lang="en-US" dirty="0" smtClean="0"/>
              <a:t>omelet(</a:t>
            </a:r>
            <a:r>
              <a:rPr lang="en-US" dirty="0" err="1" smtClean="0"/>
              <a:t>te</a:t>
            </a:r>
            <a:r>
              <a:rPr lang="en-US" dirty="0" smtClean="0"/>
              <a:t>) [ˈ</a:t>
            </a:r>
            <a:r>
              <a:rPr lang="en-US" dirty="0" err="1" smtClean="0"/>
              <a:t>ɒmlət</a:t>
            </a:r>
            <a:r>
              <a:rPr lang="en-US" dirty="0" smtClean="0"/>
              <a:t>] </a:t>
            </a:r>
            <a:r>
              <a:rPr lang="uk-UA" dirty="0" smtClean="0"/>
              <a:t>омлет</a:t>
            </a:r>
          </a:p>
          <a:p>
            <a:r>
              <a:rPr lang="en-US" dirty="0" smtClean="0"/>
              <a:t>salad</a:t>
            </a:r>
            <a:r>
              <a:rPr lang="uk-UA" dirty="0" smtClean="0"/>
              <a:t> </a:t>
            </a:r>
            <a:r>
              <a:rPr lang="en-US" dirty="0" smtClean="0"/>
              <a:t>[</a:t>
            </a:r>
            <a:r>
              <a:rPr lang="en-US" dirty="0" err="1" smtClean="0"/>
              <a:t>sæləd</a:t>
            </a:r>
            <a:r>
              <a:rPr lang="en-US" dirty="0" smtClean="0"/>
              <a:t>] </a:t>
            </a:r>
            <a:r>
              <a:rPr lang="ru-RU" dirty="0" smtClean="0"/>
              <a:t>салат</a:t>
            </a:r>
            <a:endParaRPr lang="uk-UA" dirty="0" smtClean="0"/>
          </a:p>
          <a:p>
            <a:r>
              <a:rPr lang="en-US" dirty="0" smtClean="0"/>
              <a:t>broth</a:t>
            </a:r>
            <a:r>
              <a:rPr lang="uk-UA" dirty="0" smtClean="0"/>
              <a:t> </a:t>
            </a:r>
            <a:r>
              <a:rPr lang="en-US" dirty="0" smtClean="0"/>
              <a:t>[ˈ</a:t>
            </a:r>
            <a:r>
              <a:rPr lang="en-US" dirty="0" err="1" smtClean="0"/>
              <a:t>brɔ</a:t>
            </a:r>
            <a:r>
              <a:rPr lang="el-GR" dirty="0" smtClean="0"/>
              <a:t>θ</a:t>
            </a:r>
            <a:r>
              <a:rPr lang="en-US" dirty="0" smtClean="0"/>
              <a:t>] </a:t>
            </a:r>
            <a:r>
              <a:rPr lang="uk-UA" dirty="0" err="1" smtClean="0"/>
              <a:t>бульон</a:t>
            </a:r>
            <a:endParaRPr lang="uk-UA" dirty="0" smtClean="0"/>
          </a:p>
          <a:p>
            <a:r>
              <a:rPr lang="en-US" dirty="0" smtClean="0"/>
              <a:t>chop, cutlet [ˈ</a:t>
            </a:r>
            <a:r>
              <a:rPr lang="en-US" dirty="0" err="1" smtClean="0"/>
              <a:t>tʃɑp</a:t>
            </a:r>
            <a:r>
              <a:rPr lang="en-US" dirty="0" smtClean="0"/>
              <a:t>, ˈ</a:t>
            </a:r>
            <a:r>
              <a:rPr lang="en-US" dirty="0" err="1" smtClean="0"/>
              <a:t>kətlət</a:t>
            </a:r>
            <a:r>
              <a:rPr lang="en-US" dirty="0" smtClean="0"/>
              <a:t>] </a:t>
            </a:r>
            <a:r>
              <a:rPr lang="uk-UA" dirty="0" err="1" smtClean="0"/>
              <a:t>отбивная</a:t>
            </a:r>
            <a:endParaRPr lang="uk-UA" dirty="0" smtClean="0"/>
          </a:p>
          <a:p>
            <a:r>
              <a:rPr lang="en-US" dirty="0" smtClean="0"/>
              <a:t> meat dumplings [</a:t>
            </a:r>
            <a:r>
              <a:rPr lang="en-US" dirty="0" err="1" smtClean="0"/>
              <a:t>miːt</a:t>
            </a:r>
            <a:r>
              <a:rPr lang="en-US" dirty="0" smtClean="0"/>
              <a:t> ˈ</a:t>
            </a:r>
            <a:r>
              <a:rPr lang="en-US" dirty="0" err="1" smtClean="0"/>
              <a:t>dəmplɪŋz</a:t>
            </a:r>
            <a:r>
              <a:rPr lang="en-US" dirty="0" smtClean="0"/>
              <a:t>] </a:t>
            </a:r>
            <a:r>
              <a:rPr lang="uk-UA" dirty="0" err="1" smtClean="0"/>
              <a:t>пельмени</a:t>
            </a:r>
            <a:endParaRPr lang="en-US" dirty="0" smtClean="0"/>
          </a:p>
          <a:p>
            <a:r>
              <a:rPr lang="en-US" dirty="0" smtClean="0"/>
              <a:t>jelly [ˈ</a:t>
            </a:r>
            <a:r>
              <a:rPr lang="en-US" dirty="0" err="1" smtClean="0"/>
              <a:t>dʒeli</a:t>
            </a:r>
            <a:r>
              <a:rPr lang="en-US" dirty="0" smtClean="0"/>
              <a:t>ː] </a:t>
            </a:r>
            <a:r>
              <a:rPr lang="uk-UA" dirty="0" smtClean="0"/>
              <a:t>желе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uk-UA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l-GR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357166"/>
            <a:ext cx="8137190" cy="6097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III. </a:t>
            </a:r>
            <a:r>
              <a:rPr lang="uk-UA" sz="2000" dirty="0" smtClean="0"/>
              <a:t>Заключительная часть</a:t>
            </a:r>
            <a:r>
              <a:rPr lang="uk-UA" sz="2000" dirty="0" smtClean="0"/>
              <a:t/>
            </a:r>
            <a:br>
              <a:rPr lang="uk-UA" sz="2000" dirty="0" smtClean="0"/>
            </a:br>
            <a:r>
              <a:rPr lang="uk-UA" sz="2000" dirty="0" smtClean="0"/>
              <a:t>Игра</a:t>
            </a:r>
            <a:r>
              <a:rPr lang="uk-UA" sz="2000" dirty="0" smtClean="0"/>
              <a:t> </a:t>
            </a:r>
            <a:r>
              <a:rPr lang="uk-UA" sz="2000" dirty="0" smtClean="0"/>
              <a:t>“</a:t>
            </a:r>
            <a:r>
              <a:rPr lang="en-US" sz="2000" dirty="0" smtClean="0"/>
              <a:t>Eat or not</a:t>
            </a:r>
            <a:r>
              <a:rPr lang="ru-RU" sz="2000" dirty="0" smtClean="0"/>
              <a:t>?</a:t>
            </a:r>
            <a:endParaRPr lang="uk-UA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/>
          <a:lstStyle/>
          <a:p>
            <a:pPr>
              <a:buFontTx/>
              <a:buChar char="-"/>
            </a:pPr>
            <a:r>
              <a:rPr lang="uk-UA" dirty="0" smtClean="0"/>
              <a:t>Продолжи предложение</a:t>
            </a:r>
            <a:r>
              <a:rPr lang="uk-UA" dirty="0" smtClean="0"/>
              <a:t>: </a:t>
            </a:r>
            <a:endParaRPr lang="uk-UA" dirty="0" smtClean="0"/>
          </a:p>
          <a:p>
            <a:pPr>
              <a:buNone/>
            </a:pPr>
            <a:r>
              <a:rPr lang="en-US" b="1" dirty="0" smtClean="0"/>
              <a:t>I</a:t>
            </a:r>
            <a:r>
              <a:rPr lang="en-US" dirty="0" smtClean="0"/>
              <a:t> (don’t) </a:t>
            </a:r>
            <a:r>
              <a:rPr lang="en-US" b="1" dirty="0" smtClean="0"/>
              <a:t>eat</a:t>
            </a:r>
            <a:r>
              <a:rPr lang="en-US" dirty="0" smtClean="0"/>
              <a:t> a/an … .</a:t>
            </a:r>
          </a:p>
          <a:p>
            <a:pPr>
              <a:buNone/>
            </a:pPr>
            <a:endParaRPr lang="uk-UA" dirty="0"/>
          </a:p>
        </p:txBody>
      </p:sp>
      <p:pic>
        <p:nvPicPr>
          <p:cNvPr id="4" name="Рисунок 3" descr="4cd136efe7c8fb80877400ef460c5b9a0e92c3ed3cbf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138732"/>
            <a:ext cx="2574828" cy="17192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sma_sku4959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2285992"/>
            <a:ext cx="2381250" cy="23812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explosion_650b_2016_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476672"/>
            <a:ext cx="2963158" cy="17032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2867be27859a9879e04b1017687b1823_kak_prigotovit_golubtsy_shutterstock_12623732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86050" y="5126348"/>
            <a:ext cx="2381022" cy="17316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1463037182_kak-zasolit-sal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57818" y="4786322"/>
            <a:ext cx="3619502" cy="180975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2346_max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143240" y="2500306"/>
            <a:ext cx="3226670" cy="21526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 descr="images (1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5720" y="2857496"/>
            <a:ext cx="2705100" cy="16859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571480"/>
            <a:ext cx="5668797" cy="56436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418" r="2539"/>
          <a:stretch>
            <a:fillRect/>
          </a:stretch>
        </p:blipFill>
        <p:spPr>
          <a:xfrm>
            <a:off x="357158" y="857232"/>
            <a:ext cx="8522404" cy="50974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57158" y="367664"/>
            <a:ext cx="8429684" cy="775320"/>
          </a:xfrm>
        </p:spPr>
        <p:txBody>
          <a:bodyPr>
            <a:normAutofit/>
          </a:bodyPr>
          <a:lstStyle/>
          <a:p>
            <a:r>
              <a:rPr lang="uk-UA" sz="1800" b="1" dirty="0" smtClean="0"/>
              <a:t>І.</a:t>
            </a:r>
            <a:r>
              <a:rPr lang="uk-UA" sz="1800" b="1" dirty="0" err="1" smtClean="0"/>
              <a:t>Организационный</a:t>
            </a:r>
            <a:r>
              <a:rPr lang="uk-UA" sz="1800" b="1" dirty="0" smtClean="0"/>
              <a:t> момент</a:t>
            </a:r>
            <a:endParaRPr lang="en-US" sz="1800" dirty="0" smtClean="0"/>
          </a:p>
          <a:p>
            <a:r>
              <a:rPr lang="en-US" sz="1800" dirty="0" smtClean="0"/>
              <a:t>1. </a:t>
            </a:r>
            <a:r>
              <a:rPr lang="uk-UA" sz="1800" dirty="0" smtClean="0"/>
              <a:t>Приветствие</a:t>
            </a:r>
            <a:endParaRPr lang="uk-UA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643050"/>
            <a:ext cx="7858180" cy="4666310"/>
          </a:xfrm>
        </p:spPr>
        <p:txBody>
          <a:bodyPr/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en-US" dirty="0" smtClean="0"/>
              <a:t>Good afternoon sun,</a:t>
            </a:r>
            <a:endParaRPr lang="uk-UA" dirty="0" smtClean="0"/>
          </a:p>
          <a:p>
            <a:pPr>
              <a:buNone/>
            </a:pPr>
            <a:r>
              <a:rPr lang="en-US" dirty="0" smtClean="0"/>
              <a:t>good afternoon sky,</a:t>
            </a:r>
            <a:endParaRPr lang="uk-UA" dirty="0" smtClean="0"/>
          </a:p>
          <a:p>
            <a:pPr>
              <a:buNone/>
            </a:pPr>
            <a:r>
              <a:rPr lang="en-US" dirty="0" smtClean="0"/>
              <a:t>“Good afternoon” – say together.</a:t>
            </a:r>
            <a:endParaRPr lang="uk-UA" dirty="0" smtClean="0"/>
          </a:p>
          <a:p>
            <a:pPr>
              <a:buNone/>
            </a:pPr>
            <a:r>
              <a:rPr lang="en-US" dirty="0" smtClean="0"/>
              <a:t>We like this day the best of all</a:t>
            </a:r>
            <a:endParaRPr lang="uk-UA" dirty="0" smtClean="0"/>
          </a:p>
          <a:p>
            <a:pPr>
              <a:buNone/>
            </a:pPr>
            <a:r>
              <a:rPr lang="en-US" dirty="0" smtClean="0"/>
              <a:t>And start the English lesson.</a:t>
            </a:r>
            <a:endParaRPr lang="uk-UA" dirty="0" smtClean="0"/>
          </a:p>
          <a:p>
            <a:pPr>
              <a:buNone/>
            </a:pPr>
            <a:endParaRPr lang="uk-UA" dirty="0"/>
          </a:p>
        </p:txBody>
      </p:sp>
      <p:pic>
        <p:nvPicPr>
          <p:cNvPr id="7" name="Рисунок 6" descr="Solnyshko_1.jpg"/>
          <p:cNvPicPr>
            <a:picLocks noChangeAspect="1"/>
          </p:cNvPicPr>
          <p:nvPr/>
        </p:nvPicPr>
        <p:blipFill>
          <a:blip r:embed="rId2" cstate="print"/>
          <a:srcRect l="5208" t="7291" r="5208" b="10416"/>
          <a:stretch>
            <a:fillRect/>
          </a:stretch>
        </p:blipFill>
        <p:spPr>
          <a:xfrm>
            <a:off x="5572132" y="3786190"/>
            <a:ext cx="3188486" cy="29289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images (2).jpg"/>
          <p:cNvPicPr>
            <a:picLocks noChangeAspect="1"/>
          </p:cNvPicPr>
          <p:nvPr/>
        </p:nvPicPr>
        <p:blipFill>
          <a:blip r:embed="rId3" cstate="print"/>
          <a:srcRect t="3333" b="26666"/>
          <a:stretch>
            <a:fillRect/>
          </a:stretch>
        </p:blipFill>
        <p:spPr>
          <a:xfrm>
            <a:off x="6000760" y="500042"/>
            <a:ext cx="2714644" cy="19002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285720" y="214290"/>
            <a:ext cx="8358246" cy="1428760"/>
          </a:xfrm>
        </p:spPr>
        <p:txBody>
          <a:bodyPr>
            <a:normAutofit/>
          </a:bodyPr>
          <a:lstStyle/>
          <a:p>
            <a:r>
              <a:rPr lang="uk-UA" sz="1800" dirty="0" smtClean="0">
                <a:solidFill>
                  <a:schemeClr val="tx1">
                    <a:lumMod val="95000"/>
                  </a:schemeClr>
                </a:solidFill>
              </a:rPr>
              <a:t>2. </a:t>
            </a:r>
            <a:r>
              <a:rPr lang="uk-UA" sz="1800" dirty="0" smtClean="0">
                <a:solidFill>
                  <a:schemeClr val="tx1">
                    <a:lumMod val="95000"/>
                  </a:schemeClr>
                </a:solidFill>
              </a:rPr>
              <a:t>Речевая </a:t>
            </a:r>
            <a:r>
              <a:rPr lang="uk-UA" sz="1800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uk-UA" sz="1800" dirty="0" smtClean="0">
                <a:solidFill>
                  <a:schemeClr val="tx1">
                    <a:lumMod val="95000"/>
                  </a:schemeClr>
                </a:solidFill>
              </a:rPr>
              <a:t>зарядка. </a:t>
            </a:r>
            <a:r>
              <a:rPr lang="uk-UA" sz="1800" dirty="0" smtClean="0"/>
              <a:t/>
            </a:r>
            <a:br>
              <a:rPr lang="uk-UA" sz="1800" dirty="0" smtClean="0"/>
            </a:br>
            <a:endParaRPr lang="uk-UA" sz="1800" dirty="0" smtClean="0"/>
          </a:p>
          <a:p>
            <a:endParaRPr lang="uk-UA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0" y="642918"/>
            <a:ext cx="9001156" cy="5666442"/>
          </a:xfrm>
        </p:spPr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Look at the picture and name fruit and vegetables you see at it.</a:t>
            </a:r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/>
          </a:p>
        </p:txBody>
      </p:sp>
      <p:pic>
        <p:nvPicPr>
          <p:cNvPr id="10" name="Рисунок 9" descr="6a5f469d3eeea9bd6eed7546a8183d47.jpg"/>
          <p:cNvPicPr>
            <a:picLocks noChangeAspect="1"/>
          </p:cNvPicPr>
          <p:nvPr/>
        </p:nvPicPr>
        <p:blipFill>
          <a:blip r:embed="rId2" cstate="print"/>
          <a:srcRect t="3125" b="3125"/>
          <a:stretch>
            <a:fillRect/>
          </a:stretch>
        </p:blipFill>
        <p:spPr>
          <a:xfrm>
            <a:off x="1714480" y="1714488"/>
            <a:ext cx="5500726" cy="4734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5720" y="285728"/>
            <a:ext cx="86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</a:t>
            </a:r>
            <a:r>
              <a:rPr lang="en-US" sz="2400" dirty="0" smtClean="0"/>
              <a:t>What other fruit and vegetables do you know?</a:t>
            </a:r>
            <a:endParaRPr lang="uk-UA" sz="2400" dirty="0"/>
          </a:p>
        </p:txBody>
      </p:sp>
      <p:pic>
        <p:nvPicPr>
          <p:cNvPr id="7" name="Рисунок 6" descr="800ef6c12cecd98127a6ccab5141e76e.jpg"/>
          <p:cNvPicPr>
            <a:picLocks noChangeAspect="1"/>
          </p:cNvPicPr>
          <p:nvPr/>
        </p:nvPicPr>
        <p:blipFill>
          <a:blip r:embed="rId2" cstate="print"/>
          <a:srcRect t="12037" b="3704"/>
          <a:stretch>
            <a:fillRect/>
          </a:stretch>
        </p:blipFill>
        <p:spPr>
          <a:xfrm>
            <a:off x="0" y="785793"/>
            <a:ext cx="9144000" cy="5771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Фонетическая зарядка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556792"/>
            <a:ext cx="79208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[t] – </a:t>
            </a:r>
            <a:r>
              <a:rPr lang="en-US" sz="4000" dirty="0" smtClean="0"/>
              <a:t>nut</a:t>
            </a:r>
            <a:endParaRPr lang="ru-RU" sz="4000" dirty="0" smtClean="0"/>
          </a:p>
          <a:p>
            <a:r>
              <a:rPr lang="en-US" sz="4000" dirty="0" smtClean="0"/>
              <a:t>[</a:t>
            </a:r>
            <a:r>
              <a:rPr lang="en-US" sz="4000" dirty="0" smtClean="0"/>
              <a:t>p] – plump, pear, apple</a:t>
            </a:r>
            <a:endParaRPr lang="uk-UA" sz="4000" dirty="0" smtClean="0"/>
          </a:p>
          <a:p>
            <a:r>
              <a:rPr lang="en-US" sz="4000" dirty="0" smtClean="0"/>
              <a:t>, carrot, plate, tomato</a:t>
            </a:r>
            <a:endParaRPr lang="uk-UA" sz="4000" dirty="0" smtClean="0"/>
          </a:p>
          <a:p>
            <a:r>
              <a:rPr lang="en-US" sz="4000" dirty="0" smtClean="0"/>
              <a:t>[∫] – sugar, mushroom</a:t>
            </a:r>
            <a:endParaRPr lang="uk-UA" sz="4000" dirty="0" smtClean="0"/>
          </a:p>
          <a:p>
            <a:r>
              <a:rPr lang="en-US" sz="4000" dirty="0" smtClean="0"/>
              <a:t>[t∫] – cherry, chocolate, cheese</a:t>
            </a:r>
            <a:endParaRPr lang="uk-UA" sz="4000" dirty="0" smtClean="0"/>
          </a:p>
          <a:p>
            <a:r>
              <a:rPr lang="en-US" sz="4000" dirty="0" smtClean="0"/>
              <a:t>[d</a:t>
            </a:r>
            <a:r>
              <a:rPr lang="uk-UA" sz="4000" dirty="0" smtClean="0"/>
              <a:t>З</a:t>
            </a:r>
            <a:r>
              <a:rPr lang="en-US" sz="4000" dirty="0" smtClean="0"/>
              <a:t>] – jam, juice, cabbage, vegetables</a:t>
            </a:r>
            <a:endParaRPr lang="uk-UA" sz="40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115328" cy="875490"/>
          </a:xfrm>
        </p:spPr>
        <p:txBody>
          <a:bodyPr>
            <a:normAutofit/>
          </a:bodyPr>
          <a:lstStyle/>
          <a:p>
            <a:r>
              <a:rPr lang="uk-UA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ІІ. </a:t>
            </a:r>
            <a:r>
              <a:rPr lang="uk-UA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ОСНОВНАЯ ЧАСТЬ</a:t>
            </a:r>
            <a:r>
              <a:rPr lang="uk-UA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  <a:endParaRPr lang="uk-UA" sz="2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26138"/>
          </a:xfrm>
        </p:spPr>
        <p:txBody>
          <a:bodyPr>
            <a:normAutofit/>
          </a:bodyPr>
          <a:lstStyle/>
          <a:p>
            <a:pPr>
              <a:buNone/>
            </a:pPr>
            <a:endParaRPr lang="uk-UA" sz="2000" dirty="0" smtClean="0"/>
          </a:p>
          <a:p>
            <a:pPr>
              <a:buNone/>
            </a:pPr>
            <a:endParaRPr lang="uk-UA" sz="2000" dirty="0"/>
          </a:p>
        </p:txBody>
      </p:sp>
      <p:pic>
        <p:nvPicPr>
          <p:cNvPr id="4" name="Рисунок 3" descr="big_66.jpg"/>
          <p:cNvPicPr>
            <a:picLocks noChangeAspect="1"/>
          </p:cNvPicPr>
          <p:nvPr/>
        </p:nvPicPr>
        <p:blipFill>
          <a:blip r:embed="rId2" cstate="print"/>
          <a:srcRect t="11057" b="35577"/>
          <a:stretch>
            <a:fillRect/>
          </a:stretch>
        </p:blipFill>
        <p:spPr>
          <a:xfrm>
            <a:off x="928662" y="1000108"/>
            <a:ext cx="7286676" cy="560129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Learning new words…</a:t>
            </a:r>
            <a:endParaRPr lang="uk-UA" dirty="0"/>
          </a:p>
        </p:txBody>
      </p:sp>
      <p:pic>
        <p:nvPicPr>
          <p:cNvPr id="6" name="Содержимое 5" descr="big_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0937" b="51563"/>
          <a:stretch>
            <a:fillRect/>
          </a:stretch>
        </p:blipFill>
        <p:spPr>
          <a:xfrm>
            <a:off x="428596" y="1928802"/>
            <a:ext cx="8464017" cy="4572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big_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47882" b="8368"/>
          <a:stretch>
            <a:fillRect/>
          </a:stretch>
        </p:blipFill>
        <p:spPr>
          <a:xfrm>
            <a:off x="500034" y="857232"/>
            <a:ext cx="8219577" cy="5179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2">
      <a:dk1>
        <a:sysClr val="windowText" lastClr="000000"/>
      </a:dk1>
      <a:lt1>
        <a:sysClr val="window" lastClr="FFFFFF"/>
      </a:lt1>
      <a:dk2>
        <a:srgbClr val="005828"/>
      </a:dk2>
      <a:lt2>
        <a:srgbClr val="D2D2D2"/>
      </a:lt2>
      <a:accent1>
        <a:srgbClr val="FFFF00"/>
      </a:accent1>
      <a:accent2>
        <a:srgbClr val="92D050"/>
      </a:accent2>
      <a:accent3>
        <a:srgbClr val="00B050"/>
      </a:accent3>
      <a:accent4>
        <a:srgbClr val="0192CD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252</TotalTime>
  <Words>200</Words>
  <Application>Microsoft Office PowerPoint</Application>
  <PresentationFormat>Экран (4:3)</PresentationFormat>
  <Paragraphs>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Яркая</vt:lpstr>
      <vt:lpstr>Food and dishes</vt:lpstr>
      <vt:lpstr>Слайд 2</vt:lpstr>
      <vt:lpstr>Слайд 3</vt:lpstr>
      <vt:lpstr>Слайд 4</vt:lpstr>
      <vt:lpstr>Слайд 5</vt:lpstr>
      <vt:lpstr>Фонетическая зарядка</vt:lpstr>
      <vt:lpstr>ІІ. ОСНОВНАЯ ЧАСТЬ.</vt:lpstr>
      <vt:lpstr>Learning new words…</vt:lpstr>
      <vt:lpstr>Слайд 9</vt:lpstr>
      <vt:lpstr>Слайд 10</vt:lpstr>
      <vt:lpstr>Dishes </vt:lpstr>
      <vt:lpstr>Слайд 12</vt:lpstr>
      <vt:lpstr>Popular dishes</vt:lpstr>
      <vt:lpstr>Слайд 14</vt:lpstr>
      <vt:lpstr>Слайд 15</vt:lpstr>
      <vt:lpstr>Слайд 16</vt:lpstr>
      <vt:lpstr>III. Заключительная часть Игра “Eat or not?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28</cp:revision>
  <dcterms:created xsi:type="dcterms:W3CDTF">2018-05-10T19:45:44Z</dcterms:created>
  <dcterms:modified xsi:type="dcterms:W3CDTF">2024-07-30T19:51:00Z</dcterms:modified>
</cp:coreProperties>
</file>