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  <p:sldId id="262" r:id="rId7"/>
    <p:sldId id="264" r:id="rId8"/>
    <p:sldId id="263" r:id="rId9"/>
    <p:sldId id="265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1919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58" d="100"/>
          <a:sy n="58" d="100"/>
        </p:scale>
        <p:origin x="634" y="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7/30/2024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7/30/2024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7/30/2024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7/30/2024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7/30/2024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7/30/2024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7/30/2024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7/30/2024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7/30/2024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7/30/2024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7/30/2024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7/30/2024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7/30/2024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7/30/2024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7/30/2024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7/30/2024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7/30/2024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7/30/2024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68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92325" y="1476103"/>
            <a:ext cx="9407152" cy="1418542"/>
          </a:xfrm>
          <a:solidFill>
            <a:schemeClr val="accent5">
              <a:lumMod val="60000"/>
              <a:lumOff val="40000"/>
            </a:schemeClr>
          </a:solidFill>
          <a:ln>
            <a:solidFill>
              <a:srgbClr val="919191"/>
            </a:solidFill>
          </a:ln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latin typeface="+mn-lt"/>
              </a:rPr>
              <a:t>приемы </a:t>
            </a:r>
            <a:r>
              <a:rPr lang="ru-RU" sz="2800" b="1" dirty="0" smtClean="0">
                <a:latin typeface="+mn-lt"/>
              </a:rPr>
              <a:t>формирования читательской грамотности на уроках истории</a:t>
            </a:r>
            <a:endParaRPr lang="ru-RU" sz="2800" b="1" dirty="0"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4212" y="4178893"/>
            <a:ext cx="5861867" cy="1612307"/>
          </a:xfrm>
          <a:solidFill>
            <a:schemeClr val="tx2">
              <a:lumMod val="40000"/>
              <a:lumOff val="60000"/>
            </a:schemeClr>
          </a:solidFill>
        </p:spPr>
        <p:txBody>
          <a:bodyPr>
            <a:normAutofit fontScale="92500" lnSpcReduction="20000"/>
          </a:bodyPr>
          <a:lstStyle/>
          <a:p>
            <a:pPr algn="ctr"/>
            <a:r>
              <a:rPr lang="ru-RU" sz="2400" b="1" dirty="0" err="1" smtClean="0">
                <a:solidFill>
                  <a:schemeClr val="tx1"/>
                </a:solidFill>
              </a:rPr>
              <a:t>Проскуренко</a:t>
            </a:r>
            <a:r>
              <a:rPr lang="ru-RU" sz="2400" b="1" dirty="0" smtClean="0">
                <a:solidFill>
                  <a:schemeClr val="tx1"/>
                </a:solidFill>
              </a:rPr>
              <a:t> Татьяна Васильевна учитель истории МБОУ «</a:t>
            </a:r>
            <a:r>
              <a:rPr lang="ru-RU" sz="2400" b="1" dirty="0" err="1" smtClean="0">
                <a:solidFill>
                  <a:schemeClr val="tx1"/>
                </a:solidFill>
              </a:rPr>
              <a:t>Новоамвросиевская</a:t>
            </a:r>
            <a:r>
              <a:rPr lang="ru-RU" sz="2400" b="1" dirty="0" smtClean="0">
                <a:solidFill>
                  <a:schemeClr val="tx1"/>
                </a:solidFill>
              </a:rPr>
              <a:t> школа» </a:t>
            </a:r>
            <a:r>
              <a:rPr lang="ru-RU" sz="2400" b="1" dirty="0" err="1" smtClean="0">
                <a:solidFill>
                  <a:schemeClr val="tx1"/>
                </a:solidFill>
              </a:rPr>
              <a:t>Амвросиевского</a:t>
            </a:r>
            <a:r>
              <a:rPr lang="ru-RU" sz="2400" b="1" dirty="0" smtClean="0">
                <a:solidFill>
                  <a:schemeClr val="tx1"/>
                </a:solidFill>
              </a:rPr>
              <a:t> </a:t>
            </a:r>
            <a:r>
              <a:rPr lang="ru-RU" sz="2400" b="1" dirty="0" smtClean="0">
                <a:solidFill>
                  <a:schemeClr val="tx1"/>
                </a:solidFill>
              </a:rPr>
              <a:t>района</a:t>
            </a:r>
          </a:p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ДНР</a:t>
            </a:r>
            <a:endParaRPr lang="ru-RU" sz="2400" b="1" dirty="0">
              <a:solidFill>
                <a:schemeClr val="tx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38901" y="2894646"/>
            <a:ext cx="2422806" cy="34946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5666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1412" y="685799"/>
            <a:ext cx="5703525" cy="2252133"/>
          </a:xfrm>
          <a:scene3d>
            <a:camera prst="perspectiveContrastingRightFacing"/>
            <a:lightRig rig="threePt" dir="t"/>
          </a:scene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2400" b="1" i="1" dirty="0">
                <a:solidFill>
                  <a:srgbClr val="002060"/>
                </a:solidFill>
                <a:latin typeface="Georgia" panose="02040502050405020303" pitchFamily="18" charset="0"/>
              </a:rPr>
              <a:t>Жизнь дана не для того, чтобы ждать, когда стихнет ливень, а для того, чтобы научиться танцевать под </a:t>
            </a:r>
            <a:r>
              <a:rPr lang="ru-RU" sz="2400" b="1" i="1" dirty="0" smtClean="0">
                <a:solidFill>
                  <a:srgbClr val="002060"/>
                </a:solidFill>
                <a:latin typeface="Georgia" panose="02040502050405020303" pitchFamily="18" charset="0"/>
              </a:rPr>
              <a:t>дождем</a:t>
            </a:r>
            <a:endParaRPr lang="ru-RU" sz="2400" dirty="0"/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3"/>
          </p:nvPr>
        </p:nvSpPr>
        <p:spPr>
          <a:xfrm>
            <a:off x="3510144" y="3624943"/>
            <a:ext cx="8534400" cy="381000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Умение читать не равно умению понимать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2400" b="1" dirty="0">
                <a:solidFill>
                  <a:schemeClr val="tx1"/>
                </a:solidFill>
              </a:rPr>
              <a:t>Читательская грамотность</a:t>
            </a:r>
            <a:r>
              <a:rPr lang="ru-RU" sz="2400" dirty="0">
                <a:solidFill>
                  <a:schemeClr val="tx1"/>
                </a:solidFill>
              </a:rPr>
              <a:t> - это способность человека понимать и использовать тексты, размышлять о них и заниматься чтением для того, чтобы достигать своих целей.</a:t>
            </a:r>
          </a:p>
        </p:txBody>
      </p:sp>
    </p:spTree>
    <p:extLst>
      <p:ext uri="{BB962C8B-B14F-4D97-AF65-F5344CB8AC3E}">
        <p14:creationId xmlns:p14="http://schemas.microsoft.com/office/powerpoint/2010/main" val="1478477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212" y="5577840"/>
            <a:ext cx="10745788" cy="836023"/>
          </a:xfrm>
          <a:solidFill>
            <a:schemeClr val="accent5">
              <a:lumMod val="60000"/>
              <a:lumOff val="40000"/>
            </a:schemeClr>
          </a:solidFill>
        </p:spPr>
        <p:txBody>
          <a:bodyPr/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Приемы работы с текстом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84211" y="313509"/>
            <a:ext cx="5298578" cy="5264331"/>
          </a:xfrm>
          <a:solidFill>
            <a:schemeClr val="tx2">
              <a:lumMod val="40000"/>
              <a:lumOff val="60000"/>
            </a:schemeClr>
          </a:solidFill>
        </p:spPr>
        <p:txBody>
          <a:bodyPr>
            <a:normAutofit fontScale="85000" lnSpcReduction="20000"/>
          </a:bodyPr>
          <a:lstStyle/>
          <a:p>
            <a:r>
              <a:rPr lang="ru-RU" b="1" dirty="0">
                <a:solidFill>
                  <a:schemeClr val="bg1"/>
                </a:solidFill>
              </a:rPr>
              <a:t>Приём «</a:t>
            </a:r>
            <a:r>
              <a:rPr lang="ru-RU" b="1" dirty="0" err="1">
                <a:solidFill>
                  <a:schemeClr val="bg1"/>
                </a:solidFill>
              </a:rPr>
              <a:t>Инсерт</a:t>
            </a:r>
            <a:r>
              <a:rPr lang="ru-RU" b="1" dirty="0">
                <a:solidFill>
                  <a:schemeClr val="bg1"/>
                </a:solidFill>
              </a:rPr>
              <a:t>»-  технология эффективного чтения, чтения с пометками.</a:t>
            </a:r>
          </a:p>
          <a:p>
            <a:r>
              <a:rPr lang="ru-RU" b="1" dirty="0">
                <a:solidFill>
                  <a:schemeClr val="bg1"/>
                </a:solidFill>
              </a:rPr>
              <a:t>Маркировка текста значками по мере его чтения</a:t>
            </a:r>
          </a:p>
          <a:p>
            <a:endParaRPr lang="ru-RU" b="1" dirty="0">
              <a:solidFill>
                <a:schemeClr val="bg1"/>
              </a:solidFill>
            </a:endParaRPr>
          </a:p>
          <a:p>
            <a:r>
              <a:rPr lang="ru-RU" b="1" dirty="0" smtClean="0">
                <a:solidFill>
                  <a:schemeClr val="bg1"/>
                </a:solidFill>
              </a:rPr>
              <a:t>V </a:t>
            </a:r>
          </a:p>
          <a:p>
            <a:r>
              <a:rPr lang="ru-RU" b="1" dirty="0" smtClean="0">
                <a:solidFill>
                  <a:schemeClr val="bg1"/>
                </a:solidFill>
              </a:rPr>
              <a:t> Это </a:t>
            </a:r>
            <a:r>
              <a:rPr lang="ru-RU" b="1" dirty="0">
                <a:solidFill>
                  <a:schemeClr val="bg1"/>
                </a:solidFill>
              </a:rPr>
              <a:t>уже известно	</a:t>
            </a:r>
            <a:endParaRPr lang="ru-RU" b="1" dirty="0" smtClean="0">
              <a:solidFill>
                <a:schemeClr val="bg1"/>
              </a:solidFill>
            </a:endParaRPr>
          </a:p>
          <a:p>
            <a:r>
              <a:rPr lang="ru-RU" b="1" dirty="0" smtClean="0">
                <a:solidFill>
                  <a:schemeClr val="bg1"/>
                </a:solidFill>
              </a:rPr>
              <a:t>-</a:t>
            </a:r>
            <a:endParaRPr lang="ru-RU" b="1" dirty="0">
              <a:solidFill>
                <a:schemeClr val="bg1"/>
              </a:solidFill>
            </a:endParaRPr>
          </a:p>
          <a:p>
            <a:r>
              <a:rPr lang="ru-RU" b="1" dirty="0">
                <a:solidFill>
                  <a:schemeClr val="bg1"/>
                </a:solidFill>
              </a:rPr>
              <a:t>Это противоречит тому, что я уже </a:t>
            </a:r>
            <a:r>
              <a:rPr lang="ru-RU" b="1" dirty="0" smtClean="0">
                <a:solidFill>
                  <a:schemeClr val="bg1"/>
                </a:solidFill>
              </a:rPr>
              <a:t>знаю</a:t>
            </a:r>
          </a:p>
          <a:p>
            <a:r>
              <a:rPr lang="ru-RU" b="1" dirty="0">
                <a:solidFill>
                  <a:schemeClr val="bg1"/>
                </a:solidFill>
              </a:rPr>
              <a:t>	+</a:t>
            </a:r>
          </a:p>
          <a:p>
            <a:r>
              <a:rPr lang="ru-RU" b="1" dirty="0">
                <a:solidFill>
                  <a:schemeClr val="bg1"/>
                </a:solidFill>
              </a:rPr>
              <a:t>Это новое для </a:t>
            </a:r>
            <a:r>
              <a:rPr lang="ru-RU" b="1" dirty="0" smtClean="0">
                <a:solidFill>
                  <a:schemeClr val="bg1"/>
                </a:solidFill>
              </a:rPr>
              <a:t>меня</a:t>
            </a:r>
          </a:p>
          <a:p>
            <a:r>
              <a:rPr lang="ru-RU" b="1" dirty="0">
                <a:solidFill>
                  <a:schemeClr val="bg1"/>
                </a:solidFill>
              </a:rPr>
              <a:t>	?</a:t>
            </a:r>
          </a:p>
          <a:p>
            <a:r>
              <a:rPr lang="ru-RU" b="1" dirty="0">
                <a:solidFill>
                  <a:schemeClr val="bg1"/>
                </a:solidFill>
              </a:rPr>
              <a:t>Это для меня непонятно. Нужны дополнительные сведения</a:t>
            </a:r>
          </a:p>
          <a:p>
            <a:r>
              <a:rPr lang="ru-RU" dirty="0"/>
              <a:t>			</a:t>
            </a:r>
          </a:p>
          <a:p>
            <a:endParaRPr lang="ru-RU" dirty="0"/>
          </a:p>
        </p:txBody>
      </p:sp>
      <p:pic>
        <p:nvPicPr>
          <p:cNvPr id="5" name="Объект 4" descr="https://burenka33.ru/wp-content/uploads/f/1/b/f1b9adeadc889c6a057f7827814d2c3b.jpeg"/>
          <p:cNvPicPr>
            <a:picLocks noGrp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2789" y="313509"/>
            <a:ext cx="5447211" cy="526433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8802257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210" y="4963886"/>
            <a:ext cx="10902543" cy="1056639"/>
          </a:xfrm>
          <a:solidFill>
            <a:schemeClr val="accent5">
              <a:lumMod val="60000"/>
              <a:lumOff val="40000"/>
            </a:schemeClr>
          </a:solidFill>
        </p:spPr>
        <p:txBody>
          <a:bodyPr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ЗАГОЛОВОК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5141823" cy="4278086"/>
          </a:xfrm>
          <a:solidFill>
            <a:schemeClr val="accent6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Подберите свой вариант заголовка к определённому тексту</a:t>
            </a:r>
            <a:endParaRPr lang="ru-RU" sz="2800" b="1" dirty="0">
              <a:solidFill>
                <a:schemeClr val="tx1"/>
              </a:solidFill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982046066"/>
              </p:ext>
            </p:extLst>
          </p:nvPr>
        </p:nvGraphicFramePr>
        <p:xfrm>
          <a:off x="5926229" y="685800"/>
          <a:ext cx="5660524" cy="427808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573900"/>
                <a:gridCol w="2086624"/>
              </a:tblGrid>
              <a:tr h="4278086">
                <a:tc>
                  <a:txBody>
                    <a:bodyPr/>
                    <a:lstStyle/>
                    <a:p>
                      <a:pPr marL="457200" algn="l">
                        <a:lnSpc>
                          <a:spcPct val="3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C00000"/>
                          </a:solidFill>
                          <a:effectLst/>
                        </a:rPr>
                        <a:t>1. «Запад уже помогает»</a:t>
                      </a:r>
                    </a:p>
                    <a:p>
                      <a:pPr marL="457200" algn="l">
                        <a:lnSpc>
                          <a:spcPct val="3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C00000"/>
                          </a:solidFill>
                          <a:effectLst/>
                        </a:rPr>
                        <a:t>2. «Польша втягивает нас в войну»</a:t>
                      </a:r>
                    </a:p>
                    <a:p>
                      <a:pPr marL="457200" algn="l">
                        <a:lnSpc>
                          <a:spcPct val="3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C00000"/>
                          </a:solidFill>
                          <a:effectLst/>
                        </a:rPr>
                        <a:t>3. «Гитлер обвинил Варшаву в развязывании войны»</a:t>
                      </a:r>
                      <a:endParaRPr lang="ru-RU" sz="16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82" marR="61782" marT="0" marB="0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Georgia" panose="02040502050405020303" pitchFamily="18" charset="0"/>
                        </a:rPr>
                        <a:t>Определите в какой стране вышли газеты 01.09.1939 под этими заголовками. Проведите аргументы в подтверждение своей версии.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Georgia" panose="02040502050405020303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782" marR="61782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72973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941634" cy="678612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211" y="679269"/>
            <a:ext cx="5925595" cy="479406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941634" y="5630091"/>
            <a:ext cx="5697372" cy="940525"/>
          </a:xfrm>
          <a:solidFill>
            <a:schemeClr val="accent5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Цветная маркировка текста</a:t>
            </a:r>
            <a:endParaRPr lang="ru-RU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12548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69326" y="4487332"/>
            <a:ext cx="6449286" cy="1507067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Прогноз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84211" y="535578"/>
            <a:ext cx="5123922" cy="3765490"/>
          </a:xfrm>
          <a:solidFill>
            <a:schemeClr val="tx2">
              <a:lumMod val="40000"/>
              <a:lumOff val="60000"/>
            </a:schemeClr>
          </a:solidFill>
        </p:spPr>
        <p:txBody>
          <a:bodyPr>
            <a:normAutofit fontScale="92500"/>
          </a:bodyPr>
          <a:lstStyle/>
          <a:p>
            <a:r>
              <a:rPr lang="ru-RU" dirty="0">
                <a:solidFill>
                  <a:srgbClr val="111111"/>
                </a:solidFill>
                <a:latin typeface="Roboto"/>
              </a:rPr>
              <a:t>Вторым значительным завоеванием испанцев в Латинской Америке стало покорение империи инков отрядами Франсиско </a:t>
            </a:r>
            <a:r>
              <a:rPr lang="ru-RU" dirty="0" err="1">
                <a:solidFill>
                  <a:srgbClr val="111111"/>
                </a:solidFill>
                <a:latin typeface="Roboto"/>
              </a:rPr>
              <a:t>Писарро</a:t>
            </a:r>
            <a:r>
              <a:rPr lang="ru-RU" dirty="0">
                <a:solidFill>
                  <a:srgbClr val="111111"/>
                </a:solidFill>
                <a:latin typeface="Roboto"/>
              </a:rPr>
              <a:t> (около 1471 — 1541). В 1525 г. в Панаме </a:t>
            </a:r>
            <a:r>
              <a:rPr lang="ru-RU" dirty="0" err="1">
                <a:solidFill>
                  <a:srgbClr val="111111"/>
                </a:solidFill>
                <a:latin typeface="Roboto"/>
              </a:rPr>
              <a:t>Писарро</a:t>
            </a:r>
            <a:r>
              <a:rPr lang="ru-RU" dirty="0">
                <a:solidFill>
                  <a:srgbClr val="111111"/>
                </a:solidFill>
                <a:latin typeface="Roboto"/>
              </a:rPr>
              <a:t> набрал отряд (от 80 до 180 человек) и отправился на нескольких небольших кораблях на юг вдоль западного побережья Южной Америки</a:t>
            </a:r>
            <a:r>
              <a:rPr lang="ru-RU" dirty="0" smtClean="0">
                <a:solidFill>
                  <a:srgbClr val="111111"/>
                </a:solidFill>
                <a:latin typeface="Roboto"/>
              </a:rPr>
              <a:t>.</a:t>
            </a:r>
          </a:p>
          <a:p>
            <a:r>
              <a:rPr lang="ru-RU" b="1" i="1" dirty="0">
                <a:solidFill>
                  <a:srgbClr val="C00000"/>
                </a:solidFill>
                <a:latin typeface="Georgia" panose="02040502050405020303" pitchFamily="18" charset="0"/>
              </a:rPr>
              <a:t>Ч</a:t>
            </a:r>
            <a:r>
              <a:rPr lang="ru-RU" b="1" i="1" dirty="0" smtClean="0">
                <a:solidFill>
                  <a:srgbClr val="C00000"/>
                </a:solidFill>
                <a:latin typeface="Georgia" panose="02040502050405020303" pitchFamily="18" charset="0"/>
              </a:rPr>
              <a:t>то было дальше</a:t>
            </a:r>
            <a:endParaRPr lang="ru-RU" b="1" i="1" dirty="0">
              <a:solidFill>
                <a:srgbClr val="C00000"/>
              </a:solidFill>
              <a:latin typeface="Georgia" panose="02040502050405020303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808134" y="535578"/>
            <a:ext cx="4929536" cy="3765489"/>
          </a:xfrm>
          <a:solidFill>
            <a:schemeClr val="accent2">
              <a:lumMod val="20000"/>
              <a:lumOff val="80000"/>
            </a:schemeClr>
          </a:solidFill>
        </p:spPr>
        <p:txBody>
          <a:bodyPr>
            <a:normAutofit fontScale="92500"/>
          </a:bodyPr>
          <a:lstStyle/>
          <a:p>
            <a:r>
              <a:rPr lang="ru-RU" dirty="0">
                <a:solidFill>
                  <a:srgbClr val="000000"/>
                </a:solidFill>
                <a:latin typeface="Liberation Serif"/>
              </a:rPr>
              <a:t> В 1517 году против продажи индульгенций выступил ученый монах </a:t>
            </a:r>
            <a:r>
              <a:rPr lang="ru-RU" i="1" dirty="0">
                <a:solidFill>
                  <a:srgbClr val="000000"/>
                </a:solidFill>
                <a:latin typeface="Liberation Serif"/>
              </a:rPr>
              <a:t>Мартин Лютер</a:t>
            </a:r>
            <a:r>
              <a:rPr lang="ru-RU" dirty="0">
                <a:solidFill>
                  <a:srgbClr val="000000"/>
                </a:solidFill>
                <a:latin typeface="Liberation Serif"/>
              </a:rPr>
              <a:t>. Лютер окончил городскую школу, затем изучал право. Стал основателем университета в Виттенберге. Был профессором </a:t>
            </a:r>
            <a:r>
              <a:rPr lang="ru-RU" dirty="0" smtClean="0">
                <a:solidFill>
                  <a:srgbClr val="000000"/>
                </a:solidFill>
                <a:latin typeface="Liberation Serif"/>
              </a:rPr>
              <a:t>богословия. На </a:t>
            </a:r>
            <a:r>
              <a:rPr lang="ru-RU" dirty="0">
                <a:solidFill>
                  <a:srgbClr val="000000"/>
                </a:solidFill>
                <a:latin typeface="Liberation Serif"/>
              </a:rPr>
              <a:t>дверях университетской церкви Мартин Лютер вывесил обращение к верующим, ученым и духовенству </a:t>
            </a:r>
            <a:r>
              <a:rPr lang="ru-RU" i="1" dirty="0">
                <a:solidFill>
                  <a:srgbClr val="000000"/>
                </a:solidFill>
                <a:latin typeface="Liberation Serif"/>
              </a:rPr>
              <a:t>«95 тезисов</a:t>
            </a:r>
            <a:r>
              <a:rPr lang="ru-RU" i="1" dirty="0" smtClean="0">
                <a:solidFill>
                  <a:srgbClr val="000000"/>
                </a:solidFill>
                <a:latin typeface="Liberation Serif"/>
              </a:rPr>
              <a:t>»</a:t>
            </a:r>
          </a:p>
          <a:p>
            <a:r>
              <a:rPr lang="ru-RU" sz="2200" b="1" i="1" dirty="0" smtClean="0">
                <a:solidFill>
                  <a:srgbClr val="C00000"/>
                </a:solidFill>
                <a:latin typeface="Georgia" panose="02040502050405020303" pitchFamily="18" charset="0"/>
              </a:rPr>
              <a:t>Что было дальше?</a:t>
            </a:r>
            <a:endParaRPr lang="ru-RU" sz="2200" b="1" dirty="0">
              <a:solidFill>
                <a:srgbClr val="C00000"/>
              </a:solidFill>
              <a:latin typeface="Georgia" panose="02040502050405020303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21110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60000"/>
              <a:lumOff val="40000"/>
            </a:schemeClr>
          </a:solidFill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Творческая редакция</a:t>
            </a:r>
            <a:br>
              <a:rPr lang="ru-RU" sz="2800" b="1" dirty="0" smtClean="0">
                <a:solidFill>
                  <a:srgbClr val="C00000"/>
                </a:solidFill>
              </a:rPr>
            </a:br>
            <a:r>
              <a:rPr lang="ru-RU" sz="2700" b="1" dirty="0" smtClean="0"/>
              <a:t>Задание 1</a:t>
            </a: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200" b="1" dirty="0" smtClean="0"/>
              <a:t>Прочитайте текст</a:t>
            </a:r>
            <a:r>
              <a:rPr lang="ru-RU" sz="2800" b="1" dirty="0" smtClean="0">
                <a:solidFill>
                  <a:srgbClr val="C00000"/>
                </a:solidFill>
              </a:rPr>
              <a:t/>
            </a:r>
            <a:br>
              <a:rPr lang="ru-RU" sz="2800" b="1" dirty="0" smtClean="0">
                <a:solidFill>
                  <a:srgbClr val="C00000"/>
                </a:solidFill>
              </a:rPr>
            </a:b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solidFill>
            <a:schemeClr val="tx2">
              <a:lumMod val="20000"/>
              <a:lumOff val="80000"/>
            </a:schemeClr>
          </a:solidFill>
        </p:spPr>
        <p:txBody>
          <a:bodyPr>
            <a:normAutofit fontScale="92500" lnSpcReduction="10000"/>
          </a:bodyPr>
          <a:lstStyle/>
          <a:p>
            <a:r>
              <a:rPr lang="ru-RU" dirty="0">
                <a:solidFill>
                  <a:srgbClr val="333333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К составлению </a:t>
            </a:r>
            <a:r>
              <a:rPr lang="ru-RU" b="1" dirty="0">
                <a:solidFill>
                  <a:srgbClr val="FF66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второго пятилетнего плана</a:t>
            </a:r>
            <a:r>
              <a:rPr lang="ru-RU" b="1" dirty="0">
                <a:solidFill>
                  <a:srgbClr val="333333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 (1933–1937)</a:t>
            </a:r>
            <a:r>
              <a:rPr lang="ru-RU" dirty="0">
                <a:solidFill>
                  <a:srgbClr val="333333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, который был утверждён на XVII съезде ВКП(б) в 1934 г., руководство страны подошло осторожнее, снизив плановые показатели: план предусматривал снижение вложений в тяжёлую промышленность и увеличение средств на развитие отраслей группы «Б», а также сельского хозяйства. Значительное количество бракованной продукции заставило уделить больше внимания производственному обучению рабочих, поэтому в период второй пятилетки стал актуальным лозунг </a:t>
            </a:r>
            <a:r>
              <a:rPr lang="ru-RU" i="1" dirty="0">
                <a:solidFill>
                  <a:srgbClr val="333333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«Кадры, овладевшие техникой, решают всё!»</a:t>
            </a:r>
            <a:r>
              <a:rPr lang="ru-RU" dirty="0">
                <a:solidFill>
                  <a:srgbClr val="333333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. Эту фразу Сталин произнёс в 1935 г. перед выпускниками военной академии, позже она стала афоризмом «Кадры решают всё!». При фабриках и заводах открывались курсы повышения квалификация: получить рабочие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52772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Творческая редакция      </a:t>
            </a:r>
            <a:br>
              <a:rPr lang="ru-RU" sz="2800" b="1" dirty="0" smtClean="0">
                <a:solidFill>
                  <a:srgbClr val="C00000"/>
                </a:solidFill>
              </a:rPr>
            </a:br>
            <a:r>
              <a:rPr lang="ru-RU" sz="2800" b="1" dirty="0" smtClean="0"/>
              <a:t>Задания 2:</a:t>
            </a:r>
            <a:br>
              <a:rPr lang="ru-RU" sz="2800" b="1" dirty="0" smtClean="0"/>
            </a:br>
            <a:r>
              <a:rPr lang="ru-RU" sz="2000" b="1" dirty="0" smtClean="0"/>
              <a:t>1.Подберите фотографию к тексту</a:t>
            </a:r>
            <a:br>
              <a:rPr lang="ru-RU" sz="2000" b="1" dirty="0" smtClean="0"/>
            </a:br>
            <a:r>
              <a:rPr lang="ru-RU" sz="2000" b="1" dirty="0" smtClean="0"/>
              <a:t>2.Укажите номер фотографии деятелей, которые жили в этот период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sz="24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796147" y="685801"/>
            <a:ext cx="2048434" cy="1365622"/>
          </a:xfrm>
          <a:prstGeom prst="rect">
            <a:avLst/>
          </a:prstGeom>
        </p:spPr>
      </p:pic>
      <p:pic>
        <p:nvPicPr>
          <p:cNvPr id="9" name="Объект 8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6342961" y="675416"/>
            <a:ext cx="1634976" cy="192217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0800000">
            <a:off x="796147" y="2391477"/>
            <a:ext cx="1932599" cy="17558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28911" y="685801"/>
            <a:ext cx="2042337" cy="148145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65631" y="2391477"/>
            <a:ext cx="2522507" cy="1623863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7977937" y="2420755"/>
            <a:ext cx="2516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1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844581" y="2051423"/>
            <a:ext cx="3054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5592754" y="1997915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2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2509567" y="3933334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3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5564476" y="3777946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4</a:t>
            </a:r>
            <a:endParaRPr lang="ru-RU" dirty="0"/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664209" y="615843"/>
            <a:ext cx="1603197" cy="1959689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10407016" y="2367247"/>
            <a:ext cx="3196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2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342961" y="2878062"/>
            <a:ext cx="1685740" cy="1558980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8028701" y="4147278"/>
            <a:ext cx="5138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3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19" name="Рисунок 18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682115" y="2691241"/>
            <a:ext cx="1484847" cy="1932621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10267406" y="4302666"/>
            <a:ext cx="4036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4</a:t>
            </a:r>
            <a:endParaRPr lang="ru-RU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36718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31520" y="2429691"/>
            <a:ext cx="1116860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СПАСИБО ЗА ВНИМАНИЕ!</a:t>
            </a:r>
            <a:endParaRPr lang="ru-RU" sz="4000" b="1" dirty="0">
              <a:solidFill>
                <a:srgbClr val="FF000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19784" y="3463741"/>
            <a:ext cx="3195415" cy="31954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420521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ектор">
  <a:themeElements>
    <a:clrScheme name="Slice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lic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528</TotalTime>
  <Words>205</Words>
  <Application>Microsoft Office PowerPoint</Application>
  <PresentationFormat>Широкоэкранный</PresentationFormat>
  <Paragraphs>43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8" baseType="lpstr">
      <vt:lpstr>Arial</vt:lpstr>
      <vt:lpstr>Calibri</vt:lpstr>
      <vt:lpstr>Century Gothic</vt:lpstr>
      <vt:lpstr>Georgia</vt:lpstr>
      <vt:lpstr>Liberation Serif</vt:lpstr>
      <vt:lpstr>Roboto</vt:lpstr>
      <vt:lpstr>Times New Roman</vt:lpstr>
      <vt:lpstr>Wingdings 3</vt:lpstr>
      <vt:lpstr>Сектор</vt:lpstr>
      <vt:lpstr>приемы формирования читательской грамотности на уроках истории</vt:lpstr>
      <vt:lpstr>Жизнь дана не для того, чтобы ждать, когда стихнет ливень, а для того, чтобы научиться танцевать под дождем</vt:lpstr>
      <vt:lpstr>Приемы работы с текстом</vt:lpstr>
      <vt:lpstr>ЗАГОЛОВОК</vt:lpstr>
      <vt:lpstr>Презентация PowerPoint</vt:lpstr>
      <vt:lpstr>Прогноз</vt:lpstr>
      <vt:lpstr>Творческая редакция Задание 1 Прочитайте текст </vt:lpstr>
      <vt:lpstr>Творческая редакция       Задания 2: 1.Подберите фотографию к тексту 2.Укажите номер фотографии деятелей, которые жили в этот период 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Марафон быстрых мастер классов «10 талантов за час»   приемы формирования читательской грамотности на уроках истории</dc:title>
  <dc:creator>ASUS</dc:creator>
  <cp:lastModifiedBy>ASUS</cp:lastModifiedBy>
  <cp:revision>19</cp:revision>
  <dcterms:created xsi:type="dcterms:W3CDTF">2023-03-05T08:04:50Z</dcterms:created>
  <dcterms:modified xsi:type="dcterms:W3CDTF">2024-07-30T20:44:53Z</dcterms:modified>
</cp:coreProperties>
</file>