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73" r:id="rId2"/>
    <p:sldId id="286" r:id="rId3"/>
    <p:sldId id="287" r:id="rId4"/>
    <p:sldId id="274" r:id="rId5"/>
    <p:sldId id="275" r:id="rId6"/>
    <p:sldId id="276" r:id="rId7"/>
    <p:sldId id="277" r:id="rId8"/>
    <p:sldId id="278" r:id="rId9"/>
    <p:sldId id="279" r:id="rId10"/>
    <p:sldId id="280" r:id="rId11"/>
    <p:sldId id="281" r:id="rId12"/>
    <p:sldId id="282" r:id="rId13"/>
    <p:sldId id="283" r:id="rId14"/>
    <p:sldId id="284" r:id="rId15"/>
    <p:sldId id="285" r:id="rId16"/>
    <p:sldId id="288" r:id="rId17"/>
    <p:sldId id="289" r:id="rId18"/>
    <p:sldId id="290" r:id="rId19"/>
    <p:sldId id="291" r:id="rId20"/>
    <p:sldId id="292" r:id="rId21"/>
    <p:sldId id="267" r:id="rId22"/>
    <p:sldId id="256" r:id="rId23"/>
    <p:sldId id="257" r:id="rId24"/>
    <p:sldId id="258" r:id="rId25"/>
    <p:sldId id="259" r:id="rId26"/>
    <p:sldId id="260" r:id="rId27"/>
    <p:sldId id="261" r:id="rId28"/>
    <p:sldId id="262" r:id="rId29"/>
    <p:sldId id="263" r:id="rId30"/>
    <p:sldId id="264" r:id="rId31"/>
    <p:sldId id="265" r:id="rId32"/>
    <p:sldId id="266" r:id="rId33"/>
    <p:sldId id="268" r:id="rId34"/>
    <p:sldId id="269" r:id="rId35"/>
    <p:sldId id="270" r:id="rId36"/>
    <p:sldId id="271" r:id="rId37"/>
    <p:sldId id="272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615" autoAdjust="0"/>
    <p:restoredTop sz="86387" autoAdjust="0"/>
  </p:normalViewPr>
  <p:slideViewPr>
    <p:cSldViewPr>
      <p:cViewPr varScale="1">
        <p:scale>
          <a:sx n="86" d="100"/>
          <a:sy n="86" d="100"/>
        </p:scale>
        <p:origin x="1819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1406020"/>
            <a:ext cx="6172199" cy="2251579"/>
          </a:xfrm>
        </p:spPr>
        <p:txBody>
          <a:bodyPr lIns="0" rIns="0" anchor="t">
            <a:noAutofit/>
          </a:bodyPr>
          <a:lstStyle>
            <a:lvl1pPr>
              <a:defRPr sz="6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3905864"/>
            <a:ext cx="6172200" cy="1123336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721B69-21ED-4D05-8882-3C69D412CD1A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DB18560-0FB0-42A5-BF20-4B410095CB75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54400" y="1554480"/>
            <a:ext cx="4222308" cy="3886202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721B69-21ED-4D05-8882-3C69D412CD1A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18560-0FB0-42A5-BF20-4B410095CB7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69848" y="1554480"/>
            <a:ext cx="2075688" cy="3886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56432" y="1554480"/>
            <a:ext cx="4224528" cy="3886200"/>
          </a:xfrm>
        </p:spPr>
        <p:txBody>
          <a:bodyPr vert="eaVer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721B69-21ED-4D05-8882-3C69D412CD1A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18560-0FB0-42A5-BF20-4B410095CB7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3456432" y="1545336"/>
            <a:ext cx="4224528" cy="3886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7721B69-21ED-4D05-8882-3C69D412CD1A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DB18560-0FB0-42A5-BF20-4B410095CB75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1472184"/>
            <a:ext cx="6172200" cy="2130552"/>
          </a:xfrm>
        </p:spPr>
        <p:txBody>
          <a:bodyPr anchor="t">
            <a:noAutofit/>
          </a:bodyPr>
          <a:lstStyle>
            <a:lvl1pPr algn="l">
              <a:defRPr sz="4800" b="1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3886200"/>
            <a:ext cx="6172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721B69-21ED-4D05-8882-3C69D412CD1A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DB18560-0FB0-42A5-BF20-4B410095CB75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9600"/>
            <a:ext cx="3616325" cy="1066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86998" y="1915859"/>
            <a:ext cx="3646966" cy="288142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6754" y="1915881"/>
            <a:ext cx="3639311" cy="288139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721B69-21ED-4D05-8882-3C69D412CD1A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DB18560-0FB0-42A5-BF20-4B410095CB75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9600"/>
            <a:ext cx="3615734" cy="1066799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1" y="1916113"/>
            <a:ext cx="3638550" cy="646112"/>
          </a:xfrm>
        </p:spPr>
        <p:txBody>
          <a:bodyPr anchor="t"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860676"/>
            <a:ext cx="3638550" cy="288289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2625" y="1916113"/>
            <a:ext cx="3660775" cy="646112"/>
          </a:xfrm>
        </p:spPr>
        <p:txBody>
          <a:bodyPr anchor="t"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2626" y="2860676"/>
            <a:ext cx="3651250" cy="28829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721B69-21ED-4D05-8882-3C69D412CD1A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DB18560-0FB0-42A5-BF20-4B410095CB75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162800" y="1551543"/>
            <a:ext cx="1828800" cy="365125"/>
          </a:xfrm>
        </p:spPr>
        <p:txBody>
          <a:bodyPr/>
          <a:lstStyle/>
          <a:p>
            <a:fld id="{D7721B69-21ED-4D05-8882-3C69D412CD1A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DB18560-0FB0-42A5-BF20-4B410095CB75}" type="slidenum">
              <a:rPr lang="ru-RU" smtClean="0"/>
              <a:t>‹#›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721B69-21ED-4D05-8882-3C69D412CD1A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18560-0FB0-42A5-BF20-4B410095CB7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450" y="1920876"/>
            <a:ext cx="3654425" cy="288924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6425"/>
            <a:ext cx="3629025" cy="1041400"/>
          </a:xfrm>
        </p:spPr>
        <p:txBody>
          <a:bodyPr anchor="t">
            <a:normAutofit/>
          </a:bodyPr>
          <a:lstStyle>
            <a:lvl1pPr algn="l">
              <a:defRPr sz="18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920875"/>
            <a:ext cx="3629025" cy="1812925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721B69-21ED-4D05-8882-3C69D412CD1A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DB18560-0FB0-42A5-BF20-4B410095CB75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0074"/>
            <a:ext cx="2074862" cy="1981201"/>
          </a:xfrm>
          <a:ln>
            <a:noFill/>
          </a:ln>
        </p:spPr>
        <p:txBody>
          <a:bodyPr anchor="t">
            <a:normAutofit/>
          </a:bodyPr>
          <a:lstStyle>
            <a:lvl1pPr algn="l">
              <a:defRPr sz="1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63862" y="1650999"/>
            <a:ext cx="5627687" cy="422076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63862" y="614363"/>
            <a:ext cx="3741738" cy="90963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721B69-21ED-4D05-8882-3C69D412CD1A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DB18560-0FB0-42A5-BF20-4B410095CB75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1554480"/>
            <a:ext cx="2073348" cy="197946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4400" y="1547036"/>
            <a:ext cx="4222308" cy="38862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62800" y="189468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721B69-21ED-4D05-8882-3C69D412CD1A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69848" y="6356350"/>
            <a:ext cx="5102352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59752" y="6356350"/>
            <a:ext cx="113768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B18560-0FB0-42A5-BF20-4B410095CB75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1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gi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translate.yandex.ru/translator/%D0%A3%D0%BA%D1%80%D0%B0%D0%B8%D0%BD%D1%81%D0%BA%D0%B8%D0%B9-%D0%A0%D1%83%D1%81%D1%81%D0%BA%D0%B8%D0%B9" TargetMode="Externa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332656"/>
            <a:ext cx="8136904" cy="5688632"/>
          </a:xfrm>
        </p:spPr>
        <p:txBody>
          <a:bodyPr/>
          <a:lstStyle/>
          <a:p>
            <a:r>
              <a:rPr lang="uk-UA" dirty="0">
                <a:solidFill>
                  <a:srgbClr val="FF0000"/>
                </a:solidFill>
              </a:rPr>
              <a:t>      </a:t>
            </a:r>
            <a:r>
              <a:rPr lang="uk-UA" sz="9600" dirty="0" err="1">
                <a:solidFill>
                  <a:srgbClr val="FF0000"/>
                </a:solidFill>
              </a:rPr>
              <a:t>КвН</a:t>
            </a:r>
            <a:r>
              <a:rPr lang="uk-UA" dirty="0">
                <a:solidFill>
                  <a:srgbClr val="FF0000"/>
                </a:solidFill>
              </a:rPr>
              <a:t> </a:t>
            </a:r>
            <a:br>
              <a:rPr lang="uk-UA" dirty="0">
                <a:solidFill>
                  <a:srgbClr val="FF0000"/>
                </a:solidFill>
              </a:rPr>
            </a:br>
            <a:r>
              <a:rPr lang="uk-UA" dirty="0">
                <a:solidFill>
                  <a:srgbClr val="FF0000"/>
                </a:solidFill>
              </a:rPr>
              <a:t>       «</a:t>
            </a:r>
            <a:r>
              <a:rPr lang="uk-UA" sz="7200" dirty="0">
                <a:solidFill>
                  <a:srgbClr val="FF0000"/>
                </a:solidFill>
              </a:rPr>
              <a:t>МИР ЖИВОТНЫХ»</a:t>
            </a:r>
            <a:endParaRPr lang="ru-RU" sz="72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980728"/>
            <a:ext cx="19050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013176"/>
            <a:ext cx="19050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005064"/>
            <a:ext cx="19050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1424" y="5249146"/>
            <a:ext cx="19050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4728" y="3870800"/>
            <a:ext cx="22860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304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77664" y="1647825"/>
            <a:ext cx="3629025" cy="4680519"/>
          </a:xfrm>
        </p:spPr>
        <p:txBody>
          <a:bodyPr>
            <a:noAutofit/>
          </a:bodyPr>
          <a:lstStyle/>
          <a:p>
            <a:pPr lvl="0"/>
            <a:r>
              <a:rPr lang="uk-UA" sz="2800" dirty="0">
                <a:solidFill>
                  <a:srgbClr val="C00000"/>
                </a:solidFill>
                <a:latin typeface="+mj-lt"/>
              </a:rPr>
              <a:t>На </a:t>
            </a:r>
            <a:r>
              <a:rPr lang="uk-UA" sz="2800" dirty="0" err="1">
                <a:solidFill>
                  <a:srgbClr val="C00000"/>
                </a:solidFill>
                <a:latin typeface="+mj-lt"/>
              </a:rPr>
              <a:t>овчарку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 он </a:t>
            </a:r>
            <a:r>
              <a:rPr lang="uk-UA" sz="2800" dirty="0" err="1">
                <a:solidFill>
                  <a:srgbClr val="C00000"/>
                </a:solidFill>
                <a:latin typeface="+mj-lt"/>
              </a:rPr>
              <a:t>похож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,</a:t>
            </a:r>
            <a:endParaRPr lang="en-US" sz="2800" dirty="0">
              <a:solidFill>
                <a:srgbClr val="C00000"/>
              </a:solidFill>
              <a:latin typeface="+mj-lt"/>
            </a:endParaRPr>
          </a:p>
          <a:p>
            <a:r>
              <a:rPr lang="uk-UA" sz="2800" dirty="0" err="1">
                <a:solidFill>
                  <a:srgbClr val="C00000"/>
                </a:solidFill>
                <a:latin typeface="+mj-lt"/>
              </a:rPr>
              <a:t>что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 </a:t>
            </a:r>
            <a:r>
              <a:rPr lang="uk-UA" sz="2800" dirty="0" err="1">
                <a:solidFill>
                  <a:srgbClr val="C00000"/>
                </a:solidFill>
                <a:latin typeface="+mj-lt"/>
              </a:rPr>
              <a:t>ни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 зуб - то </a:t>
            </a:r>
            <a:r>
              <a:rPr lang="uk-UA" sz="2800" dirty="0" err="1">
                <a:solidFill>
                  <a:srgbClr val="C00000"/>
                </a:solidFill>
                <a:latin typeface="+mj-lt"/>
              </a:rPr>
              <a:t>острый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 </a:t>
            </a:r>
            <a:r>
              <a:rPr lang="uk-UA" sz="2800" dirty="0" err="1">
                <a:solidFill>
                  <a:srgbClr val="C00000"/>
                </a:solidFill>
                <a:latin typeface="+mj-lt"/>
              </a:rPr>
              <a:t>нож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!</a:t>
            </a:r>
            <a:endParaRPr lang="en-US" sz="2800" dirty="0">
              <a:solidFill>
                <a:srgbClr val="C00000"/>
              </a:solidFill>
              <a:latin typeface="+mj-lt"/>
            </a:endParaRPr>
          </a:p>
          <a:p>
            <a:r>
              <a:rPr lang="uk-UA" sz="2800" dirty="0">
                <a:solidFill>
                  <a:srgbClr val="C00000"/>
                </a:solidFill>
                <a:latin typeface="+mj-lt"/>
              </a:rPr>
              <a:t>Он </a:t>
            </a:r>
            <a:r>
              <a:rPr lang="uk-UA" sz="2800" dirty="0" err="1">
                <a:solidFill>
                  <a:srgbClr val="C00000"/>
                </a:solidFill>
                <a:latin typeface="+mj-lt"/>
              </a:rPr>
              <a:t>бежит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, оскалив </a:t>
            </a:r>
            <a:r>
              <a:rPr lang="uk-UA" sz="2800" dirty="0" err="1">
                <a:solidFill>
                  <a:srgbClr val="C00000"/>
                </a:solidFill>
                <a:latin typeface="+mj-lt"/>
              </a:rPr>
              <a:t>пасть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,</a:t>
            </a:r>
            <a:endParaRPr lang="en-US" sz="2800" dirty="0">
              <a:solidFill>
                <a:srgbClr val="C00000"/>
              </a:solidFill>
              <a:latin typeface="+mj-lt"/>
            </a:endParaRPr>
          </a:p>
          <a:p>
            <a:r>
              <a:rPr lang="uk-UA" sz="2800" dirty="0">
                <a:solidFill>
                  <a:srgbClr val="C00000"/>
                </a:solidFill>
                <a:latin typeface="+mj-lt"/>
              </a:rPr>
              <a:t>на </a:t>
            </a:r>
            <a:r>
              <a:rPr lang="uk-UA" sz="2800" dirty="0" err="1">
                <a:solidFill>
                  <a:srgbClr val="C00000"/>
                </a:solidFill>
                <a:latin typeface="+mj-lt"/>
              </a:rPr>
              <a:t>овцу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 </a:t>
            </a:r>
            <a:r>
              <a:rPr lang="uk-UA" sz="2800" dirty="0" err="1">
                <a:solidFill>
                  <a:srgbClr val="C00000"/>
                </a:solidFill>
                <a:latin typeface="+mj-lt"/>
              </a:rPr>
              <a:t>готов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 напасть! </a:t>
            </a:r>
            <a:endParaRPr lang="ru-RU" sz="2800" b="1" dirty="0">
              <a:solidFill>
                <a:srgbClr val="C00000"/>
              </a:solidFill>
              <a:latin typeface="+mj-lt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476672"/>
            <a:ext cx="4680520" cy="554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270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1647825"/>
            <a:ext cx="3629025" cy="4392487"/>
          </a:xfrm>
        </p:spPr>
        <p:txBody>
          <a:bodyPr>
            <a:noAutofit/>
          </a:bodyPr>
          <a:lstStyle/>
          <a:p>
            <a:pPr lvl="0"/>
            <a:r>
              <a:rPr lang="uk-UA" sz="2800" dirty="0">
                <a:solidFill>
                  <a:srgbClr val="C00000"/>
                </a:solidFill>
                <a:latin typeface="+mj-lt"/>
              </a:rPr>
              <a:t>По </a:t>
            </a:r>
            <a:r>
              <a:rPr lang="uk-UA" sz="2800" dirty="0" err="1">
                <a:solidFill>
                  <a:srgbClr val="C00000"/>
                </a:solidFill>
                <a:latin typeface="+mj-lt"/>
              </a:rPr>
              <a:t>тёмному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 небу </a:t>
            </a:r>
            <a:r>
              <a:rPr lang="uk-UA" sz="2800" dirty="0" err="1">
                <a:solidFill>
                  <a:srgbClr val="C00000"/>
                </a:solidFill>
                <a:latin typeface="+mj-lt"/>
              </a:rPr>
              <a:t>ты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 </a:t>
            </a:r>
            <a:r>
              <a:rPr lang="uk-UA" sz="2800" dirty="0" err="1">
                <a:solidFill>
                  <a:srgbClr val="C00000"/>
                </a:solidFill>
                <a:latin typeface="+mj-lt"/>
              </a:rPr>
              <a:t>долго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 </a:t>
            </a:r>
            <a:r>
              <a:rPr lang="uk-UA" sz="2800" dirty="0" err="1">
                <a:solidFill>
                  <a:srgbClr val="C00000"/>
                </a:solidFill>
                <a:latin typeface="+mj-lt"/>
              </a:rPr>
              <a:t>летала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,</a:t>
            </a:r>
            <a:endParaRPr lang="en-US" sz="2800" dirty="0">
              <a:solidFill>
                <a:srgbClr val="C00000"/>
              </a:solidFill>
              <a:latin typeface="+mj-lt"/>
            </a:endParaRPr>
          </a:p>
          <a:p>
            <a:r>
              <a:rPr lang="uk-UA" sz="2800" dirty="0">
                <a:solidFill>
                  <a:srgbClr val="C00000"/>
                </a:solidFill>
                <a:latin typeface="+mj-lt"/>
              </a:rPr>
              <a:t>потом </a:t>
            </a:r>
            <a:r>
              <a:rPr lang="uk-UA" sz="2800" dirty="0" err="1">
                <a:solidFill>
                  <a:srgbClr val="C00000"/>
                </a:solidFill>
                <a:latin typeface="+mj-lt"/>
              </a:rPr>
              <a:t>ты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, </a:t>
            </a:r>
            <a:r>
              <a:rPr lang="uk-UA" sz="2800" dirty="0" err="1">
                <a:solidFill>
                  <a:srgbClr val="C00000"/>
                </a:solidFill>
                <a:latin typeface="+mj-lt"/>
              </a:rPr>
              <a:t>наверное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, </a:t>
            </a:r>
            <a:r>
              <a:rPr lang="uk-UA" sz="2800" dirty="0" err="1">
                <a:solidFill>
                  <a:srgbClr val="C00000"/>
                </a:solidFill>
                <a:latin typeface="+mj-lt"/>
              </a:rPr>
              <a:t>очень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 устала.</a:t>
            </a:r>
            <a:endParaRPr lang="en-US" sz="2800" dirty="0">
              <a:solidFill>
                <a:srgbClr val="C00000"/>
              </a:solidFill>
              <a:latin typeface="+mj-lt"/>
            </a:endParaRPr>
          </a:p>
          <a:p>
            <a:r>
              <a:rPr lang="uk-UA" sz="2800" dirty="0">
                <a:solidFill>
                  <a:srgbClr val="C00000"/>
                </a:solidFill>
                <a:latin typeface="+mj-lt"/>
              </a:rPr>
              <a:t>И вниз головою над нами </a:t>
            </a:r>
            <a:r>
              <a:rPr lang="uk-UA" sz="2800" dirty="0" err="1">
                <a:solidFill>
                  <a:srgbClr val="C00000"/>
                </a:solidFill>
                <a:latin typeface="+mj-lt"/>
              </a:rPr>
              <a:t>висишь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,</a:t>
            </a:r>
            <a:endParaRPr lang="en-US" sz="2800" dirty="0">
              <a:solidFill>
                <a:srgbClr val="C00000"/>
              </a:solidFill>
              <a:latin typeface="+mj-lt"/>
            </a:endParaRPr>
          </a:p>
          <a:p>
            <a:r>
              <a:rPr lang="uk-UA" sz="2800" dirty="0">
                <a:solidFill>
                  <a:srgbClr val="C00000"/>
                </a:solidFill>
                <a:latin typeface="+mj-lt"/>
              </a:rPr>
              <a:t>а </a:t>
            </a:r>
            <a:r>
              <a:rPr lang="uk-UA" sz="2800" dirty="0" err="1">
                <a:solidFill>
                  <a:srgbClr val="C00000"/>
                </a:solidFill>
                <a:latin typeface="+mj-lt"/>
              </a:rPr>
              <a:t>имя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 </a:t>
            </a:r>
            <a:r>
              <a:rPr lang="uk-UA" sz="2800" dirty="0" err="1">
                <a:solidFill>
                  <a:srgbClr val="C00000"/>
                </a:solidFill>
                <a:latin typeface="+mj-lt"/>
              </a:rPr>
              <a:t>твоё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 - … </a:t>
            </a:r>
            <a:endParaRPr lang="ru-RU" sz="2800" b="1" dirty="0">
              <a:solidFill>
                <a:srgbClr val="C00000"/>
              </a:solidFill>
              <a:latin typeface="+mj-lt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620688"/>
            <a:ext cx="4968552" cy="5472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307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7785" y="1268760"/>
            <a:ext cx="2933700" cy="5256583"/>
          </a:xfrm>
        </p:spPr>
        <p:txBody>
          <a:bodyPr>
            <a:normAutofit/>
          </a:bodyPr>
          <a:lstStyle/>
          <a:p>
            <a:pPr lvl="0"/>
            <a:r>
              <a:rPr lang="uk-UA" sz="2800" dirty="0" err="1">
                <a:solidFill>
                  <a:srgbClr val="C00000"/>
                </a:solidFill>
                <a:latin typeface="+mj-lt"/>
              </a:rPr>
              <a:t>Жить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 </a:t>
            </a:r>
            <a:r>
              <a:rPr lang="uk-UA" sz="2800" dirty="0" err="1">
                <a:solidFill>
                  <a:srgbClr val="C00000"/>
                </a:solidFill>
                <a:latin typeface="+mj-lt"/>
              </a:rPr>
              <a:t>привык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 он с нами </a:t>
            </a:r>
            <a:r>
              <a:rPr lang="uk-UA" sz="2800" dirty="0" err="1">
                <a:solidFill>
                  <a:srgbClr val="C00000"/>
                </a:solidFill>
                <a:latin typeface="+mj-lt"/>
              </a:rPr>
              <a:t>вместе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:</a:t>
            </a:r>
            <a:endParaRPr lang="en-US" sz="2800" dirty="0">
              <a:solidFill>
                <a:srgbClr val="C00000"/>
              </a:solidFill>
              <a:latin typeface="+mj-lt"/>
            </a:endParaRPr>
          </a:p>
          <a:p>
            <a:r>
              <a:rPr lang="uk-UA" sz="2800" dirty="0">
                <a:solidFill>
                  <a:srgbClr val="C00000"/>
                </a:solidFill>
                <a:latin typeface="+mj-lt"/>
              </a:rPr>
              <a:t>приласкай – </a:t>
            </a:r>
            <a:r>
              <a:rPr lang="uk-UA" sz="2800" dirty="0" err="1">
                <a:solidFill>
                  <a:srgbClr val="C00000"/>
                </a:solidFill>
                <a:latin typeface="+mj-lt"/>
              </a:rPr>
              <a:t>затянет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 </a:t>
            </a:r>
            <a:r>
              <a:rPr lang="uk-UA" sz="2800" dirty="0" err="1">
                <a:solidFill>
                  <a:srgbClr val="C00000"/>
                </a:solidFill>
                <a:latin typeface="+mj-lt"/>
              </a:rPr>
              <a:t>песню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,</a:t>
            </a:r>
            <a:endParaRPr lang="en-US" sz="2800" dirty="0">
              <a:solidFill>
                <a:srgbClr val="C00000"/>
              </a:solidFill>
              <a:latin typeface="+mj-lt"/>
            </a:endParaRPr>
          </a:p>
          <a:p>
            <a:r>
              <a:rPr lang="uk-UA" sz="2800" dirty="0">
                <a:solidFill>
                  <a:srgbClr val="C00000"/>
                </a:solidFill>
                <a:latin typeface="+mj-lt"/>
              </a:rPr>
              <a:t>а </a:t>
            </a:r>
            <a:r>
              <a:rPr lang="uk-UA" sz="2800" dirty="0" err="1">
                <a:solidFill>
                  <a:srgbClr val="C00000"/>
                </a:solidFill>
                <a:latin typeface="+mj-lt"/>
              </a:rPr>
              <a:t>обидишь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 – </a:t>
            </a:r>
            <a:r>
              <a:rPr lang="uk-UA" sz="2800" dirty="0" err="1">
                <a:solidFill>
                  <a:srgbClr val="C00000"/>
                </a:solidFill>
                <a:latin typeface="+mj-lt"/>
              </a:rPr>
              <a:t>обдерёт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.</a:t>
            </a:r>
            <a:endParaRPr lang="en-US" sz="2800" dirty="0">
              <a:solidFill>
                <a:srgbClr val="C00000"/>
              </a:solidFill>
              <a:latin typeface="+mj-lt"/>
            </a:endParaRPr>
          </a:p>
          <a:p>
            <a:r>
              <a:rPr lang="uk-UA" sz="2800" dirty="0" err="1">
                <a:solidFill>
                  <a:srgbClr val="C00000"/>
                </a:solidFill>
                <a:latin typeface="+mj-lt"/>
              </a:rPr>
              <a:t>Что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 за </a:t>
            </a:r>
            <a:r>
              <a:rPr lang="uk-UA" sz="2800" dirty="0" err="1">
                <a:solidFill>
                  <a:srgbClr val="C00000"/>
                </a:solidFill>
                <a:latin typeface="+mj-lt"/>
              </a:rPr>
              <a:t>зверь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 </a:t>
            </a:r>
            <a:r>
              <a:rPr lang="uk-UA" sz="2800" dirty="0" err="1">
                <a:solidFill>
                  <a:srgbClr val="C00000"/>
                </a:solidFill>
                <a:latin typeface="+mj-lt"/>
              </a:rPr>
              <a:t>усатый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? </a:t>
            </a:r>
            <a:endParaRPr lang="ru-RU" sz="2800" b="1" dirty="0">
              <a:solidFill>
                <a:srgbClr val="C00000"/>
              </a:solidFill>
              <a:latin typeface="+mj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836712"/>
            <a:ext cx="5103440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3978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49672" y="1800093"/>
            <a:ext cx="3629025" cy="3744415"/>
          </a:xfrm>
        </p:spPr>
        <p:txBody>
          <a:bodyPr>
            <a:noAutofit/>
          </a:bodyPr>
          <a:lstStyle/>
          <a:p>
            <a:pPr lvl="0"/>
            <a:r>
              <a:rPr lang="uk-UA" sz="2400" dirty="0">
                <a:solidFill>
                  <a:srgbClr val="C00000"/>
                </a:solidFill>
                <a:latin typeface="+mj-lt"/>
              </a:rPr>
              <a:t>Он </a:t>
            </a:r>
            <a:r>
              <a:rPr lang="uk-UA" sz="2400" dirty="0" err="1">
                <a:solidFill>
                  <a:srgbClr val="C00000"/>
                </a:solidFill>
                <a:latin typeface="+mj-lt"/>
              </a:rPr>
              <a:t>зимой</a:t>
            </a:r>
            <a:r>
              <a:rPr lang="uk-UA" sz="2400" dirty="0">
                <a:solidFill>
                  <a:srgbClr val="C00000"/>
                </a:solidFill>
                <a:latin typeface="+mj-lt"/>
              </a:rPr>
              <a:t> в </a:t>
            </a:r>
            <a:r>
              <a:rPr lang="uk-UA" sz="2400" dirty="0" err="1">
                <a:solidFill>
                  <a:srgbClr val="C00000"/>
                </a:solidFill>
                <a:latin typeface="+mj-lt"/>
              </a:rPr>
              <a:t>берлоге</a:t>
            </a:r>
            <a:r>
              <a:rPr lang="uk-UA" sz="2400" dirty="0">
                <a:solidFill>
                  <a:srgbClr val="C00000"/>
                </a:solidFill>
                <a:latin typeface="+mj-lt"/>
              </a:rPr>
              <a:t> </a:t>
            </a:r>
            <a:r>
              <a:rPr lang="uk-UA" sz="2400" dirty="0" err="1">
                <a:solidFill>
                  <a:srgbClr val="C00000"/>
                </a:solidFill>
                <a:latin typeface="+mj-lt"/>
              </a:rPr>
              <a:t>спит</a:t>
            </a:r>
            <a:r>
              <a:rPr lang="uk-UA" sz="2400" dirty="0">
                <a:solidFill>
                  <a:srgbClr val="C00000"/>
                </a:solidFill>
                <a:latin typeface="+mj-lt"/>
              </a:rPr>
              <a:t>,</a:t>
            </a:r>
            <a:endParaRPr lang="en-US" sz="2400" dirty="0">
              <a:solidFill>
                <a:srgbClr val="C00000"/>
              </a:solidFill>
              <a:latin typeface="+mj-lt"/>
            </a:endParaRPr>
          </a:p>
          <a:p>
            <a:r>
              <a:rPr lang="uk-UA" sz="2400" dirty="0">
                <a:solidFill>
                  <a:srgbClr val="C00000"/>
                </a:solidFill>
                <a:latin typeface="+mj-lt"/>
              </a:rPr>
              <a:t>летом </a:t>
            </a:r>
            <a:r>
              <a:rPr lang="uk-UA" sz="2400" dirty="0" err="1">
                <a:solidFill>
                  <a:srgbClr val="C00000"/>
                </a:solidFill>
                <a:latin typeface="+mj-lt"/>
              </a:rPr>
              <a:t>улья</a:t>
            </a:r>
            <a:r>
              <a:rPr lang="uk-UA" sz="2400" dirty="0">
                <a:solidFill>
                  <a:srgbClr val="C00000"/>
                </a:solidFill>
                <a:latin typeface="+mj-lt"/>
              </a:rPr>
              <a:t> </a:t>
            </a:r>
            <a:r>
              <a:rPr lang="uk-UA" sz="2400" dirty="0" err="1">
                <a:solidFill>
                  <a:srgbClr val="C00000"/>
                </a:solidFill>
                <a:latin typeface="+mj-lt"/>
              </a:rPr>
              <a:t>ворошит</a:t>
            </a:r>
            <a:r>
              <a:rPr lang="uk-UA" sz="2400" dirty="0">
                <a:solidFill>
                  <a:srgbClr val="C00000"/>
                </a:solidFill>
                <a:latin typeface="+mj-lt"/>
              </a:rPr>
              <a:t>.</a:t>
            </a:r>
            <a:endParaRPr lang="en-US" sz="2400" dirty="0">
              <a:solidFill>
                <a:srgbClr val="C00000"/>
              </a:solidFill>
              <a:latin typeface="+mj-lt"/>
            </a:endParaRPr>
          </a:p>
          <a:p>
            <a:r>
              <a:rPr lang="uk-UA" sz="2400" dirty="0" err="1">
                <a:solidFill>
                  <a:srgbClr val="C00000"/>
                </a:solidFill>
                <a:latin typeface="+mj-lt"/>
              </a:rPr>
              <a:t>Бурый</a:t>
            </a:r>
            <a:r>
              <a:rPr lang="uk-UA" sz="2400" dirty="0">
                <a:solidFill>
                  <a:srgbClr val="C00000"/>
                </a:solidFill>
                <a:latin typeface="+mj-lt"/>
              </a:rPr>
              <a:t> </a:t>
            </a:r>
            <a:r>
              <a:rPr lang="uk-UA" sz="2400" dirty="0" err="1">
                <a:solidFill>
                  <a:srgbClr val="C00000"/>
                </a:solidFill>
                <a:latin typeface="+mj-lt"/>
              </a:rPr>
              <a:t>мех</a:t>
            </a:r>
            <a:r>
              <a:rPr lang="uk-UA" sz="2400" dirty="0">
                <a:solidFill>
                  <a:srgbClr val="C00000"/>
                </a:solidFill>
                <a:latin typeface="+mj-lt"/>
              </a:rPr>
              <a:t>, </a:t>
            </a:r>
            <a:r>
              <a:rPr lang="uk-UA" sz="2400" dirty="0" err="1">
                <a:solidFill>
                  <a:srgbClr val="C00000"/>
                </a:solidFill>
                <a:latin typeface="+mj-lt"/>
              </a:rPr>
              <a:t>идёт</a:t>
            </a:r>
            <a:r>
              <a:rPr lang="uk-UA" sz="2400" dirty="0">
                <a:solidFill>
                  <a:srgbClr val="C00000"/>
                </a:solidFill>
                <a:latin typeface="+mj-lt"/>
              </a:rPr>
              <a:t> </a:t>
            </a:r>
            <a:r>
              <a:rPr lang="uk-UA" sz="2400" dirty="0" err="1">
                <a:solidFill>
                  <a:srgbClr val="C00000"/>
                </a:solidFill>
                <a:latin typeface="+mj-lt"/>
              </a:rPr>
              <a:t>неспешно</a:t>
            </a:r>
            <a:r>
              <a:rPr lang="uk-UA" sz="2400" dirty="0">
                <a:solidFill>
                  <a:srgbClr val="C00000"/>
                </a:solidFill>
                <a:latin typeface="+mj-lt"/>
              </a:rPr>
              <a:t>.</a:t>
            </a:r>
            <a:endParaRPr lang="en-US" sz="2400" dirty="0">
              <a:solidFill>
                <a:srgbClr val="C00000"/>
              </a:solidFill>
              <a:latin typeface="+mj-lt"/>
            </a:endParaRPr>
          </a:p>
          <a:p>
            <a:r>
              <a:rPr lang="uk-UA" sz="2400" dirty="0">
                <a:solidFill>
                  <a:srgbClr val="C00000"/>
                </a:solidFill>
                <a:latin typeface="+mj-lt"/>
              </a:rPr>
              <a:t>А </a:t>
            </a:r>
            <a:r>
              <a:rPr lang="uk-UA" sz="2400" dirty="0" err="1">
                <a:solidFill>
                  <a:srgbClr val="C00000"/>
                </a:solidFill>
                <a:latin typeface="+mj-lt"/>
              </a:rPr>
              <a:t>ещё</a:t>
            </a:r>
            <a:r>
              <a:rPr lang="uk-UA" sz="2400" dirty="0">
                <a:solidFill>
                  <a:srgbClr val="C00000"/>
                </a:solidFill>
                <a:latin typeface="+mj-lt"/>
              </a:rPr>
              <a:t> – он </a:t>
            </a:r>
            <a:r>
              <a:rPr lang="uk-UA" sz="2400" dirty="0" err="1">
                <a:solidFill>
                  <a:srgbClr val="C00000"/>
                </a:solidFill>
                <a:latin typeface="+mj-lt"/>
              </a:rPr>
              <a:t>сладкоежка</a:t>
            </a:r>
            <a:r>
              <a:rPr lang="uk-UA" sz="2400" dirty="0">
                <a:solidFill>
                  <a:srgbClr val="C00000"/>
                </a:solidFill>
                <a:latin typeface="+mj-lt"/>
              </a:rPr>
              <a:t>! </a:t>
            </a:r>
            <a:endParaRPr lang="ru-RU" sz="2400" b="1" dirty="0">
              <a:solidFill>
                <a:srgbClr val="C00000"/>
              </a:solidFill>
              <a:latin typeface="+mj-lt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476672"/>
            <a:ext cx="4968552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7181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3776" y="1965809"/>
            <a:ext cx="4724772" cy="5688631"/>
          </a:xfrm>
        </p:spPr>
        <p:txBody>
          <a:bodyPr>
            <a:noAutofit/>
          </a:bodyPr>
          <a:lstStyle/>
          <a:p>
            <a:pPr lvl="0"/>
            <a:r>
              <a:rPr lang="uk-UA" sz="2800" dirty="0">
                <a:solidFill>
                  <a:srgbClr val="C00000"/>
                </a:solidFill>
                <a:latin typeface="+mj-lt"/>
              </a:rPr>
              <a:t>Не </a:t>
            </a:r>
            <a:r>
              <a:rPr lang="uk-UA" sz="2800" dirty="0" err="1">
                <a:solidFill>
                  <a:srgbClr val="C00000"/>
                </a:solidFill>
                <a:latin typeface="+mj-lt"/>
              </a:rPr>
              <a:t>зверь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, не </a:t>
            </a:r>
            <a:r>
              <a:rPr lang="uk-UA" sz="2800" dirty="0" err="1">
                <a:solidFill>
                  <a:srgbClr val="C00000"/>
                </a:solidFill>
                <a:latin typeface="+mj-lt"/>
              </a:rPr>
              <a:t>птица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,</a:t>
            </a:r>
            <a:endParaRPr lang="en-US" sz="2800" dirty="0">
              <a:solidFill>
                <a:srgbClr val="C00000"/>
              </a:solidFill>
              <a:latin typeface="+mj-lt"/>
            </a:endParaRPr>
          </a:p>
          <a:p>
            <a:r>
              <a:rPr lang="uk-UA" sz="2800" dirty="0" err="1">
                <a:solidFill>
                  <a:srgbClr val="C00000"/>
                </a:solidFill>
                <a:latin typeface="+mj-lt"/>
              </a:rPr>
              <a:t>нос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, </a:t>
            </a:r>
            <a:r>
              <a:rPr lang="uk-UA" sz="2800" dirty="0" err="1">
                <a:solidFill>
                  <a:srgbClr val="C00000"/>
                </a:solidFill>
                <a:latin typeface="+mj-lt"/>
              </a:rPr>
              <a:t>как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 </a:t>
            </a:r>
            <a:r>
              <a:rPr lang="uk-UA" sz="2800" dirty="0" err="1">
                <a:solidFill>
                  <a:srgbClr val="C00000"/>
                </a:solidFill>
                <a:latin typeface="+mj-lt"/>
              </a:rPr>
              <a:t>спица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.</a:t>
            </a:r>
            <a:endParaRPr lang="en-US" sz="2800" dirty="0">
              <a:solidFill>
                <a:srgbClr val="C00000"/>
              </a:solidFill>
              <a:latin typeface="+mj-lt"/>
            </a:endParaRPr>
          </a:p>
          <a:p>
            <a:r>
              <a:rPr lang="uk-UA" sz="2800" dirty="0">
                <a:solidFill>
                  <a:srgbClr val="C00000"/>
                </a:solidFill>
                <a:latin typeface="+mj-lt"/>
              </a:rPr>
              <a:t>Там, </a:t>
            </a:r>
            <a:r>
              <a:rPr lang="uk-UA" sz="2800" dirty="0" err="1">
                <a:solidFill>
                  <a:srgbClr val="C00000"/>
                </a:solidFill>
                <a:latin typeface="+mj-lt"/>
              </a:rPr>
              <a:t>где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 </a:t>
            </a:r>
            <a:r>
              <a:rPr lang="uk-UA" sz="2800" dirty="0" err="1">
                <a:solidFill>
                  <a:srgbClr val="C00000"/>
                </a:solidFill>
                <a:latin typeface="+mj-lt"/>
              </a:rPr>
              <a:t>садится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,</a:t>
            </a:r>
            <a:endParaRPr lang="en-US" sz="2800" dirty="0">
              <a:solidFill>
                <a:srgbClr val="C00000"/>
              </a:solidFill>
              <a:latin typeface="+mj-lt"/>
            </a:endParaRPr>
          </a:p>
          <a:p>
            <a:r>
              <a:rPr lang="uk-UA" sz="2800" dirty="0" err="1">
                <a:solidFill>
                  <a:srgbClr val="C00000"/>
                </a:solidFill>
                <a:latin typeface="+mj-lt"/>
              </a:rPr>
              <a:t>может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 </a:t>
            </a:r>
            <a:r>
              <a:rPr lang="uk-UA" sz="2800" dirty="0" err="1">
                <a:solidFill>
                  <a:srgbClr val="C00000"/>
                </a:solidFill>
                <a:latin typeface="+mj-lt"/>
              </a:rPr>
              <a:t>кровь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 пролиться. </a:t>
            </a:r>
            <a:endParaRPr lang="ru-RU" sz="2800" b="1" dirty="0">
              <a:solidFill>
                <a:srgbClr val="C00000"/>
              </a:solidFill>
              <a:latin typeface="+mj-lt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127125"/>
            <a:ext cx="4104456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8672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0333" y="2145829"/>
            <a:ext cx="3629025" cy="5328591"/>
          </a:xfrm>
        </p:spPr>
        <p:txBody>
          <a:bodyPr>
            <a:noAutofit/>
          </a:bodyPr>
          <a:lstStyle/>
          <a:p>
            <a:pPr lvl="0"/>
            <a:r>
              <a:rPr lang="uk-UA" sz="2400" dirty="0" err="1">
                <a:solidFill>
                  <a:srgbClr val="C00000"/>
                </a:solidFill>
                <a:latin typeface="+mj-lt"/>
              </a:rPr>
              <a:t>Маленькая</a:t>
            </a:r>
            <a:r>
              <a:rPr lang="uk-UA" sz="2400" dirty="0">
                <a:solidFill>
                  <a:srgbClr val="C00000"/>
                </a:solidFill>
                <a:latin typeface="+mj-lt"/>
              </a:rPr>
              <a:t> птичка – просто невеличка.</a:t>
            </a:r>
            <a:endParaRPr lang="en-US" sz="2400" dirty="0">
              <a:solidFill>
                <a:srgbClr val="C00000"/>
              </a:solidFill>
              <a:latin typeface="+mj-lt"/>
            </a:endParaRPr>
          </a:p>
          <a:p>
            <a:r>
              <a:rPr lang="uk-UA" sz="2400" dirty="0" err="1">
                <a:solidFill>
                  <a:srgbClr val="C00000"/>
                </a:solidFill>
                <a:latin typeface="+mj-lt"/>
              </a:rPr>
              <a:t>Синенькое</a:t>
            </a:r>
            <a:r>
              <a:rPr lang="uk-UA" sz="2400" dirty="0">
                <a:solidFill>
                  <a:srgbClr val="C00000"/>
                </a:solidFill>
                <a:latin typeface="+mj-lt"/>
              </a:rPr>
              <a:t> </a:t>
            </a:r>
            <a:r>
              <a:rPr lang="uk-UA" sz="2400" dirty="0" err="1">
                <a:solidFill>
                  <a:srgbClr val="C00000"/>
                </a:solidFill>
                <a:latin typeface="+mj-lt"/>
              </a:rPr>
              <a:t>горлышко</a:t>
            </a:r>
            <a:r>
              <a:rPr lang="uk-UA" sz="2400" dirty="0">
                <a:solidFill>
                  <a:srgbClr val="C00000"/>
                </a:solidFill>
                <a:latin typeface="+mj-lt"/>
              </a:rPr>
              <a:t>, а сама, </a:t>
            </a:r>
            <a:r>
              <a:rPr lang="uk-UA" sz="2400" dirty="0" err="1">
                <a:solidFill>
                  <a:srgbClr val="C00000"/>
                </a:solidFill>
                <a:latin typeface="+mj-lt"/>
              </a:rPr>
              <a:t>как</a:t>
            </a:r>
            <a:r>
              <a:rPr lang="uk-UA" sz="2400" dirty="0">
                <a:solidFill>
                  <a:srgbClr val="C00000"/>
                </a:solidFill>
                <a:latin typeface="+mj-lt"/>
              </a:rPr>
              <a:t> </a:t>
            </a:r>
            <a:r>
              <a:rPr lang="uk-UA" sz="2400" dirty="0" err="1">
                <a:solidFill>
                  <a:srgbClr val="C00000"/>
                </a:solidFill>
                <a:latin typeface="+mj-lt"/>
              </a:rPr>
              <a:t>солнышко</a:t>
            </a:r>
            <a:r>
              <a:rPr lang="uk-UA" sz="2400" dirty="0">
                <a:solidFill>
                  <a:srgbClr val="C00000"/>
                </a:solidFill>
                <a:latin typeface="+mj-lt"/>
              </a:rPr>
              <a:t>.</a:t>
            </a:r>
            <a:endParaRPr lang="en-US" sz="2400" dirty="0">
              <a:solidFill>
                <a:srgbClr val="C00000"/>
              </a:solidFill>
              <a:latin typeface="+mj-lt"/>
            </a:endParaRPr>
          </a:p>
          <a:p>
            <a:r>
              <a:rPr lang="uk-UA" sz="2400" dirty="0" err="1">
                <a:solidFill>
                  <a:srgbClr val="C00000"/>
                </a:solidFill>
                <a:latin typeface="+mj-lt"/>
              </a:rPr>
              <a:t>Жёлтенькое</a:t>
            </a:r>
            <a:r>
              <a:rPr lang="uk-UA" sz="2400" dirty="0">
                <a:solidFill>
                  <a:srgbClr val="C00000"/>
                </a:solidFill>
                <a:latin typeface="+mj-lt"/>
              </a:rPr>
              <a:t> </a:t>
            </a:r>
            <a:r>
              <a:rPr lang="uk-UA" sz="2400" dirty="0" err="1">
                <a:solidFill>
                  <a:srgbClr val="C00000"/>
                </a:solidFill>
                <a:latin typeface="+mj-lt"/>
              </a:rPr>
              <a:t>брюшко</a:t>
            </a:r>
            <a:r>
              <a:rPr lang="uk-UA" sz="2400" dirty="0">
                <a:solidFill>
                  <a:srgbClr val="C00000"/>
                </a:solidFill>
                <a:latin typeface="+mj-lt"/>
              </a:rPr>
              <a:t>, </a:t>
            </a:r>
            <a:r>
              <a:rPr lang="uk-UA" sz="2400" dirty="0" err="1">
                <a:solidFill>
                  <a:srgbClr val="C00000"/>
                </a:solidFill>
                <a:latin typeface="+mj-lt"/>
              </a:rPr>
              <a:t>воробья</a:t>
            </a:r>
            <a:r>
              <a:rPr lang="uk-UA" sz="2400" dirty="0">
                <a:solidFill>
                  <a:srgbClr val="C00000"/>
                </a:solidFill>
                <a:latin typeface="+mj-lt"/>
              </a:rPr>
              <a:t> подружка. </a:t>
            </a:r>
            <a:endParaRPr lang="ru-RU" sz="2400" b="1" dirty="0">
              <a:solidFill>
                <a:srgbClr val="C00000"/>
              </a:solidFill>
              <a:latin typeface="+mj-lt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8331" y="1340768"/>
            <a:ext cx="5364087" cy="442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5232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12968" cy="2304256"/>
          </a:xfrm>
        </p:spPr>
        <p:txBody>
          <a:bodyPr/>
          <a:lstStyle/>
          <a:p>
            <a:r>
              <a:rPr lang="uk-UA" dirty="0">
                <a:solidFill>
                  <a:srgbClr val="FF0000"/>
                </a:solidFill>
              </a:rPr>
              <a:t>Конкурс </a:t>
            </a:r>
            <a:br>
              <a:rPr lang="uk-UA" dirty="0">
                <a:solidFill>
                  <a:srgbClr val="FF0000"/>
                </a:solidFill>
              </a:rPr>
            </a:br>
            <a:r>
              <a:rPr lang="uk-UA" dirty="0">
                <a:solidFill>
                  <a:srgbClr val="FF0000"/>
                </a:solidFill>
              </a:rPr>
              <a:t>        «</a:t>
            </a:r>
            <a:r>
              <a:rPr lang="uk-UA" dirty="0" err="1">
                <a:solidFill>
                  <a:srgbClr val="FF0000"/>
                </a:solidFill>
              </a:rPr>
              <a:t>Живая</a:t>
            </a:r>
            <a:r>
              <a:rPr lang="uk-UA" dirty="0">
                <a:solidFill>
                  <a:srgbClr val="FF0000"/>
                </a:solidFill>
              </a:rPr>
              <a:t> СКАЗКА»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16832"/>
            <a:ext cx="4104456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916832"/>
            <a:ext cx="4176464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164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136904" cy="2808312"/>
          </a:xfrm>
        </p:spPr>
        <p:txBody>
          <a:bodyPr/>
          <a:lstStyle/>
          <a:p>
            <a:pPr algn="ctr"/>
            <a:r>
              <a:rPr lang="uk-UA" sz="6000" dirty="0">
                <a:solidFill>
                  <a:srgbClr val="FF0000"/>
                </a:solidFill>
              </a:rPr>
              <a:t>Конкурс БОЛЕЛЬЩИКОВ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420888"/>
            <a:ext cx="5184576" cy="3602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2588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2060848"/>
            <a:ext cx="3672407" cy="367240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32656"/>
            <a:ext cx="8856984" cy="1981919"/>
          </a:xfrm>
        </p:spPr>
        <p:txBody>
          <a:bodyPr>
            <a:normAutofit/>
          </a:bodyPr>
          <a:lstStyle/>
          <a:p>
            <a:pPr algn="ctr"/>
            <a:r>
              <a:rPr lang="uk-UA" sz="8000" dirty="0" err="1">
                <a:solidFill>
                  <a:srgbClr val="FF0000"/>
                </a:solidFill>
              </a:rPr>
              <a:t>фИзМИНУТКА</a:t>
            </a:r>
            <a:endParaRPr lang="ru-RU" sz="8000" dirty="0">
              <a:solidFill>
                <a:srgbClr val="FF0000"/>
              </a:solidFill>
            </a:endParaRPr>
          </a:p>
        </p:txBody>
      </p:sp>
      <p:pic>
        <p:nvPicPr>
          <p:cNvPr id="15362" name="Picture 2" descr="C:\Users\7\Desktop\анимашки новые\jivotniea-379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717032"/>
            <a:ext cx="1800200" cy="2479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C:\Users\7\Desktop\анимашки новые\jivotniea-3789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945" y="2060848"/>
            <a:ext cx="2132831" cy="1834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18364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88640"/>
            <a:ext cx="8892480" cy="2448272"/>
          </a:xfrm>
        </p:spPr>
        <p:txBody>
          <a:bodyPr>
            <a:noAutofit/>
          </a:bodyPr>
          <a:lstStyle/>
          <a:p>
            <a:r>
              <a:rPr lang="uk-UA" sz="6600" b="1" dirty="0">
                <a:solidFill>
                  <a:srgbClr val="FF0000"/>
                </a:solidFill>
              </a:rPr>
              <a:t>Конкурс    </a:t>
            </a:r>
            <a:br>
              <a:rPr lang="uk-UA" sz="6600" b="1" dirty="0">
                <a:solidFill>
                  <a:srgbClr val="FF0000"/>
                </a:solidFill>
              </a:rPr>
            </a:br>
            <a:r>
              <a:rPr lang="uk-UA" sz="6600" b="1" dirty="0">
                <a:solidFill>
                  <a:srgbClr val="FF0000"/>
                </a:solidFill>
              </a:rPr>
              <a:t>          РОДИТЕЛЕЙ</a:t>
            </a:r>
            <a:endParaRPr lang="ru-RU" sz="6600" b="1" dirty="0">
              <a:solidFill>
                <a:srgbClr val="FF0000"/>
              </a:solidFill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492896"/>
            <a:ext cx="5112568" cy="401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1451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332656"/>
            <a:ext cx="7920880" cy="3744416"/>
          </a:xfrm>
        </p:spPr>
        <p:txBody>
          <a:bodyPr/>
          <a:lstStyle/>
          <a:p>
            <a:pPr algn="ctr"/>
            <a:br>
              <a:rPr lang="uk-UA" sz="6600" dirty="0">
                <a:solidFill>
                  <a:srgbClr val="FF0000"/>
                </a:solidFill>
              </a:rPr>
            </a:br>
            <a:r>
              <a:rPr lang="uk-UA" sz="6600" dirty="0">
                <a:solidFill>
                  <a:srgbClr val="FF0000"/>
                </a:solidFill>
              </a:rPr>
              <a:t>Конкурс «</a:t>
            </a:r>
            <a:r>
              <a:rPr lang="uk-UA" sz="6600" dirty="0" err="1">
                <a:solidFill>
                  <a:srgbClr val="FF0000"/>
                </a:solidFill>
              </a:rPr>
              <a:t>ПрезентацИя</a:t>
            </a:r>
            <a:r>
              <a:rPr lang="uk-UA" sz="6600" dirty="0">
                <a:solidFill>
                  <a:srgbClr val="FF0000"/>
                </a:solidFill>
              </a:rPr>
              <a:t> команд»</a:t>
            </a:r>
            <a:endParaRPr lang="ru-RU" sz="6600" dirty="0">
              <a:solidFill>
                <a:srgbClr val="FF000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778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60648"/>
            <a:ext cx="7318576" cy="1979466"/>
          </a:xfrm>
        </p:spPr>
        <p:txBody>
          <a:bodyPr>
            <a:noAutofit/>
          </a:bodyPr>
          <a:lstStyle/>
          <a:p>
            <a:pPr algn="ctr"/>
            <a:r>
              <a:rPr lang="uk-UA" sz="6600" b="1" dirty="0">
                <a:solidFill>
                  <a:srgbClr val="FF0000"/>
                </a:solidFill>
              </a:rPr>
              <a:t>Конкурс </a:t>
            </a:r>
            <a:r>
              <a:rPr lang="uk-UA" sz="6600" b="1" dirty="0" err="1">
                <a:solidFill>
                  <a:srgbClr val="FF0000"/>
                </a:solidFill>
              </a:rPr>
              <a:t>капИТАНОВ</a:t>
            </a:r>
            <a:endParaRPr lang="ru-RU" sz="6600" b="1" dirty="0">
              <a:solidFill>
                <a:srgbClr val="FF0000"/>
              </a:solidFill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348880"/>
            <a:ext cx="5178152" cy="4047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2076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20471" y="2906688"/>
            <a:ext cx="7174560" cy="3201290"/>
          </a:xfrm>
        </p:spPr>
        <p:txBody>
          <a:bodyPr>
            <a:noAutofit/>
          </a:bodyPr>
          <a:lstStyle/>
          <a:p>
            <a:r>
              <a:rPr lang="uk-UA" sz="7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ИНТЕРЕСНЫЕ ФАКТЫ О ЖИВОТНЫХ</a:t>
            </a:r>
            <a:endParaRPr lang="ru-RU" sz="7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16632"/>
            <a:ext cx="3456384" cy="2790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9941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78363"/>
            <a:ext cx="6228692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1642" y="3995678"/>
            <a:ext cx="868684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Зимой для бобров в сутках-29 часов. Когда наступает зима, бобры становятся настоящими "домоседами", ведь они вовсе не выходят из своих темных нор, состоящих из ила и дерева. В теплое время года эти ночные животные выходят из жилища с заходом солнца, а приходят с рассветом. Однако в темных норах зимой у бобров сбивается суточный режим, и для них в сутках «вмещается» 29 часов.</a:t>
            </a:r>
          </a:p>
        </p:txBody>
      </p:sp>
    </p:spTree>
    <p:extLst>
      <p:ext uri="{BB962C8B-B14F-4D97-AF65-F5344CB8AC3E}">
        <p14:creationId xmlns:p14="http://schemas.microsoft.com/office/powerpoint/2010/main" val="1120028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6480720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1520" y="4149080"/>
            <a:ext cx="849694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Кроты вовсе не слепые. Исследования последних лет опровергли существующее мнение о том, что кроты слепы, поскольку живут под землей. На самом деле, у кротов довольно острое, хотя и ограниченное, зрение. А увиденный кротом свет, служит знаком опасности, ведь проникновение света для него означает не что иное, как то, что в нору проник хищник.</a:t>
            </a:r>
          </a:p>
          <a:p>
            <a:br>
              <a:rPr lang="ru-RU" dirty="0">
                <a:hlinkClick r:id="rId3"/>
              </a:rPr>
            </a:br>
            <a:endParaRPr lang="ru-RU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913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5904656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1600" y="4523595"/>
            <a:ext cx="738131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Когда в 1850 году из Европы в Америку привезли первую партию воробьев, американцы так обрадовались, что закормили их всех до смерти.</a:t>
            </a:r>
          </a:p>
        </p:txBody>
      </p:sp>
    </p:spTree>
    <p:extLst>
      <p:ext uri="{BB962C8B-B14F-4D97-AF65-F5344CB8AC3E}">
        <p14:creationId xmlns:p14="http://schemas.microsoft.com/office/powerpoint/2010/main" val="1138460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6480720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4941168"/>
            <a:ext cx="81369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Взрослая лягушка съедает за свою жизнь более 3 тонн комаров.</a:t>
            </a:r>
          </a:p>
        </p:txBody>
      </p:sp>
    </p:spTree>
    <p:extLst>
      <p:ext uri="{BB962C8B-B14F-4D97-AF65-F5344CB8AC3E}">
        <p14:creationId xmlns:p14="http://schemas.microsoft.com/office/powerpoint/2010/main" val="4283980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696744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1600" y="5016037"/>
            <a:ext cx="722665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b="1" dirty="0">
                <a:solidFill>
                  <a:srgbClr val="C00000"/>
                </a:solidFill>
              </a:rPr>
              <a:t>Муравьи никогда не спят.</a:t>
            </a:r>
          </a:p>
        </p:txBody>
      </p:sp>
    </p:spTree>
    <p:extLst>
      <p:ext uri="{BB962C8B-B14F-4D97-AF65-F5344CB8AC3E}">
        <p14:creationId xmlns:p14="http://schemas.microsoft.com/office/powerpoint/2010/main" val="1216703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767" y="260648"/>
            <a:ext cx="6552728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30175" y="4581128"/>
            <a:ext cx="754216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Миллионы деревьев случайно сажают белки. Они закапывают в землю орехи, а потом забывают, где их спрятали.</a:t>
            </a:r>
          </a:p>
        </p:txBody>
      </p:sp>
    </p:spTree>
    <p:extLst>
      <p:ext uri="{BB962C8B-B14F-4D97-AF65-F5344CB8AC3E}">
        <p14:creationId xmlns:p14="http://schemas.microsoft.com/office/powerpoint/2010/main" val="2443049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6336704" cy="417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12574" y="4831371"/>
            <a:ext cx="82809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За сутки синица кормит своих птенцов тысячу раз.</a:t>
            </a:r>
          </a:p>
        </p:txBody>
      </p:sp>
    </p:spTree>
    <p:extLst>
      <p:ext uri="{BB962C8B-B14F-4D97-AF65-F5344CB8AC3E}">
        <p14:creationId xmlns:p14="http://schemas.microsoft.com/office/powerpoint/2010/main" val="2710111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6912768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1560" y="4653136"/>
            <a:ext cx="79208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Улитка может ползти по лезвию, не будучи травмированной, производя слизь, которая помогает ей безопасно скользить.</a:t>
            </a:r>
          </a:p>
        </p:txBody>
      </p:sp>
    </p:spTree>
    <p:extLst>
      <p:ext uri="{BB962C8B-B14F-4D97-AF65-F5344CB8AC3E}">
        <p14:creationId xmlns:p14="http://schemas.microsoft.com/office/powerpoint/2010/main" val="413731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80920" cy="3960440"/>
          </a:xfrm>
        </p:spPr>
        <p:txBody>
          <a:bodyPr/>
          <a:lstStyle/>
          <a:p>
            <a:pPr algn="ctr"/>
            <a:br>
              <a:rPr lang="uk-UA" sz="7200" dirty="0">
                <a:solidFill>
                  <a:srgbClr val="FF0000"/>
                </a:solidFill>
              </a:rPr>
            </a:br>
            <a:r>
              <a:rPr lang="uk-UA" sz="7200" dirty="0">
                <a:solidFill>
                  <a:srgbClr val="FF0000"/>
                </a:solidFill>
              </a:rPr>
              <a:t>Конкурс </a:t>
            </a:r>
            <a:br>
              <a:rPr lang="uk-UA" sz="7200" dirty="0">
                <a:solidFill>
                  <a:srgbClr val="FF0000"/>
                </a:solidFill>
              </a:rPr>
            </a:br>
            <a:br>
              <a:rPr lang="uk-UA" sz="7200" dirty="0">
                <a:solidFill>
                  <a:srgbClr val="FF0000"/>
                </a:solidFill>
              </a:rPr>
            </a:br>
            <a:r>
              <a:rPr lang="uk-UA" sz="7200" dirty="0">
                <a:solidFill>
                  <a:srgbClr val="FF0000"/>
                </a:solidFill>
              </a:rPr>
              <a:t>«</a:t>
            </a:r>
            <a:r>
              <a:rPr lang="uk-UA" sz="7200" dirty="0" err="1">
                <a:solidFill>
                  <a:srgbClr val="FF0000"/>
                </a:solidFill>
              </a:rPr>
              <a:t>РАзминка</a:t>
            </a:r>
            <a:r>
              <a:rPr lang="uk-UA" sz="7200" dirty="0">
                <a:solidFill>
                  <a:srgbClr val="FF0000"/>
                </a:solidFill>
              </a:rPr>
              <a:t>»</a:t>
            </a:r>
            <a:endParaRPr lang="ru-RU" sz="72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1978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620688"/>
            <a:ext cx="5760640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5139148"/>
            <a:ext cx="87094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У лошади на 18 костей больше, чем у человека.</a:t>
            </a:r>
          </a:p>
        </p:txBody>
      </p:sp>
    </p:spTree>
    <p:extLst>
      <p:ext uri="{BB962C8B-B14F-4D97-AF65-F5344CB8AC3E}">
        <p14:creationId xmlns:p14="http://schemas.microsoft.com/office/powerpoint/2010/main" val="1322088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5904656" cy="468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5200542"/>
            <a:ext cx="78488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Среди животных тоже есть левши и правши. Белые медведи - левши.</a:t>
            </a:r>
          </a:p>
        </p:txBody>
      </p:sp>
    </p:spTree>
    <p:extLst>
      <p:ext uri="{BB962C8B-B14F-4D97-AF65-F5344CB8AC3E}">
        <p14:creationId xmlns:p14="http://schemas.microsoft.com/office/powerpoint/2010/main" val="32935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686" y="383973"/>
            <a:ext cx="6264696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5062682"/>
            <a:ext cx="75608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Крыса может обходиться без воды дольше, чем верблюд.</a:t>
            </a:r>
          </a:p>
        </p:txBody>
      </p:sp>
    </p:spTree>
    <p:extLst>
      <p:ext uri="{BB962C8B-B14F-4D97-AF65-F5344CB8AC3E}">
        <p14:creationId xmlns:p14="http://schemas.microsoft.com/office/powerpoint/2010/main" val="2172141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1554480"/>
            <a:ext cx="8712968" cy="3170664"/>
          </a:xfrm>
        </p:spPr>
        <p:txBody>
          <a:bodyPr>
            <a:noAutofit/>
          </a:bodyPr>
          <a:lstStyle/>
          <a:p>
            <a:pPr algn="ctr"/>
            <a:r>
              <a:rPr lang="uk-UA" sz="6600" dirty="0" err="1">
                <a:solidFill>
                  <a:srgbClr val="FF0000"/>
                </a:solidFill>
              </a:rPr>
              <a:t>изготовление</a:t>
            </a:r>
            <a:r>
              <a:rPr lang="uk-UA" sz="6600" dirty="0">
                <a:solidFill>
                  <a:srgbClr val="FF0000"/>
                </a:solidFill>
              </a:rPr>
              <a:t> </a:t>
            </a:r>
            <a:br>
              <a:rPr lang="uk-UA" sz="6600" dirty="0">
                <a:solidFill>
                  <a:srgbClr val="FF0000"/>
                </a:solidFill>
              </a:rPr>
            </a:br>
            <a:r>
              <a:rPr lang="uk-UA" sz="6600" dirty="0">
                <a:solidFill>
                  <a:srgbClr val="FF0000"/>
                </a:solidFill>
              </a:rPr>
              <a:t>лисички</a:t>
            </a:r>
            <a:endParaRPr lang="ru-RU" sz="6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524939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 descr="C:\Users\7\Desktop\Веруне\lis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88640"/>
            <a:ext cx="6336704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0635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ригами лиса - Как сделать лису из бумаги.mp4">
            <a:hlinkClick r:id="" action="ppaction://media"/>
          </p:cNvPr>
          <p:cNvPicPr>
            <a:picLocks noGrp="1" noChangeAspect="1"/>
          </p:cNvPicPr>
          <p:nvPr>
            <p:ph sz="quarter" idx="13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11560" y="620688"/>
            <a:ext cx="7488832" cy="5616624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002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 descr="C:\Users\7\Desktop\Веруне\lisa-shema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-4763"/>
            <a:ext cx="6912767" cy="6867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336003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404664"/>
            <a:ext cx="7992888" cy="1979466"/>
          </a:xfrm>
        </p:spPr>
        <p:txBody>
          <a:bodyPr>
            <a:noAutofit/>
          </a:bodyPr>
          <a:lstStyle/>
          <a:p>
            <a:r>
              <a:rPr lang="uk-UA" sz="8800" dirty="0" err="1">
                <a:solidFill>
                  <a:srgbClr val="FF0000"/>
                </a:solidFill>
              </a:rPr>
              <a:t>Молодцы</a:t>
            </a:r>
            <a:r>
              <a:rPr lang="uk-UA" sz="8800" dirty="0">
                <a:solidFill>
                  <a:srgbClr val="FF0000"/>
                </a:solidFill>
              </a:rPr>
              <a:t>!</a:t>
            </a:r>
            <a:endParaRPr lang="ru-RU" sz="8800" dirty="0">
              <a:solidFill>
                <a:srgbClr val="FF0000"/>
              </a:solidFill>
            </a:endParaRP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348880"/>
            <a:ext cx="4762500" cy="4005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3616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495300" y="1920875"/>
            <a:ext cx="3629025" cy="3812381"/>
          </a:xfrm>
        </p:spPr>
        <p:txBody>
          <a:bodyPr>
            <a:normAutofit/>
          </a:bodyPr>
          <a:lstStyle/>
          <a:p>
            <a:pPr lvl="0"/>
            <a:r>
              <a:rPr lang="uk-UA" sz="2400" dirty="0" err="1">
                <a:solidFill>
                  <a:srgbClr val="C00000"/>
                </a:solidFill>
                <a:latin typeface="+mj-lt"/>
              </a:rPr>
              <a:t>Гребешок</a:t>
            </a:r>
            <a:r>
              <a:rPr lang="uk-UA" sz="2400" dirty="0">
                <a:solidFill>
                  <a:srgbClr val="C00000"/>
                </a:solidFill>
                <a:latin typeface="+mj-lt"/>
              </a:rPr>
              <a:t> </a:t>
            </a:r>
            <a:r>
              <a:rPr lang="uk-UA" sz="2400" dirty="0" err="1">
                <a:solidFill>
                  <a:srgbClr val="C00000"/>
                </a:solidFill>
                <a:latin typeface="+mj-lt"/>
              </a:rPr>
              <a:t>аленький</a:t>
            </a:r>
            <a:r>
              <a:rPr lang="uk-UA" sz="2400" dirty="0">
                <a:solidFill>
                  <a:srgbClr val="C00000"/>
                </a:solidFill>
                <a:latin typeface="+mj-lt"/>
              </a:rPr>
              <a:t>,</a:t>
            </a:r>
            <a:endParaRPr lang="en-US" sz="2400" dirty="0">
              <a:solidFill>
                <a:srgbClr val="C00000"/>
              </a:solidFill>
              <a:latin typeface="+mj-lt"/>
            </a:endParaRPr>
          </a:p>
          <a:p>
            <a:r>
              <a:rPr lang="uk-UA" sz="2400" dirty="0" err="1">
                <a:solidFill>
                  <a:srgbClr val="C00000"/>
                </a:solidFill>
                <a:latin typeface="+mj-lt"/>
              </a:rPr>
              <a:t>кафтанчик</a:t>
            </a:r>
            <a:r>
              <a:rPr lang="uk-UA" sz="2400" dirty="0">
                <a:solidFill>
                  <a:srgbClr val="C00000"/>
                </a:solidFill>
                <a:latin typeface="+mj-lt"/>
              </a:rPr>
              <a:t> рябенький,</a:t>
            </a:r>
            <a:endParaRPr lang="en-US" sz="2400" dirty="0">
              <a:solidFill>
                <a:srgbClr val="C00000"/>
              </a:solidFill>
              <a:latin typeface="+mj-lt"/>
            </a:endParaRPr>
          </a:p>
          <a:p>
            <a:r>
              <a:rPr lang="uk-UA" sz="2400" dirty="0" err="1">
                <a:solidFill>
                  <a:srgbClr val="C00000"/>
                </a:solidFill>
                <a:latin typeface="+mj-lt"/>
              </a:rPr>
              <a:t>двойная</a:t>
            </a:r>
            <a:r>
              <a:rPr lang="uk-UA" sz="2400" dirty="0">
                <a:solidFill>
                  <a:srgbClr val="C00000"/>
                </a:solidFill>
                <a:latin typeface="+mj-lt"/>
              </a:rPr>
              <a:t> </a:t>
            </a:r>
            <a:r>
              <a:rPr lang="uk-UA" sz="2400" dirty="0" err="1">
                <a:solidFill>
                  <a:srgbClr val="C00000"/>
                </a:solidFill>
                <a:latin typeface="+mj-lt"/>
              </a:rPr>
              <a:t>бородка</a:t>
            </a:r>
            <a:r>
              <a:rPr lang="uk-UA" sz="2400" dirty="0">
                <a:solidFill>
                  <a:srgbClr val="C00000"/>
                </a:solidFill>
                <a:latin typeface="+mj-lt"/>
              </a:rPr>
              <a:t>,</a:t>
            </a:r>
            <a:endParaRPr lang="en-US" sz="2400" dirty="0">
              <a:solidFill>
                <a:srgbClr val="C00000"/>
              </a:solidFill>
              <a:latin typeface="+mj-lt"/>
            </a:endParaRPr>
          </a:p>
          <a:p>
            <a:r>
              <a:rPr lang="uk-UA" sz="2400" dirty="0" err="1">
                <a:solidFill>
                  <a:srgbClr val="C00000"/>
                </a:solidFill>
                <a:latin typeface="+mj-lt"/>
              </a:rPr>
              <a:t>важная</a:t>
            </a:r>
            <a:r>
              <a:rPr lang="uk-UA" sz="2400" dirty="0">
                <a:solidFill>
                  <a:srgbClr val="C00000"/>
                </a:solidFill>
                <a:latin typeface="+mj-lt"/>
              </a:rPr>
              <a:t> </a:t>
            </a:r>
            <a:r>
              <a:rPr lang="uk-UA" sz="2400" dirty="0" err="1">
                <a:solidFill>
                  <a:srgbClr val="C00000"/>
                </a:solidFill>
                <a:latin typeface="+mj-lt"/>
              </a:rPr>
              <a:t>походка</a:t>
            </a:r>
            <a:r>
              <a:rPr lang="uk-UA" sz="2400" dirty="0">
                <a:solidFill>
                  <a:srgbClr val="C00000"/>
                </a:solidFill>
                <a:latin typeface="+mj-lt"/>
              </a:rPr>
              <a:t>.</a:t>
            </a:r>
            <a:endParaRPr lang="en-US" sz="2400" dirty="0">
              <a:solidFill>
                <a:srgbClr val="C00000"/>
              </a:solidFill>
              <a:latin typeface="+mj-lt"/>
            </a:endParaRPr>
          </a:p>
          <a:p>
            <a:r>
              <a:rPr lang="uk-UA" sz="2400" dirty="0" err="1">
                <a:solidFill>
                  <a:srgbClr val="C00000"/>
                </a:solidFill>
                <a:latin typeface="+mj-lt"/>
              </a:rPr>
              <a:t>Раньше</a:t>
            </a:r>
            <a:r>
              <a:rPr lang="uk-UA" sz="2400" dirty="0">
                <a:solidFill>
                  <a:srgbClr val="C00000"/>
                </a:solidFill>
                <a:latin typeface="+mj-lt"/>
              </a:rPr>
              <a:t> </a:t>
            </a:r>
            <a:r>
              <a:rPr lang="uk-UA" sz="2400" dirty="0" err="1">
                <a:solidFill>
                  <a:srgbClr val="C00000"/>
                </a:solidFill>
                <a:latin typeface="+mj-lt"/>
              </a:rPr>
              <a:t>всех</a:t>
            </a:r>
            <a:r>
              <a:rPr lang="uk-UA" sz="2400" dirty="0">
                <a:solidFill>
                  <a:srgbClr val="C00000"/>
                </a:solidFill>
                <a:latin typeface="+mj-lt"/>
              </a:rPr>
              <a:t> </a:t>
            </a:r>
            <a:r>
              <a:rPr lang="uk-UA" sz="2400" dirty="0" err="1">
                <a:solidFill>
                  <a:srgbClr val="C00000"/>
                </a:solidFill>
                <a:latin typeface="+mj-lt"/>
              </a:rPr>
              <a:t>встаёт</a:t>
            </a:r>
            <a:r>
              <a:rPr lang="uk-UA" sz="2400" dirty="0">
                <a:solidFill>
                  <a:srgbClr val="C00000"/>
                </a:solidFill>
                <a:latin typeface="+mj-lt"/>
              </a:rPr>
              <a:t>,</a:t>
            </a:r>
            <a:endParaRPr lang="en-US" sz="2400" dirty="0">
              <a:solidFill>
                <a:srgbClr val="C00000"/>
              </a:solidFill>
              <a:latin typeface="+mj-lt"/>
            </a:endParaRPr>
          </a:p>
          <a:p>
            <a:r>
              <a:rPr lang="uk-UA" sz="2400" dirty="0">
                <a:solidFill>
                  <a:srgbClr val="C00000"/>
                </a:solidFill>
                <a:latin typeface="+mj-lt"/>
              </a:rPr>
              <a:t>голосисто </a:t>
            </a:r>
            <a:r>
              <a:rPr lang="uk-UA" sz="2400" dirty="0" err="1">
                <a:solidFill>
                  <a:srgbClr val="C00000"/>
                </a:solidFill>
                <a:latin typeface="+mj-lt"/>
              </a:rPr>
              <a:t>поёт</a:t>
            </a:r>
            <a:r>
              <a:rPr lang="uk-UA" sz="2400" dirty="0">
                <a:solidFill>
                  <a:srgbClr val="C00000"/>
                </a:solidFill>
                <a:latin typeface="+mj-lt"/>
              </a:rPr>
              <a:t>. </a:t>
            </a:r>
            <a:endParaRPr lang="ru-RU" sz="2400" dirty="0">
              <a:solidFill>
                <a:srgbClr val="C00000"/>
              </a:solidFill>
              <a:latin typeface="+mj-lt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548680"/>
            <a:ext cx="4483174" cy="5472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5629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7544" y="2060848"/>
            <a:ext cx="3629025" cy="3312368"/>
          </a:xfrm>
        </p:spPr>
        <p:txBody>
          <a:bodyPr>
            <a:noAutofit/>
          </a:bodyPr>
          <a:lstStyle/>
          <a:p>
            <a:pPr lvl="0"/>
            <a:r>
              <a:rPr lang="uk-UA" sz="2800" dirty="0">
                <a:solidFill>
                  <a:srgbClr val="C00000"/>
                </a:solidFill>
                <a:latin typeface="+mj-lt"/>
              </a:rPr>
              <a:t>Важно </a:t>
            </a:r>
            <a:r>
              <a:rPr lang="uk-UA" sz="2800" dirty="0" err="1">
                <a:solidFill>
                  <a:srgbClr val="C00000"/>
                </a:solidFill>
                <a:latin typeface="+mj-lt"/>
              </a:rPr>
              <a:t>ходит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, </a:t>
            </a:r>
            <a:r>
              <a:rPr lang="uk-UA" sz="2800" dirty="0" err="1">
                <a:solidFill>
                  <a:srgbClr val="C00000"/>
                </a:solidFill>
                <a:latin typeface="+mj-lt"/>
              </a:rPr>
              <a:t>словно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 граф,</a:t>
            </a:r>
            <a:endParaRPr lang="en-US" sz="2800" dirty="0">
              <a:solidFill>
                <a:srgbClr val="C00000"/>
              </a:solidFill>
              <a:latin typeface="+mj-lt"/>
            </a:endParaRPr>
          </a:p>
          <a:p>
            <a:r>
              <a:rPr lang="uk-UA" sz="2800" dirty="0">
                <a:solidFill>
                  <a:srgbClr val="C00000"/>
                </a:solidFill>
                <a:latin typeface="+mj-lt"/>
              </a:rPr>
              <a:t>с </a:t>
            </a:r>
            <a:r>
              <a:rPr lang="uk-UA" sz="2800" dirty="0" err="1">
                <a:solidFill>
                  <a:srgbClr val="C00000"/>
                </a:solidFill>
                <a:latin typeface="+mj-lt"/>
              </a:rPr>
              <a:t>длинной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 </a:t>
            </a:r>
            <a:r>
              <a:rPr lang="uk-UA" sz="2800" dirty="0" err="1">
                <a:solidFill>
                  <a:srgbClr val="C00000"/>
                </a:solidFill>
                <a:latin typeface="+mj-lt"/>
              </a:rPr>
              <a:t>шеей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 наш… </a:t>
            </a:r>
            <a:endParaRPr lang="uk-UA" sz="2800" b="1" dirty="0">
              <a:solidFill>
                <a:srgbClr val="C00000"/>
              </a:solidFill>
              <a:latin typeface="+mj-lt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6569" y="655278"/>
            <a:ext cx="4824536" cy="5420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5920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95212" y="1908178"/>
            <a:ext cx="3627501" cy="5112568"/>
          </a:xfrm>
        </p:spPr>
        <p:txBody>
          <a:bodyPr>
            <a:noAutofit/>
          </a:bodyPr>
          <a:lstStyle/>
          <a:p>
            <a:pPr lvl="0"/>
            <a:r>
              <a:rPr lang="uk-UA" sz="2800" dirty="0" err="1">
                <a:solidFill>
                  <a:srgbClr val="C00000"/>
                </a:solidFill>
                <a:latin typeface="+mj-lt"/>
              </a:rPr>
              <a:t>Ходит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 – не </a:t>
            </a:r>
            <a:r>
              <a:rPr lang="uk-UA" sz="2800" dirty="0" err="1">
                <a:solidFill>
                  <a:srgbClr val="C00000"/>
                </a:solidFill>
                <a:latin typeface="+mj-lt"/>
              </a:rPr>
              <a:t>страшится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,</a:t>
            </a:r>
            <a:endParaRPr lang="en-US" sz="2800" dirty="0">
              <a:solidFill>
                <a:srgbClr val="C00000"/>
              </a:solidFill>
              <a:latin typeface="+mj-lt"/>
            </a:endParaRPr>
          </a:p>
          <a:p>
            <a:r>
              <a:rPr lang="uk-UA" sz="2800" dirty="0" err="1">
                <a:solidFill>
                  <a:srgbClr val="C00000"/>
                </a:solidFill>
                <a:latin typeface="+mj-lt"/>
              </a:rPr>
              <a:t>упасть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 не </a:t>
            </a:r>
            <a:r>
              <a:rPr lang="uk-UA" sz="2800" dirty="0" err="1">
                <a:solidFill>
                  <a:srgbClr val="C00000"/>
                </a:solidFill>
                <a:latin typeface="+mj-lt"/>
              </a:rPr>
              <a:t>боится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,</a:t>
            </a:r>
            <a:endParaRPr lang="en-US" sz="2800" dirty="0">
              <a:solidFill>
                <a:srgbClr val="C00000"/>
              </a:solidFill>
              <a:latin typeface="+mj-lt"/>
            </a:endParaRPr>
          </a:p>
          <a:p>
            <a:r>
              <a:rPr lang="uk-UA" sz="2800" dirty="0" err="1">
                <a:solidFill>
                  <a:srgbClr val="C00000"/>
                </a:solidFill>
                <a:latin typeface="+mj-lt"/>
              </a:rPr>
              <a:t>целый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 день </a:t>
            </a:r>
            <a:r>
              <a:rPr lang="uk-UA" sz="2800" dirty="0" err="1">
                <a:solidFill>
                  <a:srgbClr val="C00000"/>
                </a:solidFill>
                <a:latin typeface="+mj-lt"/>
              </a:rPr>
              <a:t>летает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 и </a:t>
            </a:r>
            <a:r>
              <a:rPr lang="uk-UA" sz="2800" dirty="0" err="1">
                <a:solidFill>
                  <a:srgbClr val="C00000"/>
                </a:solidFill>
                <a:latin typeface="+mj-lt"/>
              </a:rPr>
              <a:t>всем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 </a:t>
            </a:r>
            <a:r>
              <a:rPr lang="uk-UA" sz="2800" dirty="0" err="1">
                <a:solidFill>
                  <a:srgbClr val="C00000"/>
                </a:solidFill>
                <a:latin typeface="+mj-lt"/>
              </a:rPr>
              <a:t>надоедает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. </a:t>
            </a:r>
            <a:endParaRPr lang="ru-RU" sz="2800" b="1" dirty="0">
              <a:solidFill>
                <a:srgbClr val="C00000"/>
              </a:solidFill>
              <a:latin typeface="+mj-lt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548680"/>
            <a:ext cx="4608512" cy="54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9944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95536" y="780418"/>
            <a:ext cx="8568952" cy="3356992"/>
          </a:xfrm>
        </p:spPr>
        <p:txBody>
          <a:bodyPr>
            <a:noAutofit/>
          </a:bodyPr>
          <a:lstStyle/>
          <a:p>
            <a:pPr lvl="0"/>
            <a:r>
              <a:rPr lang="uk-UA" sz="2800" dirty="0" err="1">
                <a:solidFill>
                  <a:srgbClr val="C00000"/>
                </a:solidFill>
                <a:latin typeface="+mj-lt"/>
              </a:rPr>
              <a:t>Опасней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 </a:t>
            </a:r>
            <a:r>
              <a:rPr lang="uk-UA" sz="2800" dirty="0" err="1">
                <a:solidFill>
                  <a:srgbClr val="C00000"/>
                </a:solidFill>
                <a:latin typeface="+mj-lt"/>
              </a:rPr>
              <a:t>всех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 </a:t>
            </a:r>
            <a:r>
              <a:rPr lang="uk-UA" sz="2800" dirty="0" err="1">
                <a:solidFill>
                  <a:srgbClr val="C00000"/>
                </a:solidFill>
                <a:latin typeface="+mj-lt"/>
              </a:rPr>
              <a:t>она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 в </a:t>
            </a:r>
            <a:r>
              <a:rPr lang="uk-UA" sz="2800" dirty="0" err="1">
                <a:solidFill>
                  <a:srgbClr val="C00000"/>
                </a:solidFill>
                <a:latin typeface="+mj-lt"/>
              </a:rPr>
              <a:t>реке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,</a:t>
            </a:r>
            <a:endParaRPr lang="en-US" sz="2800" dirty="0">
              <a:solidFill>
                <a:srgbClr val="C00000"/>
              </a:solidFill>
              <a:latin typeface="+mj-lt"/>
            </a:endParaRPr>
          </a:p>
          <a:p>
            <a:r>
              <a:rPr lang="uk-UA" sz="2800" dirty="0">
                <a:solidFill>
                  <a:srgbClr val="C00000"/>
                </a:solidFill>
                <a:latin typeface="+mj-lt"/>
              </a:rPr>
              <a:t>Хитра, </a:t>
            </a:r>
            <a:r>
              <a:rPr lang="uk-UA" sz="2800" dirty="0" err="1">
                <a:solidFill>
                  <a:srgbClr val="C00000"/>
                </a:solidFill>
                <a:latin typeface="+mj-lt"/>
              </a:rPr>
              <a:t>прожорлива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, сильна, при том – </a:t>
            </a:r>
            <a:r>
              <a:rPr lang="uk-UA" sz="2800" dirty="0" err="1">
                <a:solidFill>
                  <a:srgbClr val="C00000"/>
                </a:solidFill>
                <a:latin typeface="+mj-lt"/>
              </a:rPr>
              <a:t>такая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 злюка!</a:t>
            </a:r>
            <a:endParaRPr lang="en-US" sz="2800" dirty="0">
              <a:solidFill>
                <a:srgbClr val="C00000"/>
              </a:solidFill>
              <a:latin typeface="+mj-lt"/>
            </a:endParaRPr>
          </a:p>
          <a:p>
            <a:r>
              <a:rPr lang="uk-UA" sz="2800" dirty="0">
                <a:solidFill>
                  <a:srgbClr val="C00000"/>
                </a:solidFill>
                <a:latin typeface="+mj-lt"/>
              </a:rPr>
              <a:t>Конечно, </a:t>
            </a:r>
            <a:r>
              <a:rPr lang="uk-UA" sz="2800" dirty="0" err="1">
                <a:solidFill>
                  <a:srgbClr val="C00000"/>
                </a:solidFill>
                <a:latin typeface="+mj-lt"/>
              </a:rPr>
              <a:t>это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 … </a:t>
            </a:r>
            <a:endParaRPr lang="ru-RU" sz="2800" b="1" dirty="0">
              <a:solidFill>
                <a:srgbClr val="C00000"/>
              </a:solidFill>
              <a:latin typeface="+mj-lt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1434" y="2996952"/>
            <a:ext cx="5400600" cy="3654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4551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5842" y="2060848"/>
            <a:ext cx="3629025" cy="5184576"/>
          </a:xfrm>
        </p:spPr>
        <p:txBody>
          <a:bodyPr>
            <a:normAutofit/>
          </a:bodyPr>
          <a:lstStyle/>
          <a:p>
            <a:pPr lvl="0"/>
            <a:r>
              <a:rPr lang="ru-RU" sz="4000" b="1" dirty="0">
                <a:solidFill>
                  <a:schemeClr val="bg1"/>
                </a:solidFill>
              </a:rPr>
              <a:t> </a:t>
            </a:r>
            <a:r>
              <a:rPr lang="uk-UA" sz="2800" dirty="0" err="1">
                <a:solidFill>
                  <a:srgbClr val="C00000"/>
                </a:solidFill>
                <a:latin typeface="+mj-lt"/>
              </a:rPr>
              <a:t>Шипит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, </a:t>
            </a:r>
            <a:r>
              <a:rPr lang="uk-UA" sz="2800" dirty="0" err="1">
                <a:solidFill>
                  <a:srgbClr val="C00000"/>
                </a:solidFill>
                <a:latin typeface="+mj-lt"/>
              </a:rPr>
              <a:t>гогочет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, ущипнуть </a:t>
            </a:r>
            <a:r>
              <a:rPr lang="uk-UA" sz="2800" dirty="0" err="1">
                <a:solidFill>
                  <a:srgbClr val="C00000"/>
                </a:solidFill>
                <a:latin typeface="+mj-lt"/>
              </a:rPr>
              <a:t>меня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 </a:t>
            </a:r>
            <a:r>
              <a:rPr lang="uk-UA" sz="2800" dirty="0" err="1">
                <a:solidFill>
                  <a:srgbClr val="C00000"/>
                </a:solidFill>
                <a:latin typeface="+mj-lt"/>
              </a:rPr>
              <a:t>хочет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.</a:t>
            </a:r>
            <a:endParaRPr lang="en-US" sz="2800" dirty="0">
              <a:solidFill>
                <a:srgbClr val="C00000"/>
              </a:solidFill>
              <a:latin typeface="+mj-lt"/>
            </a:endParaRPr>
          </a:p>
          <a:p>
            <a:r>
              <a:rPr lang="uk-UA" sz="2800" dirty="0">
                <a:solidFill>
                  <a:srgbClr val="C00000"/>
                </a:solidFill>
                <a:latin typeface="+mj-lt"/>
              </a:rPr>
              <a:t>Я </a:t>
            </a:r>
            <a:r>
              <a:rPr lang="uk-UA" sz="2800" dirty="0" err="1">
                <a:solidFill>
                  <a:srgbClr val="C00000"/>
                </a:solidFill>
                <a:latin typeface="+mj-lt"/>
              </a:rPr>
              <a:t>иду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, не боюсь. </a:t>
            </a:r>
            <a:r>
              <a:rPr lang="uk-UA" sz="2800" dirty="0" err="1">
                <a:solidFill>
                  <a:srgbClr val="C00000"/>
                </a:solidFill>
                <a:latin typeface="+mj-lt"/>
              </a:rPr>
              <a:t>Кто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 же </a:t>
            </a:r>
            <a:r>
              <a:rPr lang="uk-UA" sz="2800" dirty="0" err="1">
                <a:solidFill>
                  <a:srgbClr val="C00000"/>
                </a:solidFill>
                <a:latin typeface="+mj-lt"/>
              </a:rPr>
              <a:t>это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? </a:t>
            </a:r>
            <a:endParaRPr lang="ru-RU" sz="2800" b="1" dirty="0">
              <a:solidFill>
                <a:srgbClr val="C00000"/>
              </a:solidFill>
              <a:latin typeface="+mj-lt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764704"/>
            <a:ext cx="4464496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6269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2371" y="1559406"/>
            <a:ext cx="3629025" cy="3257128"/>
          </a:xfrm>
        </p:spPr>
        <p:txBody>
          <a:bodyPr>
            <a:noAutofit/>
          </a:bodyPr>
          <a:lstStyle/>
          <a:p>
            <a:pPr lvl="0"/>
            <a:r>
              <a:rPr lang="uk-UA" sz="2800" dirty="0">
                <a:solidFill>
                  <a:srgbClr val="C00000"/>
                </a:solidFill>
                <a:latin typeface="+mj-lt"/>
              </a:rPr>
              <a:t>Он на </a:t>
            </a:r>
            <a:r>
              <a:rPr lang="uk-UA" sz="2800" dirty="0" err="1">
                <a:solidFill>
                  <a:srgbClr val="C00000"/>
                </a:solidFill>
                <a:latin typeface="+mj-lt"/>
              </a:rPr>
              <a:t>дереве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 </a:t>
            </a:r>
            <a:r>
              <a:rPr lang="uk-UA" sz="2800" dirty="0" err="1">
                <a:solidFill>
                  <a:srgbClr val="C00000"/>
                </a:solidFill>
                <a:latin typeface="+mj-lt"/>
              </a:rPr>
              <a:t>сидит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,</a:t>
            </a:r>
            <a:endParaRPr lang="en-US" sz="2800" dirty="0">
              <a:solidFill>
                <a:srgbClr val="C00000"/>
              </a:solidFill>
              <a:latin typeface="+mj-lt"/>
            </a:endParaRPr>
          </a:p>
          <a:p>
            <a:r>
              <a:rPr lang="uk-UA" sz="2800" dirty="0" err="1">
                <a:solidFill>
                  <a:srgbClr val="C00000"/>
                </a:solidFill>
                <a:latin typeface="+mj-lt"/>
              </a:rPr>
              <a:t>всё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 </a:t>
            </a:r>
            <a:r>
              <a:rPr lang="uk-UA" sz="2800" dirty="0" err="1">
                <a:solidFill>
                  <a:srgbClr val="C00000"/>
                </a:solidFill>
                <a:latin typeface="+mj-lt"/>
              </a:rPr>
              <a:t>стучит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, </a:t>
            </a:r>
            <a:r>
              <a:rPr lang="uk-UA" sz="2800" dirty="0" err="1">
                <a:solidFill>
                  <a:srgbClr val="C00000"/>
                </a:solidFill>
                <a:latin typeface="+mj-lt"/>
              </a:rPr>
              <a:t>стучит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, </a:t>
            </a:r>
            <a:r>
              <a:rPr lang="uk-UA" sz="2800" dirty="0" err="1">
                <a:solidFill>
                  <a:srgbClr val="C00000"/>
                </a:solidFill>
                <a:latin typeface="+mj-lt"/>
              </a:rPr>
              <a:t>стучит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.</a:t>
            </a:r>
            <a:endParaRPr lang="en-US" sz="2800" dirty="0">
              <a:solidFill>
                <a:srgbClr val="C00000"/>
              </a:solidFill>
              <a:latin typeface="+mj-lt"/>
            </a:endParaRPr>
          </a:p>
          <a:p>
            <a:r>
              <a:rPr lang="uk-UA" sz="2800" dirty="0" err="1">
                <a:solidFill>
                  <a:srgbClr val="C00000"/>
                </a:solidFill>
                <a:latin typeface="+mj-lt"/>
              </a:rPr>
              <a:t>Ищет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 он </a:t>
            </a:r>
            <a:r>
              <a:rPr lang="uk-UA" sz="2800" dirty="0" err="1">
                <a:solidFill>
                  <a:srgbClr val="C00000"/>
                </a:solidFill>
                <a:latin typeface="+mj-lt"/>
              </a:rPr>
              <a:t>жучков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 в коре,</a:t>
            </a:r>
            <a:endParaRPr lang="en-US" sz="2800" dirty="0">
              <a:solidFill>
                <a:srgbClr val="C00000"/>
              </a:solidFill>
              <a:latin typeface="+mj-lt"/>
            </a:endParaRPr>
          </a:p>
          <a:p>
            <a:r>
              <a:rPr lang="uk-UA" sz="2800" dirty="0" err="1">
                <a:solidFill>
                  <a:srgbClr val="C00000"/>
                </a:solidFill>
                <a:latin typeface="+mj-lt"/>
              </a:rPr>
              <a:t>чтоб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 </a:t>
            </a:r>
            <a:r>
              <a:rPr lang="uk-UA" sz="2800" dirty="0" err="1">
                <a:solidFill>
                  <a:srgbClr val="C00000"/>
                </a:solidFill>
                <a:latin typeface="+mj-lt"/>
              </a:rPr>
              <a:t>обед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 </a:t>
            </a:r>
            <a:r>
              <a:rPr lang="uk-UA" sz="2800" dirty="0" err="1">
                <a:solidFill>
                  <a:srgbClr val="C00000"/>
                </a:solidFill>
                <a:latin typeface="+mj-lt"/>
              </a:rPr>
              <a:t>добыть</a:t>
            </a:r>
            <a:r>
              <a:rPr lang="uk-UA" sz="2800" dirty="0">
                <a:solidFill>
                  <a:srgbClr val="C00000"/>
                </a:solidFill>
                <a:latin typeface="+mj-lt"/>
              </a:rPr>
              <a:t> себе. </a:t>
            </a:r>
            <a:endParaRPr lang="ru-RU" sz="2800" b="1" dirty="0">
              <a:solidFill>
                <a:srgbClr val="C00000"/>
              </a:solidFill>
              <a:latin typeface="+mj-lt"/>
            </a:endParaRP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980728"/>
            <a:ext cx="4248472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5222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theme1.xml><?xml version="1.0" encoding="utf-8"?>
<a:theme xmlns:a="http://schemas.openxmlformats.org/drawingml/2006/main" name="Tradeshow">
  <a:themeElements>
    <a:clrScheme name="Tradeshow">
      <a:dk1>
        <a:srgbClr val="3F3F3F"/>
      </a:dk1>
      <a:lt1>
        <a:srgbClr val="FFFFFF"/>
      </a:lt1>
      <a:dk2>
        <a:srgbClr val="7DAFC3"/>
      </a:dk2>
      <a:lt2>
        <a:srgbClr val="E5E4DF"/>
      </a:lt2>
      <a:accent1>
        <a:srgbClr val="7C959A"/>
      </a:accent1>
      <a:accent2>
        <a:srgbClr val="DB8631"/>
      </a:accent2>
      <a:accent3>
        <a:srgbClr val="E3CC5A"/>
      </a:accent3>
      <a:accent4>
        <a:srgbClr val="ACADA8"/>
      </a:accent4>
      <a:accent5>
        <a:srgbClr val="927C61"/>
      </a:accent5>
      <a:accent6>
        <a:srgbClr val="B3B435"/>
      </a:accent6>
      <a:hlink>
        <a:srgbClr val="0079A4"/>
      </a:hlink>
      <a:folHlink>
        <a:srgbClr val="595959"/>
      </a:folHlink>
    </a:clrScheme>
    <a:fontScheme name="Tradeshow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宋体"/>
        <a:font script="Hant" typeface="新細明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radeshow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300000"/>
              </a:schemeClr>
            </a:gs>
            <a:gs pos="35000">
              <a:schemeClr val="phClr">
                <a:tint val="45000"/>
                <a:satMod val="300000"/>
              </a:schemeClr>
            </a:gs>
            <a:gs pos="69000">
              <a:schemeClr val="phClr">
                <a:tint val="45000"/>
                <a:satMod val="350000"/>
              </a:schemeClr>
            </a:gs>
            <a:gs pos="100000">
              <a:schemeClr val="phClr">
                <a:tint val="60000"/>
                <a:satMod val="350000"/>
              </a:schemeClr>
            </a:gs>
          </a:gsLst>
          <a:path path="circle">
            <a:fillToRect l="50000" t="50000" r="100000" b="100000"/>
          </a:path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38475" cap="flat" cmpd="sng" algn="ctr">
          <a:solidFill>
            <a:schemeClr val="phClr"/>
          </a:solidFill>
          <a:prstDash val="solid"/>
        </a:ln>
        <a:ln w="548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4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>
              <a:rot lat="0" lon="0" rev="3600000"/>
            </a:lightRig>
          </a:scene3d>
          <a:sp3d contourW="31750" prstMaterial="flat">
            <a:bevelT w="127000" h="254000" prst="angle"/>
            <a:contourClr>
              <a:schemeClr val="phClr">
                <a:shade val="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20000">
              <a:schemeClr val="phClr">
                <a:tint val="80000"/>
                <a:lumMod val="100000"/>
              </a:schemeClr>
            </a:gs>
            <a:gs pos="100000">
              <a:schemeClr val="phClr">
                <a:tint val="100000"/>
                <a:lumMod val="80000"/>
              </a:schemeClr>
            </a:gs>
          </a:gsLst>
          <a:path path="circle">
            <a:fillToRect l="50000" t="20000" r="100000" b="100000"/>
          </a:path>
        </a:gradFill>
        <a:gradFill rotWithShape="1">
          <a:gsLst>
            <a:gs pos="0">
              <a:schemeClr val="phClr">
                <a:tint val="100000"/>
                <a:lumMod val="100000"/>
              </a:schemeClr>
            </a:gs>
            <a:gs pos="100000">
              <a:schemeClr val="phClr">
                <a:shade val="100000"/>
                <a:lumMod val="60000"/>
              </a:schemeClr>
            </a:gs>
          </a:gsLst>
          <a:path path="circle">
            <a:fillToRect l="50000" t="2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Выставка</Template>
  <TotalTime>205</TotalTime>
  <Words>555</Words>
  <Application>Microsoft Office PowerPoint</Application>
  <PresentationFormat>Экран (4:3)</PresentationFormat>
  <Paragraphs>66</Paragraphs>
  <Slides>37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1" baseType="lpstr">
      <vt:lpstr>Arial</vt:lpstr>
      <vt:lpstr>Arial Black</vt:lpstr>
      <vt:lpstr>Candara</vt:lpstr>
      <vt:lpstr>Tradeshow</vt:lpstr>
      <vt:lpstr>      КвН         «МИР ЖИВОТНЫХ»</vt:lpstr>
      <vt:lpstr> Конкурс «ПрезентацИя команд»</vt:lpstr>
      <vt:lpstr> Конкурс   «РАзминка»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Конкурс          «Живая СКАЗКА»</vt:lpstr>
      <vt:lpstr>Конкурс БОЛЕЛЬЩИКОВ</vt:lpstr>
      <vt:lpstr>фИзМИНУТКА</vt:lpstr>
      <vt:lpstr>Конкурс               РОДИТЕЛЕЙ</vt:lpstr>
      <vt:lpstr>Конкурс капИТАНОВ</vt:lpstr>
      <vt:lpstr>ИНТЕРЕСНЫЕ ФАКТЫ О ЖИВОТНЫХ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изготовление  лисички</vt:lpstr>
      <vt:lpstr>Презентация PowerPoint</vt:lpstr>
      <vt:lpstr>Презентация PowerPoint</vt:lpstr>
      <vt:lpstr>Презентация PowerPoint</vt:lpstr>
      <vt:lpstr>Молодцы!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7</dc:creator>
  <cp:lastModifiedBy>User</cp:lastModifiedBy>
  <cp:revision>19</cp:revision>
  <dcterms:created xsi:type="dcterms:W3CDTF">2013-10-13T16:33:01Z</dcterms:created>
  <dcterms:modified xsi:type="dcterms:W3CDTF">2024-07-31T04:30:02Z</dcterms:modified>
</cp:coreProperties>
</file>