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8" r:id="rId6"/>
    <p:sldId id="281" r:id="rId7"/>
    <p:sldId id="275" r:id="rId8"/>
    <p:sldId id="282" r:id="rId9"/>
    <p:sldId id="276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A5F9BFF-6A2E-46B6-B10A-50ECD6A29F30}">
          <p14:sldIdLst>
            <p14:sldId id="256"/>
            <p14:sldId id="269"/>
            <p14:sldId id="257"/>
            <p14:sldId id="258"/>
            <p14:sldId id="268"/>
          </p14:sldIdLst>
        </p14:section>
        <p14:section name="Раздел без заголовка" id="{A2E847FF-C5BD-4B93-89F2-3B282DE68D98}">
          <p14:sldIdLst>
            <p14:sldId id="281"/>
            <p14:sldId id="275"/>
            <p14:sldId id="282"/>
            <p14:sldId id="276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8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>
      <p:cViewPr varScale="1">
        <p:scale>
          <a:sx n="114" d="100"/>
          <a:sy n="114" d="100"/>
        </p:scale>
        <p:origin x="156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90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84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353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38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8960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03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50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5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76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54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4975F-DFEE-4B27-ACC9-5429FCE58D69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78649-583A-456F-B247-58E7658199B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125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8.jpeg"/><Relationship Id="rId7" Type="http://schemas.openxmlformats.org/officeDocument/2006/relationships/image" Target="../media/image35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н к презентации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" y="34311"/>
            <a:ext cx="9144000" cy="685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18864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Всероссийский конкурс профессионального мастерства</a:t>
            </a:r>
          </a:p>
          <a:p>
            <a:pPr algn="ctr"/>
            <a:r>
              <a:rPr lang="ru-RU" sz="1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«Воспитатель года России» в 2020 году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908720"/>
            <a:ext cx="8280920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Доклад – презентация</a:t>
            </a:r>
          </a:p>
          <a:p>
            <a:r>
              <a:rPr lang="ru-RU" dirty="0"/>
              <a:t> </a:t>
            </a:r>
          </a:p>
          <a:p>
            <a:pPr algn="ctr"/>
            <a:r>
              <a:rPr lang="ru-RU" sz="1600" dirty="0">
                <a:solidFill>
                  <a:srgbClr val="0070C0"/>
                </a:solidFill>
              </a:rPr>
              <a:t>МУЗЫКАЛЬНО-ТЕАТРАЛИЗОВАННОЙ ДЕЯТЕЛЬНОСТИ С ДЕТЬМИ СТАРШЕГО ДОШКОЛЬНОГО ВОЗРАСТА</a:t>
            </a:r>
          </a:p>
          <a:p>
            <a:pPr algn="ctr"/>
            <a:r>
              <a:rPr lang="ru-RU" sz="4000" b="1" dirty="0">
                <a:solidFill>
                  <a:srgbClr val="0070C0"/>
                </a:solidFill>
              </a:rPr>
              <a:t>" ТЕАТРАЛЬНЫЙ КАЛЕЙДОСКОП"</a:t>
            </a:r>
            <a:endParaRPr lang="ru-RU" sz="4000" dirty="0">
              <a:solidFill>
                <a:srgbClr val="0070C0"/>
              </a:solidFill>
            </a:endParaRPr>
          </a:p>
          <a:p>
            <a:pPr algn="ctr"/>
            <a:endParaRPr lang="ru-RU" sz="1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1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52120" y="3166673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/>
            <a:r>
              <a:rPr lang="ru-RU" sz="14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Музыкальный руководитель</a:t>
            </a:r>
          </a:p>
          <a:p>
            <a:pPr algn="r"/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МКДОУ «Детский сад№22»</a:t>
            </a:r>
          </a:p>
          <a:p>
            <a:pPr algn="r"/>
            <a:r>
              <a:rPr lang="ru-RU" sz="1400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г.Новопавловска</a:t>
            </a:r>
            <a:endParaRPr lang="ru-RU" sz="1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Савченкова Оксана Павловна</a:t>
            </a:r>
          </a:p>
          <a:p>
            <a:pPr algn="r"/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Дата проведения: 04.02.2020г.</a:t>
            </a:r>
          </a:p>
        </p:txBody>
      </p:sp>
    </p:spTree>
    <p:extLst>
      <p:ext uri="{BB962C8B-B14F-4D97-AF65-F5344CB8AC3E}">
        <p14:creationId xmlns:p14="http://schemas.microsoft.com/office/powerpoint/2010/main" val="185372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РТЁМ\Desktop\фон для презентаций\fon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75"/>
            <a:ext cx="9144000" cy="689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31840" y="332656"/>
            <a:ext cx="54726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Вывод: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детей появился интерес к театральной деятельности. Дети познакомились с разными видами театров. Благодаря совместной деятельности в ходе реализации проекта укрепились взаимоотношения между детьми и взрослым.</a:t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Дети стали более общительными между собой, раскрепощёнными, уверенными в себе и в своих силах, не боятся выступать перед публикой.</a:t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лице родителей я нашла поддержку не только подготовительной работе (изготовление декораций, костюмов, игрушек), но увидела в них талантливых воспитателей своих детей.</a:t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показала родителям, что только в совместной деятельности можно лучше узнать своего ребёнка, его темперамент, дружеские отношения между детьми и взрослыми.</a:t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Создала атмосферу творчества, проявив творческую активность детей, родителей и воспитателя, полностью раскрыв их эмоциональные возможности.</a:t>
            </a:r>
            <a:b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97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АРТЁМ\Desktop\фон для презентаций\0_637fc_db982094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491880" y="692696"/>
            <a:ext cx="4572000" cy="3649076"/>
          </a:xfrm>
          <a:prstGeom prst="rect">
            <a:avLst/>
          </a:prstGeom>
        </p:spPr>
        <p:txBody>
          <a:bodyPr>
            <a:spAutoFit/>
          </a:bodyPr>
          <a:lstStyle/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solidFill>
                  <a:srgbClr val="0070C0"/>
                </a:solidFill>
                <a:latin typeface="Mistral" panose="030907020304070204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 в театре – всего лишь один сезон, </a:t>
            </a:r>
          </a:p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 dirty="0">
                <a:solidFill>
                  <a:srgbClr val="0070C0"/>
                </a:solidFill>
                <a:latin typeface="Mistral" panose="030907020304070204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а сезон – это целая жизнь.</a:t>
            </a:r>
          </a:p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endParaRPr lang="ru-RU" sz="3600" dirty="0">
              <a:solidFill>
                <a:srgbClr val="0070C0"/>
              </a:solidFill>
              <a:latin typeface="Mistral" panose="030907020304070204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3600">
                <a:solidFill>
                  <a:srgbClr val="0070C0"/>
                </a:solidFill>
                <a:latin typeface="Mistral" panose="030907020304070204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Джозеф </a:t>
            </a:r>
            <a:r>
              <a:rPr lang="ru-RU" sz="3600" dirty="0" err="1">
                <a:solidFill>
                  <a:srgbClr val="0070C0"/>
                </a:solidFill>
                <a:latin typeface="Mistral" panose="03090702030407020403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Манкевич</a:t>
            </a:r>
            <a:endParaRPr lang="ru-RU" sz="3600" dirty="0">
              <a:solidFill>
                <a:srgbClr val="0070C0"/>
              </a:solidFill>
              <a:latin typeface="Mistral" panose="03090702030407020403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53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РТЁМ\Desktop\фон для презентаций\papel-conto-parede-infantil-wallpaper-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1" r="7671"/>
          <a:stretch/>
        </p:blipFill>
        <p:spPr bwMode="auto">
          <a:xfrm>
            <a:off x="0" y="107476"/>
            <a:ext cx="8896854" cy="6736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9907" y="1340768"/>
            <a:ext cx="460851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70C0"/>
                </a:solidFill>
                <a:latin typeface="Calibri" panose="020F0502020204030204" pitchFamily="34" charset="0"/>
              </a:rPr>
              <a:t>«Всякий</a:t>
            </a:r>
            <a:r>
              <a:rPr lang="ru-RU" b="1" i="1" dirty="0">
                <a:solidFill>
                  <a:srgbClr val="0070C0"/>
                </a:solidFill>
                <a:latin typeface="AngsanaUPC"/>
              </a:rPr>
              <a:t> </a:t>
            </a:r>
            <a:r>
              <a:rPr lang="ru-RU" b="1" i="1" dirty="0">
                <a:solidFill>
                  <a:srgbClr val="0070C0"/>
                </a:solidFill>
                <a:latin typeface="Calibri" panose="020F0502020204030204" pitchFamily="34" charset="0"/>
              </a:rPr>
              <a:t>музыкальный</a:t>
            </a:r>
            <a:r>
              <a:rPr lang="ru-RU" b="1" i="1" dirty="0">
                <a:solidFill>
                  <a:srgbClr val="0070C0"/>
                </a:solidFill>
                <a:latin typeface="AngsanaUPC"/>
              </a:rPr>
              <a:t> </a:t>
            </a:r>
            <a:r>
              <a:rPr lang="ru-RU" b="1" i="1" dirty="0">
                <a:solidFill>
                  <a:srgbClr val="0070C0"/>
                </a:solidFill>
                <a:latin typeface="Calibri" panose="020F0502020204030204" pitchFamily="34" charset="0"/>
              </a:rPr>
              <a:t>звук влечёт за собой слово</a:t>
            </a: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</a:rPr>
              <a:t> </a:t>
            </a:r>
            <a:r>
              <a:rPr lang="ru-RU" b="1" i="1" dirty="0">
                <a:solidFill>
                  <a:srgbClr val="0070C0"/>
                </a:solidFill>
                <a:latin typeface="Calibri" panose="020F0502020204030204" pitchFamily="34" charset="0"/>
              </a:rPr>
              <a:t>движение, всякое слово может родить музыкальный звук и жест, всякое движение человеческого тела может создать образ, требующий соучастия музыки и слов».</a:t>
            </a:r>
            <a:endParaRPr lang="ru-RU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r>
              <a:rPr lang="ru-RU" b="1" i="1" dirty="0">
                <a:solidFill>
                  <a:srgbClr val="0070C0"/>
                </a:solidFill>
                <a:latin typeface="Calibri" panose="020F0502020204030204" pitchFamily="34" charset="0"/>
              </a:rPr>
              <a:t>                                                                 (К</a:t>
            </a:r>
            <a:r>
              <a:rPr lang="ru-RU" b="1" i="1" dirty="0">
                <a:solidFill>
                  <a:srgbClr val="0070C0"/>
                </a:solidFill>
                <a:latin typeface="AngsanaUPC"/>
              </a:rPr>
              <a:t>. </a:t>
            </a:r>
            <a:r>
              <a:rPr lang="ru-RU" b="1" i="1" dirty="0" err="1">
                <a:solidFill>
                  <a:srgbClr val="0070C0"/>
                </a:solidFill>
                <a:latin typeface="Calibri" panose="020F0502020204030204" pitchFamily="34" charset="0"/>
              </a:rPr>
              <a:t>Орф</a:t>
            </a:r>
            <a:r>
              <a:rPr lang="ru-RU" b="1" i="1" dirty="0">
                <a:solidFill>
                  <a:srgbClr val="0070C0"/>
                </a:solidFill>
                <a:latin typeface="Calibri" panose="020F0502020204030204" pitchFamily="34" charset="0"/>
              </a:rPr>
              <a:t>)</a:t>
            </a:r>
            <a:endParaRPr lang="ru-RU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br>
              <a:rPr lang="ru-RU" sz="1600" dirty="0"/>
            </a:br>
            <a:endParaRPr lang="ru-RU" sz="1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0"/>
            <a:ext cx="7772400" cy="1470025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  <a:latin typeface="Georgia" panose="02040502050405020303" pitchFamily="18" charset="0"/>
              </a:rPr>
              <a:t>Актуальность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83568" y="5445224"/>
            <a:ext cx="7776864" cy="1399250"/>
          </a:xfrm>
        </p:spPr>
        <p:txBody>
          <a:bodyPr/>
          <a:lstStyle/>
          <a:p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Маленькие Первооткрыватели в постоянном поиске неизвестного. Ими движет интерес и бесконечное любопытство.</a:t>
            </a:r>
          </a:p>
          <a:p>
            <a:r>
              <a:rPr lang="ru-RU" i="1" dirty="0">
                <a:solidFill>
                  <a:srgbClr val="0070C0"/>
                </a:solidFill>
                <a:latin typeface="Bahnschrift Condensed" panose="020B0502040204020203" pitchFamily="34" charset="0"/>
              </a:rPr>
              <a:t>Театр – это игра, чудо, волшебство и сказка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973" y="3577912"/>
            <a:ext cx="2766670" cy="1867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156" y="1218434"/>
            <a:ext cx="2843808" cy="18958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621" y="3571351"/>
            <a:ext cx="1410325" cy="188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2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РТЁМ\Desktop\фон для презентаций\0035032f642102f9dff77d5b138a99f3acd703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590" y="2122837"/>
            <a:ext cx="7559410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3993" y="512041"/>
            <a:ext cx="741682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Театр - один из самых демократичных и доступных видов искусства для детей,  связанный с: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художественным образованием и воспитанием детей;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формированием эстетического вкуса;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нравственным воспитанием;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развитием памяти, воображения, инициативности, речи;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развитием коммуникативных качеств;</a:t>
            </a:r>
          </a:p>
          <a:p>
            <a:pPr algn="just"/>
            <a:r>
              <a:rPr lang="ru-RU" sz="1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созданием положительного эмоционального настроя, снятием напряженности, решением конфликтных ситуаций через театральную игру.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90" y="2996952"/>
            <a:ext cx="4156581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11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РТЁМ\Desktop\фон для презентаций\0035032f642102f9dff77d5b138a99f3acd703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05" y="1844824"/>
            <a:ext cx="8017595" cy="50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6405" y="692696"/>
            <a:ext cx="5616624" cy="552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Цель :  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89535" algn="just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артистических способностей детей через театрализованную деятельность.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: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-сформировать правильную модель поведения детей в современном мире;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повысить общую культуру ребенка, приобщать к духовным   ценностям;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 познакомить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</a:rPr>
              <a:t> детей с различными видами театра и театральных жанров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с детской литературой, музыкой, изобразительным искусством, правилами этикета, обрядами, традициями;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-совершенствовать навык воплощать в игре определенные переживания (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</a:rPr>
              <a:t>использование мимики, жестов, голоса), 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побуждать к созданию новых образов, побуждать к мышлению. 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</a:rPr>
              <a:t>- создать условия для совместной деятельности детей и взрослых.</a:t>
            </a:r>
            <a:endParaRPr lang="ru-RU" sz="16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029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РТЁМ\Desktop\фон для презентаций\skazka-v4.960x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536332"/>
            <a:ext cx="5436097" cy="432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404664"/>
            <a:ext cx="77048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89535" algn="ctr">
              <a:lnSpc>
                <a:spcPts val="147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Формы организации: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marR="89535" lvl="0" indent="-342900">
              <a:lnSpc>
                <a:spcPts val="1470"/>
              </a:lnSpc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игры,</a:t>
            </a:r>
          </a:p>
          <a:p>
            <a:pPr marL="342900" marR="89535" lvl="0" indent="-342900">
              <a:lnSpc>
                <a:spcPts val="1470"/>
              </a:lnSpc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игры-импровизации,</a:t>
            </a:r>
          </a:p>
          <a:p>
            <a:pPr marL="342900" marR="89535" lvl="0" indent="-342900">
              <a:lnSpc>
                <a:spcPts val="1470"/>
              </a:lnSpc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этюды,</a:t>
            </a:r>
          </a:p>
          <a:p>
            <a:pPr marL="342900" marR="89535" lvl="0" indent="-342900">
              <a:lnSpc>
                <a:spcPts val="1470"/>
              </a:lnSpc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кукольные представления,</a:t>
            </a:r>
          </a:p>
          <a:p>
            <a:pPr marL="342900" marR="89535" lvl="0" indent="-342900">
              <a:lnSpc>
                <a:spcPts val="1470"/>
              </a:lnSpc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театральные физкультминутки,</a:t>
            </a:r>
          </a:p>
          <a:p>
            <a:pPr marL="342900" marR="89535" lvl="0" indent="-342900">
              <a:lnSpc>
                <a:spcPts val="1470"/>
              </a:lnSpc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показ спектаклей, драматизация сказок.</a:t>
            </a:r>
          </a:p>
          <a:p>
            <a:pPr marL="342900" marR="89535" lvl="0" indent="-342900">
              <a:lnSpc>
                <a:spcPts val="1470"/>
              </a:lnSpc>
              <a:spcAft>
                <a:spcPts val="0"/>
              </a:spcAft>
              <a:buFont typeface="Times New Roman" panose="02020603050405020304" pitchFamily="18" charset="0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презентация разных видов театра.</a:t>
            </a:r>
            <a:endParaRPr lang="ru-RU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978" y="5383713"/>
            <a:ext cx="1994365" cy="14742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7" y="5373216"/>
            <a:ext cx="1979712" cy="14847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83418" y="2637660"/>
            <a:ext cx="2934079" cy="19560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481" y="5661247"/>
            <a:ext cx="2698663" cy="11967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155399"/>
            <a:ext cx="2340260" cy="17551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940" y="4029899"/>
            <a:ext cx="2267743" cy="15118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806" y="4051136"/>
            <a:ext cx="1956621" cy="1304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2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3" name="Picture 15" descr="C:\Users\АРТЁМ\Desktop\фон для презентаций\95474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218"/>
            <a:ext cx="9158033" cy="683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АРТЁМ\Desktop\фон для презентаций\0035032f642102f9dff77d5b138a99f3acd70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882" y="3789040"/>
            <a:ext cx="4909803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7116" y="370667"/>
            <a:ext cx="36722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Направления моей работы: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-14033" y="1067704"/>
            <a:ext cx="471601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9535" indent="450215">
              <a:spcAft>
                <a:spcPts val="0"/>
              </a:spcAft>
            </a:pPr>
            <a:r>
              <a:rPr lang="ru-RU" b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 детьми.</a:t>
            </a:r>
            <a:endParaRPr lang="ru-RU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324000"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просмотр иллюстраций и слайдов об истории театра    и театрального костюма.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324000"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 ритмопластика</a:t>
            </a:r>
          </a:p>
          <a:p>
            <a:pPr marR="89535" indent="324000"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музыкотерапия</a:t>
            </a:r>
          </a:p>
          <a:p>
            <a:pPr marR="89535"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</a:t>
            </a:r>
            <a:r>
              <a:rPr lang="ru-RU" sz="14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игротренинги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>
              <a:spcAft>
                <a:spcPts val="0"/>
              </a:spcAft>
            </a:pPr>
            <a:r>
              <a:rPr lang="ru-RU" sz="1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- 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анимационные танцы и флешмобы.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324000"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беседа 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324000"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чтение литературы по данной тематике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324000"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 просмотр записей спектаклей различной тематики.</a:t>
            </a:r>
            <a:endParaRPr lang="ru-RU" sz="14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66692" y="446454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marR="89535" indent="450215" algn="just">
              <a:lnSpc>
                <a:spcPts val="1470"/>
              </a:lnSpc>
              <a:spcAft>
                <a:spcPts val="0"/>
              </a:spcAft>
            </a:pPr>
            <a:r>
              <a:rPr lang="ru-RU" sz="2000" b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 родителями:</a:t>
            </a:r>
            <a:endParaRPr lang="ru-RU" sz="20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450215" algn="just">
              <a:lnSpc>
                <a:spcPts val="1470"/>
              </a:lnSpc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-проведение индивидуальных консультаций и бесед;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450215" algn="just">
              <a:lnSpc>
                <a:spcPts val="1470"/>
              </a:lnSpc>
              <a:spcAft>
                <a:spcPts val="0"/>
              </a:spcAft>
            </a:pP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-привлечение родителей к участию в мероприятиях (театрализованное представление и утренники, выставки совместного творчества, изготовление атрибутов и декораций).</a:t>
            </a:r>
            <a:endParaRPr lang="ru-RU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35854" y="3534448"/>
            <a:ext cx="4572000" cy="273858"/>
          </a:xfrm>
          <a:prstGeom prst="rect">
            <a:avLst/>
          </a:prstGeom>
        </p:spPr>
        <p:txBody>
          <a:bodyPr>
            <a:spAutoFit/>
          </a:bodyPr>
          <a:lstStyle/>
          <a:p>
            <a:pPr marR="89535" indent="450215" algn="just">
              <a:lnSpc>
                <a:spcPts val="1470"/>
              </a:lnSpc>
              <a:spcAft>
                <a:spcPts val="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https://ds04.infourok.ru/uploads/ex/0ede/0009e665-da235654/img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807">
            <a:off x="187050" y="3476474"/>
            <a:ext cx="1471945" cy="817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3393" y="3329081"/>
            <a:ext cx="2182855" cy="9584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4555" y="4374704"/>
            <a:ext cx="1011916" cy="14417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52739" y="4384894"/>
            <a:ext cx="989323" cy="14417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362" y="4364512"/>
            <a:ext cx="1012250" cy="146213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379783" y="3162073"/>
            <a:ext cx="4572000" cy="2002279"/>
          </a:xfrm>
          <a:prstGeom prst="rect">
            <a:avLst/>
          </a:prstGeom>
        </p:spPr>
        <p:txBody>
          <a:bodyPr>
            <a:spAutoFit/>
          </a:bodyPr>
          <a:lstStyle/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b="1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с педагогами:</a:t>
            </a:r>
            <a:endParaRPr lang="ru-RU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проведение консультаций, мастер-классов, педсоветов;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создание театральных центров в группах;</a:t>
            </a:r>
            <a:endParaRPr lang="ru-RU" sz="14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89535"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использование нетрадиционных форм, методов и средств для развития ребенка, включая театрализованную игру во все формы организации педагогического процесса. </a:t>
            </a:r>
            <a:endParaRPr lang="ru-RU" sz="1400" dirty="0">
              <a:solidFill>
                <a:srgbClr val="0070C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 descr="D:\ФОТО\МК театр\P80119-111759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783" y="5085353"/>
            <a:ext cx="2498550" cy="1740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580" y="2024741"/>
            <a:ext cx="2540098" cy="123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952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РТЁМ\Desktop\фон для презентаций\0035032f642102f9dff77d5b138a99f3acd703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667" y="1788441"/>
            <a:ext cx="8017595" cy="50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92088" y="12466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SzPct val="45000"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*   Настольный театр</a:t>
            </a:r>
          </a:p>
          <a:p>
            <a:pPr>
              <a:buSzPct val="45000"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*   Театр резиновой игрушки</a:t>
            </a:r>
          </a:p>
          <a:p>
            <a:pPr>
              <a:buSzPct val="45000"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*   Пальчиковый театр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124669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SzPct val="45000"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*   Театр бибабо</a:t>
            </a:r>
          </a:p>
          <a:p>
            <a:pPr>
              <a:buSzPct val="45000"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*   Театр картинок</a:t>
            </a:r>
          </a:p>
          <a:p>
            <a:pPr>
              <a:buSzPct val="45000"/>
            </a:pPr>
            <a:r>
              <a:rPr lang="ru-RU" alt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*   Театр ложек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329489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В своей работе использую разные виды театра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95" y="2435020"/>
            <a:ext cx="1979712" cy="10649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081" y="2136214"/>
            <a:ext cx="1805218" cy="13200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79" y="5345526"/>
            <a:ext cx="2123728" cy="10323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221" y="5017689"/>
            <a:ext cx="1815231" cy="8824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7" y="3803301"/>
            <a:ext cx="2498170" cy="12143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793" y="3562538"/>
            <a:ext cx="2667573" cy="136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2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3" name="Picture 15" descr="C:\Users\АРТЁМ\Desktop\фон для презентаций\95474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5" y="21541"/>
            <a:ext cx="9158033" cy="6836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АРТЁМ\Desktop\фон для презентаций\0035032f642102f9dff77d5b138a99f3acd70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901" y="3789040"/>
            <a:ext cx="4909803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79539" y="116632"/>
            <a:ext cx="2957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педагогов: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147333"/>
            <a:ext cx="4724191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Формы работы: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педсоветы, консультации, мастер-классы;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создание театральных  центров  в группах: -при построении развивающей среды особое внимание уделяется соблюдению принципа комплексирования и гибкого зонирования. Дети в группе имеют возможность одновременно заниматься разными видами деятельности. Во всех возрастных группах оформлены театральные центры. Все они отличаются друг от друга, так как реализуют фантазии педагогов и их представления о том, какими средствами эффективнее подтолкнуть детей к самостоятельной творческой деятельности, к игре в театр. </a:t>
            </a:r>
            <a:br>
              <a:rPr lang="ru-RU" sz="18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14" name="Рисунок 13" descr="D:\ФОТО\МК театр\P80119-11175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73388"/>
            <a:ext cx="1800200" cy="11283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4943" y="673388"/>
            <a:ext cx="2195736" cy="1235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903703" y="2237962"/>
            <a:ext cx="2395758" cy="13476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34" y="3685131"/>
            <a:ext cx="1647341" cy="9266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088" y="2147333"/>
            <a:ext cx="1491630" cy="19888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24" y="4605634"/>
            <a:ext cx="3666430" cy="17787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750" y="4265637"/>
            <a:ext cx="1284437" cy="171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64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РТЁМ\Desktop\фон для презентаций\0035032f642102f9dff77d5b138a99f3acd703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405" y="1844824"/>
            <a:ext cx="8017595" cy="5011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692696"/>
            <a:ext cx="67687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Работа с родителями:</a:t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Ведущая идея – активное вовлечение родителей в творческий процесс развития театрализованной деятельности детей.</a:t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– заинтересовать родителей перспективами развития театрализованной деятельности детей, вовлечь их в жизнь детского сада, сделать их союзниками в своей работе.</a:t>
            </a:r>
            <a:b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0400" y="3094499"/>
            <a:ext cx="2793211" cy="20949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2750" y="2745347"/>
            <a:ext cx="2483346" cy="196476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5070045"/>
            <a:ext cx="2112519" cy="158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1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3327</TotalTime>
  <Words>336</Words>
  <Application>Microsoft Office PowerPoint</Application>
  <PresentationFormat>Экран (4:3)</PresentationFormat>
  <Paragraphs>74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AngsanaUPC</vt:lpstr>
      <vt:lpstr>Arial</vt:lpstr>
      <vt:lpstr>Bahnschrift Condensed</vt:lpstr>
      <vt:lpstr>Calibri</vt:lpstr>
      <vt:lpstr>Georgia</vt:lpstr>
      <vt:lpstr>Mistral</vt:lpstr>
      <vt:lpstr>Times New Roman</vt:lpstr>
      <vt:lpstr>Тема Office</vt:lpstr>
      <vt:lpstr>Презентация PowerPoint</vt:lpstr>
      <vt:lpstr>Актуальность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работы: - педсоветы, консультации, мастер-классы; - создание театральных  центров  в группах: -при построении развивающей среды особое внимание уделяется соблюдению принципа комплексирования и гибкого зонирования. Дети в группе имеют возможность одновременно заниматься разными видами деятельности. Во всех возрастных группах оформлены театральные центры. Все они отличаются друг от друга, так как реализуют фантазии педагогов и их представления о том, какими средствами эффективнее подтолкнуть детей к самостоятельной творческой деятельности, к игре в театр.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АРТЁМ</dc:creator>
  <cp:lastModifiedBy>Администратор безопасности</cp:lastModifiedBy>
  <cp:revision>85</cp:revision>
  <dcterms:created xsi:type="dcterms:W3CDTF">2017-05-03T14:18:07Z</dcterms:created>
  <dcterms:modified xsi:type="dcterms:W3CDTF">2022-11-16T13:57:48Z</dcterms:modified>
</cp:coreProperties>
</file>