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1" r:id="rId1"/>
  </p:sldMasterIdLst>
  <p:sldIdLst>
    <p:sldId id="256" r:id="rId2"/>
    <p:sldId id="264" r:id="rId3"/>
    <p:sldId id="257" r:id="rId4"/>
    <p:sldId id="265" r:id="rId5"/>
    <p:sldId id="266" r:id="rId6"/>
    <p:sldId id="267" r:id="rId7"/>
    <p:sldId id="258" r:id="rId8"/>
    <p:sldId id="274" r:id="rId9"/>
    <p:sldId id="259" r:id="rId10"/>
    <p:sldId id="269" r:id="rId11"/>
    <p:sldId id="268" r:id="rId12"/>
    <p:sldId id="270" r:id="rId13"/>
    <p:sldId id="271" r:id="rId14"/>
    <p:sldId id="272" r:id="rId15"/>
    <p:sldId id="273" r:id="rId1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276"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3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3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3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5000"/>
              </a:lnSpc>
              <a:defRPr sz="7200" b="1" cap="none" baseline="0">
                <a:blipFill dpi="0" rotWithShape="1">
                  <a:blip r:embed="rId4"/>
                  <a:srcRect/>
                  <a:tile tx="6350" ty="-127000" sx="65000" sy="64000" flip="none" algn="tl"/>
                </a:blipFill>
              </a:defRPr>
            </a:lvl1pPr>
          </a:lstStyle>
          <a:p>
            <a:r>
              <a:rPr lang="ru-RU" smtClean="0"/>
              <a:t>Образец заголовка</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06EA3F3E-08D0-4D37-ABF6-65A25FE71ECF}" type="datetimeFigureOut">
              <a:rPr lang="ru-RU" smtClean="0"/>
              <a:t>31.07.2024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9592733" y="4289334"/>
            <a:ext cx="1193868" cy="640080"/>
          </a:xfrm>
        </p:spPr>
        <p:txBody>
          <a:bodyPr/>
          <a:lstStyle>
            <a:lvl1pPr>
              <a:defRPr sz="2800" b="1"/>
            </a:lvl1pPr>
          </a:lstStyle>
          <a:p>
            <a:fld id="{9072E74C-714A-43A1-BECE-FC632FC7B96F}" type="slidenum">
              <a:rPr lang="ru-RU" smtClean="0"/>
              <a:t>‹#›</a:t>
            </a:fld>
            <a:endParaRPr lang="ru-RU"/>
          </a:p>
        </p:txBody>
      </p:sp>
    </p:spTree>
    <p:extLst>
      <p:ext uri="{BB962C8B-B14F-4D97-AF65-F5344CB8AC3E}">
        <p14:creationId xmlns:p14="http://schemas.microsoft.com/office/powerpoint/2010/main" val="39497648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6EA3F3E-08D0-4D37-ABF6-65A25FE71ECF}" type="datetimeFigureOut">
              <a:rPr lang="ru-RU" smtClean="0"/>
              <a:t>31.07.2024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072E74C-714A-43A1-BECE-FC632FC7B96F}" type="slidenum">
              <a:rPr lang="ru-RU" smtClean="0"/>
              <a:t>‹#›</a:t>
            </a:fld>
            <a:endParaRPr lang="ru-RU"/>
          </a:p>
        </p:txBody>
      </p:sp>
    </p:spTree>
    <p:extLst>
      <p:ext uri="{BB962C8B-B14F-4D97-AF65-F5344CB8AC3E}">
        <p14:creationId xmlns:p14="http://schemas.microsoft.com/office/powerpoint/2010/main" val="40125319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6EA3F3E-08D0-4D37-ABF6-65A25FE71ECF}" type="datetimeFigureOut">
              <a:rPr lang="ru-RU" smtClean="0"/>
              <a:t>31.07.2024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072E74C-714A-43A1-BECE-FC632FC7B96F}" type="slidenum">
              <a:rPr lang="ru-RU" smtClean="0"/>
              <a:t>‹#›</a:t>
            </a:fld>
            <a:endParaRPr lang="ru-RU"/>
          </a:p>
        </p:txBody>
      </p:sp>
    </p:spTree>
    <p:extLst>
      <p:ext uri="{BB962C8B-B14F-4D97-AF65-F5344CB8AC3E}">
        <p14:creationId xmlns:p14="http://schemas.microsoft.com/office/powerpoint/2010/main" val="38085528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6EA3F3E-08D0-4D37-ABF6-65A25FE71ECF}" type="datetimeFigureOut">
              <a:rPr lang="ru-RU" smtClean="0"/>
              <a:t>31.07.2024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072E74C-714A-43A1-BECE-FC632FC7B96F}" type="slidenum">
              <a:rPr lang="ru-RU" smtClean="0"/>
              <a:t>‹#›</a:t>
            </a:fld>
            <a:endParaRPr lang="ru-RU"/>
          </a:p>
        </p:txBody>
      </p:sp>
    </p:spTree>
    <p:extLst>
      <p:ext uri="{BB962C8B-B14F-4D97-AF65-F5344CB8AC3E}">
        <p14:creationId xmlns:p14="http://schemas.microsoft.com/office/powerpoint/2010/main" val="34212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3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5000"/>
              </a:lnSpc>
              <a:defRPr sz="7200" b="1"/>
            </a:lvl1pPr>
          </a:lstStyle>
          <a:p>
            <a:r>
              <a:rPr lang="ru-RU" smtClean="0"/>
              <a:t>Образец заголовка</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a:xfrm>
            <a:off x="8593667" y="6272784"/>
            <a:ext cx="2644309" cy="365125"/>
          </a:xfrm>
        </p:spPr>
        <p:txBody>
          <a:bodyPr/>
          <a:lstStyle/>
          <a:p>
            <a:fld id="{06EA3F3E-08D0-4D37-ABF6-65A25FE71ECF}" type="datetimeFigureOut">
              <a:rPr lang="ru-RU" smtClean="0"/>
              <a:t>31.07.2024</a:t>
            </a:fld>
            <a:endParaRPr lang="ru-RU"/>
          </a:p>
        </p:txBody>
      </p:sp>
      <p:sp>
        <p:nvSpPr>
          <p:cNvPr id="5" name="Footer Placeholder 4"/>
          <p:cNvSpPr>
            <a:spLocks noGrp="1"/>
          </p:cNvSpPr>
          <p:nvPr>
            <p:ph type="ftr" sz="quarter" idx="11"/>
          </p:nvPr>
        </p:nvSpPr>
        <p:spPr>
          <a:xfrm>
            <a:off x="2182708" y="6272784"/>
            <a:ext cx="6327648" cy="365125"/>
          </a:xfrm>
        </p:spPr>
        <p:txBody>
          <a:bodyPr/>
          <a:lstStyle/>
          <a:p>
            <a:endParaRPr lang="ru-RU"/>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9072E74C-714A-43A1-BECE-FC632FC7B96F}" type="slidenum">
              <a:rPr lang="ru-RU" smtClean="0"/>
              <a:t>‹#›</a:t>
            </a:fld>
            <a:endParaRPr lang="ru-RU"/>
          </a:p>
        </p:txBody>
      </p:sp>
    </p:spTree>
    <p:extLst>
      <p:ext uri="{BB962C8B-B14F-4D97-AF65-F5344CB8AC3E}">
        <p14:creationId xmlns:p14="http://schemas.microsoft.com/office/powerpoint/2010/main" val="5962549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06EA3F3E-08D0-4D37-ABF6-65A25FE71ECF}" type="datetimeFigureOut">
              <a:rPr lang="ru-RU" smtClean="0"/>
              <a:t>31.07.2024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072E74C-714A-43A1-BECE-FC632FC7B96F}" type="slidenum">
              <a:rPr lang="ru-RU" smtClean="0"/>
              <a:t>‹#›</a:t>
            </a:fld>
            <a:endParaRPr lang="ru-RU"/>
          </a:p>
        </p:txBody>
      </p:sp>
    </p:spTree>
    <p:extLst>
      <p:ext uri="{BB962C8B-B14F-4D97-AF65-F5344CB8AC3E}">
        <p14:creationId xmlns:p14="http://schemas.microsoft.com/office/powerpoint/2010/main" val="18288556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06EA3F3E-08D0-4D37-ABF6-65A25FE71ECF}" type="datetimeFigureOut">
              <a:rPr lang="ru-RU" smtClean="0"/>
              <a:t>31.07.2024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9072E74C-714A-43A1-BECE-FC632FC7B96F}" type="slidenum">
              <a:rPr lang="ru-RU" smtClean="0"/>
              <a:t>‹#›</a:t>
            </a:fld>
            <a:endParaRPr lang="ru-RU"/>
          </a:p>
        </p:txBody>
      </p:sp>
    </p:spTree>
    <p:extLst>
      <p:ext uri="{BB962C8B-B14F-4D97-AF65-F5344CB8AC3E}">
        <p14:creationId xmlns:p14="http://schemas.microsoft.com/office/powerpoint/2010/main" val="31006611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06EA3F3E-08D0-4D37-ABF6-65A25FE71ECF}" type="datetimeFigureOut">
              <a:rPr lang="ru-RU" smtClean="0"/>
              <a:t>31.07.2024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9072E74C-714A-43A1-BECE-FC632FC7B96F}" type="slidenum">
              <a:rPr lang="ru-RU" smtClean="0"/>
              <a:t>‹#›</a:t>
            </a:fld>
            <a:endParaRPr lang="ru-RU"/>
          </a:p>
        </p:txBody>
      </p:sp>
    </p:spTree>
    <p:extLst>
      <p:ext uri="{BB962C8B-B14F-4D97-AF65-F5344CB8AC3E}">
        <p14:creationId xmlns:p14="http://schemas.microsoft.com/office/powerpoint/2010/main" val="2841379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A3F3E-08D0-4D37-ABF6-65A25FE71ECF}" type="datetimeFigureOut">
              <a:rPr lang="ru-RU" smtClean="0"/>
              <a:t>31.07.2024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9072E74C-714A-43A1-BECE-FC632FC7B96F}" type="slidenum">
              <a:rPr lang="ru-RU" smtClean="0"/>
              <a:t>‹#›</a:t>
            </a:fld>
            <a:endParaRPr lang="ru-RU"/>
          </a:p>
        </p:txBody>
      </p:sp>
    </p:spTree>
    <p:extLst>
      <p:ext uri="{BB962C8B-B14F-4D97-AF65-F5344CB8AC3E}">
        <p14:creationId xmlns:p14="http://schemas.microsoft.com/office/powerpoint/2010/main" val="1339098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ru-RU" smtClean="0"/>
              <a:t>Образец заголовка</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6EA3F3E-08D0-4D37-ABF6-65A25FE71ECF}" type="datetimeFigureOut">
              <a:rPr lang="ru-RU" smtClean="0"/>
              <a:t>31.07.2024</a:t>
            </a:fld>
            <a:endParaRPr lang="ru-RU"/>
          </a:p>
        </p:txBody>
      </p:sp>
      <p:sp>
        <p:nvSpPr>
          <p:cNvPr id="6" name="Footer Placeholder 5"/>
          <p:cNvSpPr>
            <a:spLocks noGrp="1"/>
          </p:cNvSpPr>
          <p:nvPr>
            <p:ph type="ftr" sz="quarter" idx="11"/>
          </p:nvPr>
        </p:nvSpPr>
        <p:spPr/>
        <p:txBody>
          <a:bodyPr/>
          <a:lstStyle/>
          <a:p>
            <a:endParaRPr lang="ru-RU"/>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9072E74C-714A-43A1-BECE-FC632FC7B96F}" type="slidenum">
              <a:rPr lang="ru-RU" smtClean="0"/>
              <a:t>‹#›</a:t>
            </a:fld>
            <a:endParaRPr lang="ru-RU"/>
          </a:p>
        </p:txBody>
      </p:sp>
    </p:spTree>
    <p:extLst>
      <p:ext uri="{BB962C8B-B14F-4D97-AF65-F5344CB8AC3E}">
        <p14:creationId xmlns:p14="http://schemas.microsoft.com/office/powerpoint/2010/main" val="4130018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06EA3F3E-08D0-4D37-ABF6-65A25FE71ECF}" type="datetimeFigureOut">
              <a:rPr lang="ru-RU" smtClean="0"/>
              <a:t>31.07.2024</a:t>
            </a:fld>
            <a:endParaRPr lang="ru-RU"/>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9072E74C-714A-43A1-BECE-FC632FC7B96F}" type="slidenum">
              <a:rPr lang="ru-RU" smtClean="0"/>
              <a:t>‹#›</a:t>
            </a:fld>
            <a:endParaRPr lang="ru-RU"/>
          </a:p>
        </p:txBody>
      </p:sp>
    </p:spTree>
    <p:extLst>
      <p:ext uri="{BB962C8B-B14F-4D97-AF65-F5344CB8AC3E}">
        <p14:creationId xmlns:p14="http://schemas.microsoft.com/office/powerpoint/2010/main" val="4114742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06EA3F3E-08D0-4D37-ABF6-65A25FE71ECF}" type="datetimeFigureOut">
              <a:rPr lang="ru-RU" smtClean="0"/>
              <a:t>31.07.2024</a:t>
            </a:fld>
            <a:endParaRPr lang="ru-RU"/>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ru-RU"/>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n-lt"/>
              </a:defRPr>
            </a:lvl1pPr>
          </a:lstStyle>
          <a:p>
            <a:fld id="{9072E74C-714A-43A1-BECE-FC632FC7B96F}" type="slidenum">
              <a:rPr lang="ru-RU" smtClean="0"/>
              <a:t>‹#›</a:t>
            </a:fld>
            <a:endParaRPr lang="ru-RU"/>
          </a:p>
        </p:txBody>
      </p:sp>
    </p:spTree>
    <p:extLst>
      <p:ext uri="{BB962C8B-B14F-4D97-AF65-F5344CB8AC3E}">
        <p14:creationId xmlns:p14="http://schemas.microsoft.com/office/powerpoint/2010/main" val="3465656846"/>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Lst>
  <p:txStyles>
    <p:titleStyle>
      <a:lvl1pPr algn="l" defTabSz="914400" rtl="0" eaLnBrk="1" latinLnBrk="0" hangingPunct="1">
        <a:lnSpc>
          <a:spcPct val="90000"/>
        </a:lnSpc>
        <a:spcBef>
          <a:spcPct val="0"/>
        </a:spcBef>
        <a:buNone/>
        <a:defRPr sz="4800" b="1" kern="1200" cap="none"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42109" y="249382"/>
            <a:ext cx="10363200" cy="4218649"/>
          </a:xfrm>
        </p:spPr>
        <p:txBody>
          <a:bodyPr/>
          <a:lstStyle/>
          <a:p>
            <a:pPr algn="ctr"/>
            <a:r>
              <a:rPr lang="ru-RU" dirty="0" smtClean="0">
                <a:latin typeface="Times New Roman" panose="02020603050405020304" pitchFamily="18" charset="0"/>
                <a:cs typeface="Times New Roman" panose="02020603050405020304" pitchFamily="18" charset="0"/>
              </a:rPr>
              <a:t>МДК 02.01 </a:t>
            </a:r>
            <a:r>
              <a:rPr lang="ru-RU" dirty="0">
                <a:latin typeface="Times New Roman" panose="02020603050405020304" pitchFamily="18" charset="0"/>
                <a:cs typeface="Times New Roman" panose="02020603050405020304" pitchFamily="18" charset="0"/>
              </a:rPr>
              <a:t>Техника шрифтовых работ в художественном оформлении</a:t>
            </a:r>
          </a:p>
        </p:txBody>
      </p:sp>
      <p:sp>
        <p:nvSpPr>
          <p:cNvPr id="3" name="Подзаголовок 2"/>
          <p:cNvSpPr>
            <a:spLocks noGrp="1"/>
          </p:cNvSpPr>
          <p:nvPr>
            <p:ph type="subTitle" idx="1"/>
          </p:nvPr>
        </p:nvSpPr>
        <p:spPr>
          <a:xfrm>
            <a:off x="1069847" y="4668982"/>
            <a:ext cx="8766879" cy="789986"/>
          </a:xfrm>
        </p:spPr>
        <p:txBody>
          <a:bodyPr>
            <a:noAutofit/>
          </a:bodyPr>
          <a:lstStyle/>
          <a:p>
            <a:pPr algn="ctr"/>
            <a:r>
              <a:rPr lang="ru-RU" sz="3600" dirty="0">
                <a:latin typeface="Times New Roman" panose="02020603050405020304" pitchFamily="18" charset="0"/>
                <a:cs typeface="Times New Roman" panose="02020603050405020304" pitchFamily="18" charset="0"/>
              </a:rPr>
              <a:t>Введение в дисциплину. История шрифта</a:t>
            </a:r>
          </a:p>
        </p:txBody>
      </p:sp>
    </p:spTree>
    <p:extLst>
      <p:ext uri="{BB962C8B-B14F-4D97-AF65-F5344CB8AC3E}">
        <p14:creationId xmlns:p14="http://schemas.microsoft.com/office/powerpoint/2010/main" val="27730380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814670" y="1779770"/>
            <a:ext cx="4754880" cy="3304367"/>
          </a:xfrm>
        </p:spPr>
        <p:txBody>
          <a:bodyPr>
            <a:noAutofit/>
          </a:bodyPr>
          <a:lstStyle/>
          <a:p>
            <a:r>
              <a:rPr lang="ru-RU" sz="2400" dirty="0">
                <a:latin typeface="Times New Roman" panose="02020603050405020304" pitchFamily="18" charset="0"/>
                <a:cs typeface="Times New Roman" panose="02020603050405020304" pitchFamily="18" charset="0"/>
              </a:rPr>
              <a:t>В VI веке появился новый стиль письма — </a:t>
            </a:r>
            <a:r>
              <a:rPr lang="ru-RU" sz="2400" dirty="0" err="1">
                <a:latin typeface="Times New Roman" panose="02020603050405020304" pitchFamily="18" charset="0"/>
                <a:cs typeface="Times New Roman" panose="02020603050405020304" pitchFamily="18" charset="0"/>
              </a:rPr>
              <a:t>унциал</a:t>
            </a:r>
            <a:r>
              <a:rPr lang="ru-RU" sz="2400" dirty="0">
                <a:latin typeface="Times New Roman" panose="02020603050405020304" pitchFamily="18" charset="0"/>
                <a:cs typeface="Times New Roman" panose="02020603050405020304" pitchFamily="18" charset="0"/>
              </a:rPr>
              <a:t>.</a:t>
            </a:r>
          </a:p>
          <a:p>
            <a:r>
              <a:rPr lang="ru-RU" sz="2400" dirty="0" smtClean="0">
                <a:latin typeface="Times New Roman" panose="02020603050405020304" pitchFamily="18" charset="0"/>
                <a:cs typeface="Times New Roman" panose="02020603050405020304" pitchFamily="18" charset="0"/>
              </a:rPr>
              <a:t>В </a:t>
            </a:r>
            <a:r>
              <a:rPr lang="ru-RU" sz="2400" dirty="0">
                <a:latin typeface="Times New Roman" panose="02020603050405020304" pitchFamily="18" charset="0"/>
                <a:cs typeface="Times New Roman" panose="02020603050405020304" pitchFamily="18" charset="0"/>
              </a:rPr>
              <a:t>IX веке распространился каролингский минускул.</a:t>
            </a:r>
          </a:p>
          <a:p>
            <a:r>
              <a:rPr lang="ru-RU" sz="2400" dirty="0" smtClean="0">
                <a:latin typeface="Times New Roman" panose="02020603050405020304" pitchFamily="18" charset="0"/>
                <a:cs typeface="Times New Roman" panose="02020603050405020304" pitchFamily="18" charset="0"/>
              </a:rPr>
              <a:t>В </a:t>
            </a:r>
            <a:r>
              <a:rPr lang="ru-RU" sz="2400" dirty="0">
                <a:latin typeface="Times New Roman" panose="02020603050405020304" pitchFamily="18" charset="0"/>
                <a:cs typeface="Times New Roman" panose="02020603050405020304" pitchFamily="18" charset="0"/>
              </a:rPr>
              <a:t>XI–XII веках развивалось готическое письмо.</a:t>
            </a:r>
          </a:p>
          <a:p>
            <a:r>
              <a:rPr lang="ru-RU" sz="2400" dirty="0" smtClean="0">
                <a:latin typeface="Times New Roman" panose="02020603050405020304" pitchFamily="18" charset="0"/>
                <a:cs typeface="Times New Roman" panose="02020603050405020304" pitchFamily="18" charset="0"/>
              </a:rPr>
              <a:t>В </a:t>
            </a:r>
            <a:r>
              <a:rPr lang="ru-RU" sz="2400" dirty="0">
                <a:latin typeface="Times New Roman" panose="02020603050405020304" pitchFamily="18" charset="0"/>
                <a:cs typeface="Times New Roman" panose="02020603050405020304" pitchFamily="18" charset="0"/>
              </a:rPr>
              <a:t>XV веке типографы изготовили новые печатные шрифты.</a:t>
            </a:r>
          </a:p>
          <a:p>
            <a:endParaRPr lang="ru-RU" sz="2400" dirty="0">
              <a:latin typeface="Times New Roman" panose="02020603050405020304" pitchFamily="18" charset="0"/>
              <a:cs typeface="Times New Roman" panose="02020603050405020304" pitchFamily="18" charset="0"/>
            </a:endParaRPr>
          </a:p>
        </p:txBody>
      </p:sp>
      <p:pic>
        <p:nvPicPr>
          <p:cNvPr id="2" name="Объект 1"/>
          <p:cNvPicPr>
            <a:picLocks noGrp="1" noChangeAspect="1"/>
          </p:cNvPicPr>
          <p:nvPr>
            <p:ph sz="half" idx="2"/>
          </p:nvPr>
        </p:nvPicPr>
        <p:blipFill>
          <a:blip r:embed="rId2"/>
          <a:stretch>
            <a:fillRect/>
          </a:stretch>
        </p:blipFill>
        <p:spPr>
          <a:xfrm>
            <a:off x="6907985" y="3431953"/>
            <a:ext cx="4754562" cy="2400496"/>
          </a:xfrm>
          <a:prstGeom prst="rect">
            <a:avLst/>
          </a:prstGeom>
        </p:spPr>
      </p:pic>
      <p:pic>
        <p:nvPicPr>
          <p:cNvPr id="7" name="Рисунок 6"/>
          <p:cNvPicPr>
            <a:picLocks noChangeAspect="1"/>
          </p:cNvPicPr>
          <p:nvPr/>
        </p:nvPicPr>
        <p:blipFill>
          <a:blip r:embed="rId3"/>
          <a:stretch>
            <a:fillRect/>
          </a:stretch>
        </p:blipFill>
        <p:spPr>
          <a:xfrm>
            <a:off x="420055" y="313835"/>
            <a:ext cx="11418798" cy="810838"/>
          </a:xfrm>
          <a:prstGeom prst="rect">
            <a:avLst/>
          </a:prstGeom>
        </p:spPr>
      </p:pic>
      <p:pic>
        <p:nvPicPr>
          <p:cNvPr id="5" name="Рисунок 4"/>
          <p:cNvPicPr>
            <a:picLocks noChangeAspect="1"/>
          </p:cNvPicPr>
          <p:nvPr/>
        </p:nvPicPr>
        <p:blipFill rotWithShape="1">
          <a:blip r:embed="rId4"/>
          <a:srcRect b="17188"/>
          <a:stretch/>
        </p:blipFill>
        <p:spPr>
          <a:xfrm>
            <a:off x="5569550" y="968932"/>
            <a:ext cx="4612975" cy="2701025"/>
          </a:xfrm>
          <a:prstGeom prst="rect">
            <a:avLst/>
          </a:prstGeom>
        </p:spPr>
      </p:pic>
      <p:pic>
        <p:nvPicPr>
          <p:cNvPr id="6" name="Рисунок 5"/>
          <p:cNvPicPr>
            <a:picLocks noChangeAspect="1"/>
          </p:cNvPicPr>
          <p:nvPr/>
        </p:nvPicPr>
        <p:blipFill rotWithShape="1">
          <a:blip r:embed="rId5"/>
          <a:srcRect b="18259"/>
          <a:stretch/>
        </p:blipFill>
        <p:spPr>
          <a:xfrm>
            <a:off x="3486022" y="5006771"/>
            <a:ext cx="4558228" cy="1752375"/>
          </a:xfrm>
          <a:prstGeom prst="rect">
            <a:avLst/>
          </a:prstGeom>
        </p:spPr>
      </p:pic>
    </p:spTree>
    <p:extLst>
      <p:ext uri="{BB962C8B-B14F-4D97-AF65-F5344CB8AC3E}">
        <p14:creationId xmlns:p14="http://schemas.microsoft.com/office/powerpoint/2010/main" val="40546915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1"/>
          <p:cNvPicPr>
            <a:picLocks noGrp="1" noChangeAspect="1"/>
          </p:cNvPicPr>
          <p:nvPr>
            <p:ph sz="half" idx="2"/>
          </p:nvPr>
        </p:nvPicPr>
        <p:blipFill>
          <a:blip r:embed="rId2"/>
          <a:stretch>
            <a:fillRect/>
          </a:stretch>
        </p:blipFill>
        <p:spPr>
          <a:xfrm>
            <a:off x="6400886" y="1103972"/>
            <a:ext cx="4754563" cy="1908250"/>
          </a:xfrm>
          <a:prstGeom prst="rect">
            <a:avLst/>
          </a:prstGeom>
        </p:spPr>
      </p:pic>
      <p:sp>
        <p:nvSpPr>
          <p:cNvPr id="5" name="Объект 3"/>
          <p:cNvSpPr>
            <a:spLocks noGrp="1"/>
          </p:cNvSpPr>
          <p:nvPr>
            <p:ph sz="half" idx="1"/>
          </p:nvPr>
        </p:nvSpPr>
        <p:spPr>
          <a:xfrm>
            <a:off x="984508" y="1266093"/>
            <a:ext cx="4754880" cy="3492257"/>
          </a:xfrm>
        </p:spPr>
        <p:txBody>
          <a:bodyPr>
            <a:noAutofit/>
          </a:bodyPr>
          <a:lstStyle/>
          <a:p>
            <a:r>
              <a:rPr lang="ru-RU" sz="2400" dirty="0" smtClean="0">
                <a:latin typeface="Times New Roman" panose="02020603050405020304" pitchFamily="18" charset="0"/>
                <a:cs typeface="Times New Roman" panose="02020603050405020304" pitchFamily="18" charset="0"/>
              </a:rPr>
              <a:t>Во </a:t>
            </a:r>
            <a:r>
              <a:rPr lang="ru-RU" sz="2400" dirty="0">
                <a:latin typeface="Times New Roman" panose="02020603050405020304" pitchFamily="18" charset="0"/>
                <a:cs typeface="Times New Roman" panose="02020603050405020304" pitchFamily="18" charset="0"/>
              </a:rPr>
              <a:t>второй половине XVIII — начале XIX веков развивались шрифты </a:t>
            </a:r>
            <a:r>
              <a:rPr lang="ru-RU" sz="2400" dirty="0" err="1">
                <a:latin typeface="Times New Roman" panose="02020603050405020304" pitchFamily="18" charset="0"/>
                <a:cs typeface="Times New Roman" panose="02020603050405020304" pitchFamily="18" charset="0"/>
              </a:rPr>
              <a:t>Дидо</a:t>
            </a:r>
            <a:r>
              <a:rPr lang="ru-RU" sz="2400" dirty="0">
                <a:latin typeface="Times New Roman" panose="02020603050405020304" pitchFamily="18" charset="0"/>
                <a:cs typeface="Times New Roman" panose="02020603050405020304" pitchFamily="18" charset="0"/>
              </a:rPr>
              <a:t>.</a:t>
            </a:r>
          </a:p>
          <a:p>
            <a:r>
              <a:rPr lang="ru-RU" sz="2400" dirty="0" smtClean="0">
                <a:latin typeface="Times New Roman" panose="02020603050405020304" pitchFamily="18" charset="0"/>
                <a:cs typeface="Times New Roman" panose="02020603050405020304" pitchFamily="18" charset="0"/>
              </a:rPr>
              <a:t>В </a:t>
            </a:r>
            <a:r>
              <a:rPr lang="ru-RU" sz="2400" dirty="0">
                <a:latin typeface="Times New Roman" panose="02020603050405020304" pitchFamily="18" charset="0"/>
                <a:cs typeface="Times New Roman" panose="02020603050405020304" pitchFamily="18" charset="0"/>
              </a:rPr>
              <a:t>XVIII веке начали развиваться и русские шрифты.</a:t>
            </a:r>
          </a:p>
          <a:p>
            <a:r>
              <a:rPr lang="ru-RU" sz="2400" dirty="0" smtClean="0">
                <a:latin typeface="Times New Roman" panose="02020603050405020304" pitchFamily="18" charset="0"/>
                <a:cs typeface="Times New Roman" panose="02020603050405020304" pitchFamily="18" charset="0"/>
              </a:rPr>
              <a:t>На </a:t>
            </a:r>
            <a:r>
              <a:rPr lang="ru-RU" sz="2400" dirty="0">
                <a:latin typeface="Times New Roman" panose="02020603050405020304" pitchFamily="18" charset="0"/>
                <a:cs typeface="Times New Roman" panose="02020603050405020304" pitchFamily="18" charset="0"/>
              </a:rPr>
              <a:t>рубеже XVIII–XIX веков появились новые разнообразные шрифты для разных потребностей.</a:t>
            </a:r>
          </a:p>
          <a:p>
            <a:endParaRPr lang="ru-RU" sz="2400" dirty="0">
              <a:latin typeface="Times New Roman" panose="02020603050405020304" pitchFamily="18" charset="0"/>
              <a:cs typeface="Times New Roman" panose="02020603050405020304" pitchFamily="18" charset="0"/>
            </a:endParaRPr>
          </a:p>
        </p:txBody>
      </p:sp>
      <p:sp>
        <p:nvSpPr>
          <p:cNvPr id="8" name="Заголовок 1"/>
          <p:cNvSpPr>
            <a:spLocks noGrp="1"/>
          </p:cNvSpPr>
          <p:nvPr>
            <p:ph type="title"/>
          </p:nvPr>
        </p:nvSpPr>
        <p:spPr>
          <a:xfrm>
            <a:off x="446049" y="295062"/>
            <a:ext cx="11418849" cy="808910"/>
          </a:xfrm>
        </p:spPr>
        <p:txBody>
          <a:bodyPr>
            <a:normAutofit/>
          </a:bodyPr>
          <a:lstStyle/>
          <a:p>
            <a:pPr algn="ctr"/>
            <a:r>
              <a:rPr lang="ru-RU" sz="4000" dirty="0">
                <a:latin typeface="Times New Roman" panose="02020603050405020304" pitchFamily="18" charset="0"/>
                <a:cs typeface="Times New Roman" panose="02020603050405020304" pitchFamily="18" charset="0"/>
              </a:rPr>
              <a:t>История возникновения и развития шрифтов</a:t>
            </a:r>
          </a:p>
        </p:txBody>
      </p:sp>
      <p:pic>
        <p:nvPicPr>
          <p:cNvPr id="3" name="Рисунок 2"/>
          <p:cNvPicPr>
            <a:picLocks noChangeAspect="1"/>
          </p:cNvPicPr>
          <p:nvPr/>
        </p:nvPicPr>
        <p:blipFill>
          <a:blip r:embed="rId3"/>
          <a:stretch>
            <a:fillRect/>
          </a:stretch>
        </p:blipFill>
        <p:spPr>
          <a:xfrm>
            <a:off x="6400886" y="3012222"/>
            <a:ext cx="5416378" cy="3443420"/>
          </a:xfrm>
          <a:prstGeom prst="rect">
            <a:avLst/>
          </a:prstGeom>
        </p:spPr>
      </p:pic>
      <p:pic>
        <p:nvPicPr>
          <p:cNvPr id="6" name="Рисунок 5"/>
          <p:cNvPicPr>
            <a:picLocks noChangeAspect="1"/>
          </p:cNvPicPr>
          <p:nvPr/>
        </p:nvPicPr>
        <p:blipFill rotWithShape="1">
          <a:blip r:embed="rId4"/>
          <a:srcRect l="3607" t="14139" r="3544" b="14509"/>
          <a:stretch/>
        </p:blipFill>
        <p:spPr>
          <a:xfrm>
            <a:off x="3188129" y="4389115"/>
            <a:ext cx="3212757" cy="2468885"/>
          </a:xfrm>
          <a:prstGeom prst="rect">
            <a:avLst/>
          </a:prstGeom>
        </p:spPr>
      </p:pic>
    </p:spTree>
    <p:extLst>
      <p:ext uri="{BB962C8B-B14F-4D97-AF65-F5344CB8AC3E}">
        <p14:creationId xmlns:p14="http://schemas.microsoft.com/office/powerpoint/2010/main" val="34261157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3000" y="304524"/>
            <a:ext cx="10058400" cy="872923"/>
          </a:xfrm>
        </p:spPr>
        <p:txBody>
          <a:bodyPr/>
          <a:lstStyle/>
          <a:p>
            <a:pPr algn="ctr"/>
            <a:r>
              <a:rPr lang="ru-RU" dirty="0"/>
              <a:t>Понятие о шрифтах</a:t>
            </a:r>
          </a:p>
        </p:txBody>
      </p:sp>
      <p:sp>
        <p:nvSpPr>
          <p:cNvPr id="3" name="Объект 2"/>
          <p:cNvSpPr>
            <a:spLocks noGrp="1"/>
          </p:cNvSpPr>
          <p:nvPr>
            <p:ph idx="1"/>
          </p:nvPr>
        </p:nvSpPr>
        <p:spPr>
          <a:xfrm>
            <a:off x="730306" y="1107225"/>
            <a:ext cx="11180618" cy="5389418"/>
          </a:xfrm>
        </p:spPr>
        <p:txBody>
          <a:bodyPr>
            <a:noAutofit/>
          </a:bodyPr>
          <a:lstStyle/>
          <a:p>
            <a:pPr algn="just">
              <a:lnSpc>
                <a:spcPct val="100000"/>
              </a:lnSpc>
              <a:spcBef>
                <a:spcPts val="0"/>
              </a:spcBef>
            </a:pPr>
            <a:r>
              <a:rPr lang="ru-RU" sz="2400" dirty="0">
                <a:latin typeface="Times New Roman" panose="02020603050405020304" pitchFamily="18" charset="0"/>
                <a:cs typeface="Times New Roman" panose="02020603050405020304" pitchFamily="18" charset="0"/>
              </a:rPr>
              <a:t>Шрифт - это основа </a:t>
            </a:r>
            <a:r>
              <a:rPr lang="ru-RU" sz="2400" dirty="0" smtClean="0">
                <a:latin typeface="Times New Roman" panose="02020603050405020304" pitchFamily="18" charset="0"/>
                <a:cs typeface="Times New Roman" panose="02020603050405020304" pitchFamily="18" charset="0"/>
              </a:rPr>
              <a:t>дизайна</a:t>
            </a:r>
            <a:r>
              <a:rPr lang="ru-RU" sz="2400" dirty="0">
                <a:latin typeface="Times New Roman" panose="02020603050405020304" pitchFamily="18" charset="0"/>
                <a:cs typeface="Times New Roman" panose="02020603050405020304" pitchFamily="18" charset="0"/>
              </a:rPr>
              <a:t>. Шрифт представляет собой определенное начертание знаков, их общее изображение и размер. Но не стоит путать это определение с гарнитурой шрифта - это набор знаков, имеющих стилистическое единство начертания. Проще говоря, шрифтовая гарнитура определяет общее «семейство» шрифтов (</a:t>
            </a:r>
            <a:r>
              <a:rPr lang="ru-RU" sz="2400" dirty="0" err="1">
                <a:latin typeface="Times New Roman" panose="02020603050405020304" pitchFamily="18" charset="0"/>
                <a:cs typeface="Times New Roman" panose="02020603050405020304" pitchFamily="18" charset="0"/>
              </a:rPr>
              <a:t>Times</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New</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Roman</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Arial</a:t>
            </a:r>
            <a:r>
              <a:rPr lang="ru-RU" sz="2400" dirty="0">
                <a:latin typeface="Times New Roman" panose="02020603050405020304" pitchFamily="18" charset="0"/>
                <a:cs typeface="Times New Roman" panose="02020603050405020304" pitchFamily="18" charset="0"/>
              </a:rPr>
              <a:t>, </a:t>
            </a:r>
            <a:r>
              <a:rPr lang="ru-RU" sz="2400" dirty="0" err="1">
                <a:latin typeface="Times New Roman" panose="02020603050405020304" pitchFamily="18" charset="0"/>
                <a:cs typeface="Times New Roman" panose="02020603050405020304" pitchFamily="18" charset="0"/>
              </a:rPr>
              <a:t>Lucida</a:t>
            </a:r>
            <a:r>
              <a:rPr lang="ru-RU" sz="2400" dirty="0">
                <a:latin typeface="Times New Roman" panose="02020603050405020304" pitchFamily="18" charset="0"/>
                <a:cs typeface="Times New Roman" panose="02020603050405020304" pitchFamily="18" charset="0"/>
              </a:rPr>
              <a:t>.).</a:t>
            </a:r>
          </a:p>
          <a:p>
            <a:pPr algn="just">
              <a:lnSpc>
                <a:spcPct val="100000"/>
              </a:lnSpc>
              <a:spcBef>
                <a:spcPts val="0"/>
              </a:spcBef>
            </a:pPr>
            <a:endParaRPr lang="ru-RU" sz="2400" dirty="0">
              <a:latin typeface="Times New Roman" panose="02020603050405020304" pitchFamily="18" charset="0"/>
              <a:cs typeface="Times New Roman" panose="02020603050405020304" pitchFamily="18" charset="0"/>
            </a:endParaRPr>
          </a:p>
          <a:p>
            <a:pPr algn="just">
              <a:lnSpc>
                <a:spcPct val="100000"/>
              </a:lnSpc>
              <a:spcBef>
                <a:spcPts val="0"/>
              </a:spcBef>
            </a:pPr>
            <a:r>
              <a:rPr lang="ru-RU" sz="2400" dirty="0">
                <a:latin typeface="Times New Roman" panose="02020603050405020304" pitchFamily="18" charset="0"/>
                <a:cs typeface="Times New Roman" panose="02020603050405020304" pitchFamily="18" charset="0"/>
              </a:rPr>
              <a:t>Шрифты условно можно разделить на четыре основные группы: шрифты с засечками (антиква), шрифты без засечек (гротески), декоративные и рукописные.</a:t>
            </a:r>
          </a:p>
          <a:p>
            <a:pPr algn="just">
              <a:lnSpc>
                <a:spcPct val="100000"/>
              </a:lnSpc>
              <a:spcBef>
                <a:spcPts val="0"/>
              </a:spcBef>
            </a:pPr>
            <a:endParaRPr lang="ru-RU" sz="2400" dirty="0">
              <a:latin typeface="Times New Roman" panose="02020603050405020304" pitchFamily="18" charset="0"/>
              <a:cs typeface="Times New Roman" panose="02020603050405020304" pitchFamily="18" charset="0"/>
            </a:endParaRPr>
          </a:p>
          <a:p>
            <a:pPr algn="just">
              <a:lnSpc>
                <a:spcPct val="100000"/>
              </a:lnSpc>
              <a:spcBef>
                <a:spcPts val="0"/>
              </a:spcBef>
            </a:pPr>
            <a:r>
              <a:rPr lang="ru-RU" sz="2400" dirty="0">
                <a:latin typeface="Times New Roman" panose="02020603050405020304" pitchFamily="18" charset="0"/>
                <a:cs typeface="Times New Roman" panose="02020603050405020304" pitchFamily="18" charset="0"/>
              </a:rPr>
              <a:t>Для каждого шрифта существует несколько видов начертаний, особенностей их изображения – нормальное, курсивное, жирное, и жирное курсивное. Это, конечно, не все имеющиеся виды начертаний, а только основные, которые есть у всех шрифтов. Различные варианты начертания и размеров одних и тех же шрифтов объединяются в одно «семейство», шрифтовую гарнитуру.</a:t>
            </a:r>
          </a:p>
        </p:txBody>
      </p:sp>
    </p:spTree>
    <p:extLst>
      <p:ext uri="{BB962C8B-B14F-4D97-AF65-F5344CB8AC3E}">
        <p14:creationId xmlns:p14="http://schemas.microsoft.com/office/powerpoint/2010/main" val="2959765096"/>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Терминология и система измерения.</a:t>
            </a:r>
          </a:p>
        </p:txBody>
      </p:sp>
      <p:sp>
        <p:nvSpPr>
          <p:cNvPr id="3" name="Объект 2"/>
          <p:cNvSpPr>
            <a:spLocks noGrp="1"/>
          </p:cNvSpPr>
          <p:nvPr>
            <p:ph sz="half" idx="1"/>
          </p:nvPr>
        </p:nvSpPr>
        <p:spPr/>
        <p:txBody>
          <a:bodyPr>
            <a:normAutofit/>
          </a:bodyPr>
          <a:lstStyle/>
          <a:p>
            <a:pPr algn="just"/>
            <a:r>
              <a:rPr lang="ru-RU" sz="2400" b="1" dirty="0">
                <a:latin typeface="Times New Roman" panose="02020603050405020304" pitchFamily="18" charset="0"/>
                <a:cs typeface="Times New Roman" panose="02020603050405020304" pitchFamily="18" charset="0"/>
              </a:rPr>
              <a:t>Кегль</a:t>
            </a:r>
            <a:r>
              <a:rPr lang="ru-RU" sz="2400" dirty="0">
                <a:latin typeface="Times New Roman" panose="02020603050405020304" pitchFamily="18" charset="0"/>
                <a:cs typeface="Times New Roman" panose="02020603050405020304" pitchFamily="18" charset="0"/>
              </a:rPr>
              <a:t> – величина площадки, на которой размещается буква, иными словами это размер высоты букв шрифта, включая верхние и нижние выносные элементы литеры. Обычно размер шрифта (кегль) измеряется в типографских пунктах (обозначается </a:t>
            </a:r>
            <a:r>
              <a:rPr lang="ru-RU" sz="2400" dirty="0" err="1">
                <a:latin typeface="Times New Roman" panose="02020603050405020304" pitchFamily="18" charset="0"/>
                <a:cs typeface="Times New Roman" panose="02020603050405020304" pitchFamily="18" charset="0"/>
              </a:rPr>
              <a:t>pt</a:t>
            </a:r>
            <a:r>
              <a:rPr lang="ru-RU" sz="2400" dirty="0">
                <a:latin typeface="Times New Roman" panose="02020603050405020304" pitchFamily="18" charset="0"/>
                <a:cs typeface="Times New Roman" panose="02020603050405020304" pitchFamily="18" charset="0"/>
              </a:rPr>
              <a:t>), 1pt </a:t>
            </a:r>
            <a:r>
              <a:rPr lang="ru-RU" sz="2400" dirty="0" smtClean="0">
                <a:latin typeface="Times New Roman" panose="02020603050405020304" pitchFamily="18" charset="0"/>
                <a:cs typeface="Times New Roman" panose="02020603050405020304" pitchFamily="18" charset="0"/>
              </a:rPr>
              <a:t>= 0,35мм</a:t>
            </a:r>
            <a:r>
              <a:rPr lang="ru-RU" sz="2400" dirty="0">
                <a:latin typeface="Times New Roman" panose="02020603050405020304" pitchFamily="18" charset="0"/>
                <a:cs typeface="Times New Roman" panose="02020603050405020304" pitchFamily="18" charset="0"/>
              </a:rPr>
              <a:t>.</a:t>
            </a:r>
          </a:p>
        </p:txBody>
      </p:sp>
      <p:pic>
        <p:nvPicPr>
          <p:cNvPr id="5" name="Объект 4"/>
          <p:cNvPicPr>
            <a:picLocks noGrp="1" noChangeAspect="1"/>
          </p:cNvPicPr>
          <p:nvPr>
            <p:ph sz="half" idx="2"/>
          </p:nvPr>
        </p:nvPicPr>
        <p:blipFill>
          <a:blip r:embed="rId2"/>
          <a:stretch>
            <a:fillRect/>
          </a:stretch>
        </p:blipFill>
        <p:spPr>
          <a:xfrm>
            <a:off x="6261609" y="1865871"/>
            <a:ext cx="5753472" cy="3274583"/>
          </a:xfrm>
          <a:prstGeom prst="rect">
            <a:avLst/>
          </a:prstGeom>
        </p:spPr>
      </p:pic>
    </p:spTree>
    <p:extLst>
      <p:ext uri="{BB962C8B-B14F-4D97-AF65-F5344CB8AC3E}">
        <p14:creationId xmlns:p14="http://schemas.microsoft.com/office/powerpoint/2010/main" val="2469329289"/>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1042139" y="1252451"/>
            <a:ext cx="4754880" cy="4164676"/>
          </a:xfrm>
        </p:spPr>
        <p:txBody>
          <a:bodyPr>
            <a:noAutofit/>
          </a:bodyPr>
          <a:lstStyle/>
          <a:p>
            <a:pPr>
              <a:lnSpc>
                <a:spcPct val="100000"/>
              </a:lnSpc>
              <a:spcBef>
                <a:spcPts val="0"/>
              </a:spcBef>
            </a:pPr>
            <a:r>
              <a:rPr lang="ru-RU" sz="2400" dirty="0">
                <a:latin typeface="Times New Roman" panose="02020603050405020304" pitchFamily="18" charset="0"/>
                <a:cs typeface="Times New Roman" panose="02020603050405020304" pitchFamily="18" charset="0"/>
              </a:rPr>
              <a:t>Базовая линия – воображаемая линия, проходящая по нижнему краю основного элемента символа.</a:t>
            </a:r>
          </a:p>
          <a:p>
            <a:pPr>
              <a:lnSpc>
                <a:spcPct val="100000"/>
              </a:lnSpc>
              <a:spcBef>
                <a:spcPts val="0"/>
              </a:spcBef>
            </a:pPr>
            <a:endParaRPr lang="ru-RU" sz="2400" dirty="0">
              <a:latin typeface="Times New Roman" panose="02020603050405020304" pitchFamily="18" charset="0"/>
              <a:cs typeface="Times New Roman" panose="02020603050405020304" pitchFamily="18" charset="0"/>
            </a:endParaRPr>
          </a:p>
          <a:p>
            <a:pPr>
              <a:lnSpc>
                <a:spcPct val="100000"/>
              </a:lnSpc>
              <a:spcBef>
                <a:spcPts val="0"/>
              </a:spcBef>
            </a:pPr>
            <a:r>
              <a:rPr lang="ru-RU" sz="2400" dirty="0">
                <a:latin typeface="Times New Roman" panose="02020603050405020304" pitchFamily="18" charset="0"/>
                <a:cs typeface="Times New Roman" panose="02020603050405020304" pitchFamily="18" charset="0"/>
              </a:rPr>
              <a:t>Кернинг и трекинг это два действия, применяемые для увеличения или уменьшения расстояния между буквами и пробелов, однако стоит понимать их различие.</a:t>
            </a:r>
          </a:p>
        </p:txBody>
      </p:sp>
      <p:pic>
        <p:nvPicPr>
          <p:cNvPr id="2" name="Объект 1"/>
          <p:cNvPicPr>
            <a:picLocks noGrp="1" noChangeAspect="1"/>
          </p:cNvPicPr>
          <p:nvPr>
            <p:ph sz="half" idx="2"/>
          </p:nvPr>
        </p:nvPicPr>
        <p:blipFill rotWithShape="1">
          <a:blip r:embed="rId2"/>
          <a:srcRect l="3982" t="22848" r="55375" b="37781"/>
          <a:stretch/>
        </p:blipFill>
        <p:spPr>
          <a:xfrm>
            <a:off x="5918887" y="1252451"/>
            <a:ext cx="5878648" cy="4271019"/>
          </a:xfrm>
          <a:prstGeom prst="rect">
            <a:avLst/>
          </a:prstGeom>
        </p:spPr>
      </p:pic>
    </p:spTree>
    <p:extLst>
      <p:ext uri="{BB962C8B-B14F-4D97-AF65-F5344CB8AC3E}">
        <p14:creationId xmlns:p14="http://schemas.microsoft.com/office/powerpoint/2010/main" val="594826148"/>
      </p:ext>
    </p:extLst>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651165" y="263235"/>
            <a:ext cx="5430980" cy="6359237"/>
          </a:xfrm>
        </p:spPr>
        <p:txBody>
          <a:bodyPr>
            <a:noAutofit/>
          </a:bodyPr>
          <a:lstStyle/>
          <a:p>
            <a:pPr>
              <a:lnSpc>
                <a:spcPct val="100000"/>
              </a:lnSpc>
              <a:spcBef>
                <a:spcPts val="0"/>
              </a:spcBef>
            </a:pPr>
            <a:r>
              <a:rPr lang="ru-RU" sz="2400" dirty="0">
                <a:latin typeface="Times New Roman" panose="02020603050405020304" pitchFamily="18" charset="0"/>
                <a:cs typeface="Times New Roman" panose="02020603050405020304" pitchFamily="18" charset="0"/>
              </a:rPr>
              <a:t>Графема – базовая форма знака, позволяющая отличить его от любого другого знака вне зависимости от его художественного исполнения. Графема определяет единицу текста, то есть это только один символ. Например, базовая форма литеры «А» делает ее отличительной от любой другой литеры, каким бы шрифтом она не была набрана.</a:t>
            </a:r>
          </a:p>
          <a:p>
            <a:pPr>
              <a:lnSpc>
                <a:spcPct val="100000"/>
              </a:lnSpc>
              <a:spcBef>
                <a:spcPts val="0"/>
              </a:spcBef>
            </a:pPr>
            <a:endParaRPr lang="ru-RU" sz="2400" dirty="0">
              <a:latin typeface="Times New Roman" panose="02020603050405020304" pitchFamily="18" charset="0"/>
              <a:cs typeface="Times New Roman" panose="02020603050405020304" pitchFamily="18" charset="0"/>
            </a:endParaRPr>
          </a:p>
          <a:p>
            <a:pPr>
              <a:lnSpc>
                <a:spcPct val="100000"/>
              </a:lnSpc>
              <a:spcBef>
                <a:spcPts val="0"/>
              </a:spcBef>
            </a:pPr>
            <a:r>
              <a:rPr lang="ru-RU" sz="2400" dirty="0" err="1">
                <a:latin typeface="Times New Roman" panose="02020603050405020304" pitchFamily="18" charset="0"/>
                <a:cs typeface="Times New Roman" panose="02020603050405020304" pitchFamily="18" charset="0"/>
              </a:rPr>
              <a:t>Глиф</a:t>
            </a:r>
            <a:r>
              <a:rPr lang="ru-RU" sz="2400" dirty="0">
                <a:latin typeface="Times New Roman" panose="02020603050405020304" pitchFamily="18" charset="0"/>
                <a:cs typeface="Times New Roman" panose="02020603050405020304" pitchFamily="18" charset="0"/>
              </a:rPr>
              <a:t> – конкретный графический образ (графема) знака. Бывает, что в одном и том же тексте используется несколько </a:t>
            </a:r>
            <a:r>
              <a:rPr lang="ru-RU" sz="2400" dirty="0" err="1">
                <a:latin typeface="Times New Roman" panose="02020603050405020304" pitchFamily="18" charset="0"/>
                <a:cs typeface="Times New Roman" panose="02020603050405020304" pitchFamily="18" charset="0"/>
              </a:rPr>
              <a:t>глифов</a:t>
            </a:r>
            <a:r>
              <a:rPr lang="ru-RU" sz="2400" dirty="0">
                <a:latin typeface="Times New Roman" panose="02020603050405020304" pitchFamily="18" charset="0"/>
                <a:cs typeface="Times New Roman" panose="02020603050405020304" pitchFamily="18" charset="0"/>
              </a:rPr>
              <a:t> для одной и той же графемы, тогда их называют </a:t>
            </a:r>
            <a:r>
              <a:rPr lang="ru-RU" sz="2400" dirty="0" err="1">
                <a:latin typeface="Times New Roman" panose="02020603050405020304" pitchFamily="18" charset="0"/>
                <a:cs typeface="Times New Roman" panose="02020603050405020304" pitchFamily="18" charset="0"/>
              </a:rPr>
              <a:t>аллографами</a:t>
            </a:r>
            <a:r>
              <a:rPr lang="ru-RU" sz="2400" dirty="0">
                <a:latin typeface="Times New Roman" panose="02020603050405020304" pitchFamily="18" charset="0"/>
                <a:cs typeface="Times New Roman" panose="02020603050405020304" pitchFamily="18" charset="0"/>
              </a:rPr>
              <a:t> друг друга.</a:t>
            </a:r>
          </a:p>
        </p:txBody>
      </p:sp>
      <p:pic>
        <p:nvPicPr>
          <p:cNvPr id="2" name="Объект 1"/>
          <p:cNvPicPr>
            <a:picLocks noGrp="1" noChangeAspect="1"/>
          </p:cNvPicPr>
          <p:nvPr>
            <p:ph sz="half" idx="2"/>
          </p:nvPr>
        </p:nvPicPr>
        <p:blipFill>
          <a:blip r:embed="rId2"/>
          <a:stretch>
            <a:fillRect/>
          </a:stretch>
        </p:blipFill>
        <p:spPr>
          <a:xfrm>
            <a:off x="6082144" y="263235"/>
            <a:ext cx="6014563" cy="2405824"/>
          </a:xfrm>
          <a:prstGeom prst="rect">
            <a:avLst/>
          </a:prstGeom>
        </p:spPr>
      </p:pic>
      <p:pic>
        <p:nvPicPr>
          <p:cNvPr id="5" name="Рисунок 4"/>
          <p:cNvPicPr>
            <a:picLocks noChangeAspect="1"/>
          </p:cNvPicPr>
          <p:nvPr/>
        </p:nvPicPr>
        <p:blipFill>
          <a:blip r:embed="rId3"/>
          <a:stretch>
            <a:fillRect/>
          </a:stretch>
        </p:blipFill>
        <p:spPr>
          <a:xfrm>
            <a:off x="5947719" y="3257550"/>
            <a:ext cx="5486400" cy="3600450"/>
          </a:xfrm>
          <a:prstGeom prst="rect">
            <a:avLst/>
          </a:prstGeom>
        </p:spPr>
      </p:pic>
    </p:spTree>
    <p:extLst>
      <p:ext uri="{BB962C8B-B14F-4D97-AF65-F5344CB8AC3E}">
        <p14:creationId xmlns:p14="http://schemas.microsoft.com/office/powerpoint/2010/main" val="2581729692"/>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2"/>
          <p:cNvSpPr>
            <a:spLocks noGrp="1"/>
          </p:cNvSpPr>
          <p:nvPr>
            <p:ph idx="1"/>
          </p:nvPr>
        </p:nvSpPr>
        <p:spPr>
          <a:xfrm>
            <a:off x="1147907" y="1887233"/>
            <a:ext cx="10058400" cy="2629011"/>
          </a:xfrm>
        </p:spPr>
        <p:txBody>
          <a:bodyPr>
            <a:normAutofit/>
          </a:bodyPr>
          <a:lstStyle/>
          <a:p>
            <a:pPr algn="just"/>
            <a:r>
              <a:rPr lang="ru-RU" sz="2400" b="1" u="sng" dirty="0">
                <a:latin typeface="Times New Roman" panose="02020603050405020304" pitchFamily="18" charset="0"/>
                <a:cs typeface="Times New Roman" panose="02020603050405020304" pitchFamily="18" charset="0"/>
              </a:rPr>
              <a:t>Шрифт</a:t>
            </a:r>
            <a:r>
              <a:rPr lang="ru-RU" sz="2400" b="1" dirty="0">
                <a:latin typeface="Times New Roman" panose="02020603050405020304" pitchFamily="18" charset="0"/>
                <a:cs typeface="Times New Roman" panose="02020603050405020304" pitchFamily="18" charset="0"/>
              </a:rPr>
              <a:t> </a:t>
            </a:r>
            <a:r>
              <a:rPr lang="ru-RU" sz="2400" dirty="0">
                <a:latin typeface="Times New Roman" panose="02020603050405020304" pitchFamily="18" charset="0"/>
                <a:cs typeface="Times New Roman" panose="02020603050405020304" pitchFamily="18" charset="0"/>
              </a:rPr>
              <a:t>(</a:t>
            </a:r>
            <a:r>
              <a:rPr lang="ru-RU" sz="2400" dirty="0" err="1">
                <a:latin typeface="Times New Roman" panose="02020603050405020304" pitchFamily="18" charset="0"/>
                <a:cs typeface="Times New Roman" panose="02020603050405020304" pitchFamily="18" charset="0"/>
              </a:rPr>
              <a:t>Schrift</a:t>
            </a:r>
            <a:r>
              <a:rPr lang="ru-RU" sz="2400" dirty="0">
                <a:latin typeface="Times New Roman" panose="02020603050405020304" pitchFamily="18" charset="0"/>
                <a:cs typeface="Times New Roman" panose="02020603050405020304" pitchFamily="18" charset="0"/>
              </a:rPr>
              <a:t> от нем. </a:t>
            </a:r>
            <a:r>
              <a:rPr lang="ru-RU" sz="2400" dirty="0" err="1">
                <a:latin typeface="Times New Roman" panose="02020603050405020304" pitchFamily="18" charset="0"/>
                <a:cs typeface="Times New Roman" panose="02020603050405020304" pitchFamily="18" charset="0"/>
              </a:rPr>
              <a:t>schreiben</a:t>
            </a:r>
            <a:r>
              <a:rPr lang="ru-RU" sz="2400" dirty="0">
                <a:latin typeface="Times New Roman" panose="02020603050405020304" pitchFamily="18" charset="0"/>
                <a:cs typeface="Times New Roman" panose="02020603050405020304" pitchFamily="18" charset="0"/>
              </a:rPr>
              <a:t> — писать) — это графический рисунок начертания букв и знаков, составляющих единую стилистическую и композиционную систему.</a:t>
            </a:r>
          </a:p>
          <a:p>
            <a:pPr algn="just"/>
            <a:r>
              <a:rPr lang="ru-RU" sz="2400" dirty="0">
                <a:latin typeface="Times New Roman" panose="02020603050405020304" pitchFamily="18" charset="0"/>
                <a:cs typeface="Times New Roman" panose="02020603050405020304" pitchFamily="18" charset="0"/>
              </a:rPr>
              <a:t>Шрифты создаются художниками в соответствии с образным замыслом, требованиями единства стиля и графической композиции, прикладными задачами, а также в соответствии с конкретными смысловыми и художественно-декоративными задачами.</a:t>
            </a:r>
          </a:p>
          <a:p>
            <a:pPr algn="just"/>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45861924"/>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9848" y="484632"/>
            <a:ext cx="10058400" cy="898119"/>
          </a:xfrm>
        </p:spPr>
        <p:txBody>
          <a:bodyPr/>
          <a:lstStyle/>
          <a:p>
            <a:pPr algn="ctr"/>
            <a:r>
              <a:rPr lang="ru-RU" dirty="0">
                <a:latin typeface="Times New Roman" panose="02020603050405020304" pitchFamily="18" charset="0"/>
                <a:cs typeface="Times New Roman" panose="02020603050405020304" pitchFamily="18" charset="0"/>
              </a:rPr>
              <a:t>Введение</a:t>
            </a:r>
            <a:r>
              <a:rPr lang="ru-RU" dirty="0"/>
              <a:t>. </a:t>
            </a:r>
          </a:p>
        </p:txBody>
      </p:sp>
      <p:pic>
        <p:nvPicPr>
          <p:cNvPr id="8" name="Объект 7"/>
          <p:cNvPicPr>
            <a:picLocks noGrp="1" noChangeAspect="1"/>
          </p:cNvPicPr>
          <p:nvPr>
            <p:ph sz="half" idx="2"/>
          </p:nvPr>
        </p:nvPicPr>
        <p:blipFill>
          <a:blip r:embed="rId2"/>
          <a:stretch>
            <a:fillRect/>
          </a:stretch>
        </p:blipFill>
        <p:spPr>
          <a:xfrm>
            <a:off x="5413009" y="1828800"/>
            <a:ext cx="6240015" cy="4413510"/>
          </a:xfrm>
          <a:prstGeom prst="rect">
            <a:avLst/>
          </a:prstGeom>
        </p:spPr>
      </p:pic>
      <p:sp>
        <p:nvSpPr>
          <p:cNvPr id="4" name="Прямоугольник 3"/>
          <p:cNvSpPr/>
          <p:nvPr/>
        </p:nvSpPr>
        <p:spPr>
          <a:xfrm>
            <a:off x="980639" y="1514335"/>
            <a:ext cx="4754880" cy="2463367"/>
          </a:xfrm>
          <a:prstGeom prst="rect">
            <a:avLst/>
          </a:prstGeom>
        </p:spPr>
        <p:txBody>
          <a:bodyPr wrap="square">
            <a:spAutoFit/>
          </a:bodyPr>
          <a:lstStyle/>
          <a:p>
            <a:pPr indent="450215" algn="just" fontAlgn="t">
              <a:lnSpc>
                <a:spcPct val="107000"/>
              </a:lnSpc>
              <a:spcAft>
                <a:spcPts val="0"/>
              </a:spcAft>
            </a:pPr>
            <a:r>
              <a:rPr lang="ru-RU" sz="2400" dirty="0">
                <a:solidFill>
                  <a:srgbClr val="1F1F1F"/>
                </a:solidFill>
                <a:latin typeface="Times New Roman" panose="02020603050405020304" pitchFamily="18" charset="0"/>
                <a:ea typeface="Times New Roman" panose="02020603050405020304" pitchFamily="18" charset="0"/>
                <a:cs typeface="Times New Roman" panose="02020603050405020304" pitchFamily="18" charset="0"/>
              </a:rPr>
              <a:t>Одним из величайших достижений человечества является возникновение письменности как одной из форм существования человеческого языка</a:t>
            </a:r>
            <a:r>
              <a:rPr lang="ru-RU" sz="2400" dirty="0" smtClean="0">
                <a:solidFill>
                  <a:srgbClr val="1F1F1F"/>
                </a:solidFill>
                <a:latin typeface="Times New Roman" panose="02020603050405020304" pitchFamily="18" charset="0"/>
                <a:ea typeface="Times New Roman" panose="02020603050405020304" pitchFamily="18" charset="0"/>
                <a:cs typeface="Times New Roman" panose="02020603050405020304" pitchFamily="18" charset="0"/>
              </a:rPr>
              <a:t>.</a:t>
            </a:r>
          </a:p>
          <a:p>
            <a:pPr indent="450215" algn="just" fontAlgn="t">
              <a:lnSpc>
                <a:spcPct val="107000"/>
              </a:lnSpc>
              <a:spcAft>
                <a:spcPts val="0"/>
              </a:spcAft>
            </a:pP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787993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479502" y="758282"/>
            <a:ext cx="5151864" cy="5235497"/>
          </a:xfrm>
        </p:spPr>
        <p:txBody>
          <a:bodyPr>
            <a:normAutofit/>
          </a:bodyPr>
          <a:lstStyle/>
          <a:p>
            <a:pPr algn="ctr"/>
            <a:r>
              <a:rPr lang="ru-RU" sz="2400" dirty="0">
                <a:latin typeface="Times New Roman" panose="02020603050405020304" pitchFamily="18" charset="0"/>
                <a:cs typeface="Times New Roman" panose="02020603050405020304" pitchFamily="18" charset="0"/>
              </a:rPr>
              <a:t>Первоначально использовались простейшие средства передачи сообщений на расстоянии (сигнализация дымом, огнем костров и т.п.) и закрепления их во времени путем использования различных предметов, которым придавалось условное символическое значение (например, стрела как знак направления и т.д.). Постепенно формировался и распространялся самый точный и удобный, графический, способ передачи и закрепления речи — письмо.</a:t>
            </a:r>
          </a:p>
        </p:txBody>
      </p:sp>
      <p:pic>
        <p:nvPicPr>
          <p:cNvPr id="5" name="Объект 4"/>
          <p:cNvPicPr>
            <a:picLocks noGrp="1" noChangeAspect="1"/>
          </p:cNvPicPr>
          <p:nvPr>
            <p:ph sz="half" idx="2"/>
          </p:nvPr>
        </p:nvPicPr>
        <p:blipFill>
          <a:blip r:embed="rId2"/>
          <a:stretch>
            <a:fillRect/>
          </a:stretch>
        </p:blipFill>
        <p:spPr>
          <a:xfrm>
            <a:off x="5631366" y="880946"/>
            <a:ext cx="5825356" cy="4641693"/>
          </a:xfrm>
          <a:prstGeom prst="rect">
            <a:avLst/>
          </a:prstGeom>
        </p:spPr>
      </p:pic>
    </p:spTree>
    <p:extLst>
      <p:ext uri="{BB962C8B-B14F-4D97-AF65-F5344CB8AC3E}">
        <p14:creationId xmlns:p14="http://schemas.microsoft.com/office/powerpoint/2010/main" val="10570541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9848" y="484632"/>
            <a:ext cx="10058400" cy="1199202"/>
          </a:xfrm>
        </p:spPr>
        <p:txBody>
          <a:bodyPr>
            <a:normAutofit/>
          </a:bodyPr>
          <a:lstStyle/>
          <a:p>
            <a:pPr algn="just"/>
            <a:r>
              <a:rPr lang="ru-RU" sz="2800" b="0" dirty="0">
                <a:latin typeface="Times New Roman" panose="02020603050405020304" pitchFamily="18" charset="0"/>
                <a:cs typeface="Times New Roman" panose="02020603050405020304" pitchFamily="18" charset="0"/>
              </a:rPr>
              <a:t>Согласно исследованиям русского советского литературоведа доктора филологических наук, профессора В.А. </a:t>
            </a:r>
            <a:r>
              <a:rPr lang="ru-RU" sz="2800" b="0" dirty="0" err="1">
                <a:latin typeface="Times New Roman" panose="02020603050405020304" pitchFamily="18" charset="0"/>
                <a:cs typeface="Times New Roman" panose="02020603050405020304" pitchFamily="18" charset="0"/>
              </a:rPr>
              <a:t>Истрина</a:t>
            </a:r>
            <a:endParaRPr lang="ru-RU" sz="2800" b="0"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sz="half" idx="1"/>
          </p:nvPr>
        </p:nvSpPr>
        <p:spPr>
          <a:xfrm>
            <a:off x="1069847" y="1694985"/>
            <a:ext cx="5119079" cy="2988527"/>
          </a:xfrm>
        </p:spPr>
        <p:txBody>
          <a:bodyPr>
            <a:noAutofit/>
          </a:bodyPr>
          <a:lstStyle/>
          <a:p>
            <a:pPr algn="just" fontAlgn="t"/>
            <a:r>
              <a:rPr lang="ru-RU" sz="2400" dirty="0">
                <a:latin typeface="Times New Roman" panose="02020603050405020304" pitchFamily="18" charset="0"/>
                <a:cs typeface="Times New Roman" panose="02020603050405020304" pitchFamily="18" charset="0"/>
              </a:rPr>
              <a:t>письмо обладает тремя специфическими характеристиками:</a:t>
            </a:r>
          </a:p>
          <a:p>
            <a:pPr algn="just" fontAlgn="t"/>
            <a:r>
              <a:rPr lang="ru-RU" sz="2400" dirty="0">
                <a:latin typeface="Times New Roman" panose="02020603050405020304" pitchFamily="18" charset="0"/>
                <a:cs typeface="Times New Roman" panose="02020603050405020304" pitchFamily="18" charset="0"/>
              </a:rPr>
              <a:t>1)письмо является не </a:t>
            </a:r>
            <a:r>
              <a:rPr lang="ru-RU" sz="2400" dirty="0" err="1" smtClean="0">
                <a:latin typeface="Times New Roman" panose="02020603050405020304" pitchFamily="18" charset="0"/>
                <a:cs typeface="Times New Roman" panose="02020603050405020304" pitchFamily="18" charset="0"/>
              </a:rPr>
              <a:t>самостоя</a:t>
            </a:r>
            <a:r>
              <a:rPr lang="ru-RU" sz="2400" dirty="0" smtClean="0">
                <a:latin typeface="Times New Roman" panose="02020603050405020304" pitchFamily="18" charset="0"/>
                <a:cs typeface="Times New Roman" panose="02020603050405020304" pitchFamily="18" charset="0"/>
              </a:rPr>
              <a:t>-тельным</a:t>
            </a:r>
            <a:r>
              <a:rPr lang="ru-RU" sz="2400" dirty="0">
                <a:latin typeface="Times New Roman" panose="02020603050405020304" pitchFamily="18" charset="0"/>
                <a:cs typeface="Times New Roman" panose="02020603050405020304" pitchFamily="18" charset="0"/>
              </a:rPr>
              <a:t>, а </a:t>
            </a:r>
            <a:r>
              <a:rPr lang="ru-RU" sz="2400" dirty="0" smtClean="0">
                <a:latin typeface="Times New Roman" panose="02020603050405020304" pitchFamily="18" charset="0"/>
                <a:cs typeface="Times New Roman" panose="02020603050405020304" pitchFamily="18" charset="0"/>
              </a:rPr>
              <a:t>вспомогательным </a:t>
            </a:r>
            <a:r>
              <a:rPr lang="ru-RU" sz="2400" dirty="0">
                <a:latin typeface="Times New Roman" panose="02020603050405020304" pitchFamily="18" charset="0"/>
                <a:cs typeface="Times New Roman" panose="02020603050405020304" pitchFamily="18" charset="0"/>
              </a:rPr>
              <a:t>к речи средством общения (в наибольшей мере это имеет отношение к начальным этапам развития письменности);</a:t>
            </a:r>
          </a:p>
          <a:p>
            <a:endParaRPr lang="ru-RU" sz="2400" dirty="0">
              <a:latin typeface="Times New Roman" panose="02020603050405020304" pitchFamily="18" charset="0"/>
              <a:cs typeface="Times New Roman" panose="02020603050405020304" pitchFamily="18" charset="0"/>
            </a:endParaRPr>
          </a:p>
        </p:txBody>
      </p:sp>
      <p:sp>
        <p:nvSpPr>
          <p:cNvPr id="4" name="Объект 3"/>
          <p:cNvSpPr>
            <a:spLocks noGrp="1"/>
          </p:cNvSpPr>
          <p:nvPr>
            <p:ph sz="half" idx="2"/>
          </p:nvPr>
        </p:nvSpPr>
        <p:spPr>
          <a:xfrm>
            <a:off x="6373368" y="1683834"/>
            <a:ext cx="4754880" cy="2720898"/>
          </a:xfrm>
        </p:spPr>
        <p:txBody>
          <a:bodyPr>
            <a:normAutofit/>
          </a:bodyPr>
          <a:lstStyle/>
          <a:p>
            <a:pPr algn="just"/>
            <a:r>
              <a:rPr lang="ru-RU" sz="2400" dirty="0">
                <a:latin typeface="Times New Roman" panose="02020603050405020304" pitchFamily="18" charset="0"/>
                <a:cs typeface="Times New Roman" panose="02020603050405020304" pitchFamily="18" charset="0"/>
              </a:rPr>
              <a:t>2)функции письма многочисленны, однако они не так широки, как функции речи.</a:t>
            </a:r>
          </a:p>
          <a:p>
            <a:pPr algn="just"/>
            <a:r>
              <a:rPr lang="ru-RU" sz="2400" dirty="0">
                <a:latin typeface="Times New Roman" panose="02020603050405020304" pitchFamily="18" charset="0"/>
                <a:cs typeface="Times New Roman" panose="02020603050405020304" pitchFamily="18" charset="0"/>
              </a:rPr>
              <a:t>3)средствами письма являются начертательные изображения и знаки, воспринимаемые визуально.</a:t>
            </a:r>
          </a:p>
          <a:p>
            <a:endParaRPr lang="ru-RU" sz="2400" dirty="0"/>
          </a:p>
        </p:txBody>
      </p:sp>
      <p:sp>
        <p:nvSpPr>
          <p:cNvPr id="5" name="AutoShape 2" descr="https://studfile.net/html/2706/213/html_Ab2M4EBa_E.oNKN/img-xydqjn.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4" descr="https://studfile.net/html/2706/213/html_Ab2M4EBa_E.oNKN/img-xydqjn.p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AutoShape 6" descr="https://studfile.net/html/2706/213/html_Ab2M4EBa_E.oNKN/img-xydqjn.pn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9" name="Рисунок 8"/>
          <p:cNvPicPr>
            <a:picLocks noChangeAspect="1"/>
          </p:cNvPicPr>
          <p:nvPr/>
        </p:nvPicPr>
        <p:blipFill>
          <a:blip r:embed="rId2"/>
          <a:stretch>
            <a:fillRect/>
          </a:stretch>
        </p:blipFill>
        <p:spPr>
          <a:xfrm>
            <a:off x="1304693" y="4516244"/>
            <a:ext cx="9823556" cy="2341756"/>
          </a:xfrm>
          <a:prstGeom prst="rect">
            <a:avLst/>
          </a:prstGeom>
        </p:spPr>
      </p:pic>
    </p:spTree>
    <p:extLst>
      <p:ext uri="{BB962C8B-B14F-4D97-AF65-F5344CB8AC3E}">
        <p14:creationId xmlns:p14="http://schemas.microsoft.com/office/powerpoint/2010/main" val="3384042575"/>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half" idx="1"/>
          </p:nvPr>
        </p:nvSpPr>
        <p:spPr>
          <a:xfrm>
            <a:off x="902580" y="356839"/>
            <a:ext cx="5487069" cy="4889810"/>
          </a:xfrm>
        </p:spPr>
        <p:txBody>
          <a:bodyPr>
            <a:noAutofit/>
          </a:bodyPr>
          <a:lstStyle/>
          <a:p>
            <a:pPr algn="just"/>
            <a:r>
              <a:rPr lang="ru-RU" sz="2400" dirty="0">
                <a:latin typeface="Times New Roman" panose="02020603050405020304" pitchFamily="18" charset="0"/>
                <a:cs typeface="Times New Roman" panose="02020603050405020304" pitchFamily="18" charset="0"/>
              </a:rPr>
              <a:t>Основные функции письма передача речи на большие расстояния и закрепление речи во времени. Кроме того, письмо служит для литературной и научной обработки; способствует закреплению отвлеченных понятий в системе точных научных знаков (математических, физических, химических, астрономических и т.д.); ускоряет и облегчает восприятие и изучение передаваемого содержания; используется для незаметной, неслышной передачи сообщений и т.д.</a:t>
            </a:r>
          </a:p>
        </p:txBody>
      </p:sp>
      <p:pic>
        <p:nvPicPr>
          <p:cNvPr id="5" name="Объект 4"/>
          <p:cNvPicPr>
            <a:picLocks noGrp="1" noChangeAspect="1"/>
          </p:cNvPicPr>
          <p:nvPr>
            <p:ph sz="half" idx="2"/>
          </p:nvPr>
        </p:nvPicPr>
        <p:blipFill>
          <a:blip r:embed="rId2"/>
          <a:stretch>
            <a:fillRect/>
          </a:stretch>
        </p:blipFill>
        <p:spPr>
          <a:xfrm>
            <a:off x="6533085" y="937187"/>
            <a:ext cx="4754562" cy="3213291"/>
          </a:xfrm>
          <a:prstGeom prst="rect">
            <a:avLst/>
          </a:prstGeom>
        </p:spPr>
      </p:pic>
      <p:sp>
        <p:nvSpPr>
          <p:cNvPr id="6" name="Прямоугольник 5"/>
          <p:cNvSpPr/>
          <p:nvPr/>
        </p:nvSpPr>
        <p:spPr>
          <a:xfrm>
            <a:off x="1074234" y="4954034"/>
            <a:ext cx="10356850" cy="1200329"/>
          </a:xfrm>
          <a:prstGeom prst="rect">
            <a:avLst/>
          </a:prstGeom>
        </p:spPr>
        <p:txBody>
          <a:bodyPr wrap="square">
            <a:spAutoFit/>
          </a:bodyPr>
          <a:lstStyle/>
          <a:p>
            <a:pPr algn="just"/>
            <a:r>
              <a:rPr lang="ru-RU" sz="2400" dirty="0">
                <a:latin typeface="Times New Roman" panose="02020603050405020304" pitchFamily="18" charset="0"/>
                <a:cs typeface="Times New Roman" panose="02020603050405020304" pitchFamily="18" charset="0"/>
              </a:rPr>
              <a:t>Таким образом, </a:t>
            </a:r>
            <a:r>
              <a:rPr lang="ru-RU" sz="2400" dirty="0" err="1">
                <a:latin typeface="Times New Roman" panose="02020603050405020304" pitchFamily="18" charset="0"/>
                <a:cs typeface="Times New Roman" panose="02020603050405020304" pitchFamily="18" charset="0"/>
              </a:rPr>
              <a:t>пucьмo</a:t>
            </a:r>
            <a:r>
              <a:rPr lang="ru-RU" sz="2400" dirty="0">
                <a:latin typeface="Times New Roman" panose="02020603050405020304" pitchFamily="18" charset="0"/>
                <a:cs typeface="Times New Roman" panose="02020603050405020304" pitchFamily="18" charset="0"/>
              </a:rPr>
              <a:t> можно определить как знаковую систему фиксации речи, позволяющую с помощью графических элементов или изображений передавать речевую информацию на расстояние и закреплять ее во времени.</a:t>
            </a:r>
          </a:p>
        </p:txBody>
      </p:sp>
    </p:spTree>
    <p:extLst>
      <p:ext uri="{BB962C8B-B14F-4D97-AF65-F5344CB8AC3E}">
        <p14:creationId xmlns:p14="http://schemas.microsoft.com/office/powerpoint/2010/main" val="2679047421"/>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9848" y="306212"/>
            <a:ext cx="10058400" cy="1288412"/>
          </a:xfrm>
        </p:spPr>
        <p:txBody>
          <a:bodyPr>
            <a:normAutofit fontScale="90000"/>
          </a:bodyPr>
          <a:lstStyle/>
          <a:p>
            <a:pPr algn="ctr"/>
            <a:r>
              <a:rPr lang="ru-RU" dirty="0"/>
              <a:t>Роль шрифтовых работ в художественном оформлении</a:t>
            </a:r>
          </a:p>
        </p:txBody>
      </p:sp>
      <p:sp>
        <p:nvSpPr>
          <p:cNvPr id="3" name="Объект 2"/>
          <p:cNvSpPr>
            <a:spLocks noGrp="1"/>
          </p:cNvSpPr>
          <p:nvPr>
            <p:ph idx="1"/>
          </p:nvPr>
        </p:nvSpPr>
        <p:spPr>
          <a:xfrm>
            <a:off x="1069848" y="1594624"/>
            <a:ext cx="10058400" cy="4513568"/>
          </a:xfrm>
        </p:spPr>
        <p:txBody>
          <a:bodyPr>
            <a:noAutofit/>
          </a:bodyPr>
          <a:lstStyle/>
          <a:p>
            <a:pPr algn="just">
              <a:lnSpc>
                <a:spcPct val="100000"/>
              </a:lnSpc>
              <a:spcBef>
                <a:spcPts val="0"/>
              </a:spcBef>
            </a:pPr>
            <a:r>
              <a:rPr lang="ru-RU" sz="2400" dirty="0">
                <a:latin typeface="Times New Roman" panose="02020603050405020304" pitchFamily="18" charset="0"/>
                <a:cs typeface="Times New Roman" panose="02020603050405020304" pitchFamily="18" charset="0"/>
              </a:rPr>
              <a:t>Шрифты играют важную роль в дизайне, поскольку способствуют общей эстетике и читабельности проекта.</a:t>
            </a:r>
          </a:p>
          <a:p>
            <a:pPr algn="just">
              <a:lnSpc>
                <a:spcPct val="100000"/>
              </a:lnSpc>
              <a:spcBef>
                <a:spcPts val="0"/>
              </a:spcBef>
            </a:pPr>
            <a:r>
              <a:rPr lang="ru-RU" sz="2400" dirty="0">
                <a:latin typeface="Times New Roman" panose="02020603050405020304" pitchFamily="18" charset="0"/>
                <a:cs typeface="Times New Roman" panose="02020603050405020304" pitchFamily="18" charset="0"/>
              </a:rPr>
              <a:t>Различные шрифты передают разные эмоции и сообщения, поэтому выбор правильного имеет важное значение для эффективного общения с аудиторией.</a:t>
            </a:r>
          </a:p>
          <a:p>
            <a:pPr algn="just">
              <a:lnSpc>
                <a:spcPct val="100000"/>
              </a:lnSpc>
              <a:spcBef>
                <a:spcPts val="0"/>
              </a:spcBef>
            </a:pPr>
            <a:r>
              <a:rPr lang="ru-RU" sz="2400" dirty="0" err="1">
                <a:latin typeface="Times New Roman" panose="02020603050405020304" pitchFamily="18" charset="0"/>
                <a:cs typeface="Times New Roman" panose="02020603050405020304" pitchFamily="18" charset="0"/>
              </a:rPr>
              <a:t>Типографика</a:t>
            </a:r>
            <a:r>
              <a:rPr lang="ru-RU" sz="2400" dirty="0">
                <a:latin typeface="Times New Roman" panose="02020603050405020304" pitchFamily="18" charset="0"/>
                <a:cs typeface="Times New Roman" panose="02020603050405020304" pitchFamily="18" charset="0"/>
              </a:rPr>
              <a:t> может задавать тон контенту: смелый и привлекающий внимание или элегантный и сдержанный. Также выбор шрифта влияет на удобочитаемость.</a:t>
            </a:r>
          </a:p>
          <a:p>
            <a:pPr algn="just">
              <a:lnSpc>
                <a:spcPct val="100000"/>
              </a:lnSpc>
              <a:spcBef>
                <a:spcPts val="0"/>
              </a:spcBef>
            </a:pPr>
            <a:r>
              <a:rPr lang="ru-RU" sz="2400" dirty="0">
                <a:latin typeface="Times New Roman" panose="02020603050405020304" pitchFamily="18" charset="0"/>
                <a:cs typeface="Times New Roman" panose="02020603050405020304" pitchFamily="18" charset="0"/>
              </a:rPr>
              <a:t>Последовательность в использовании шрифтов также имеет ключевое значение. Использование различных шрифтов может создать визуальный диссонанс, тогда как единый выбор создаёт ощущение сплочённости и единства всего дизайна.</a:t>
            </a:r>
          </a:p>
          <a:p>
            <a:pPr algn="just">
              <a:lnSpc>
                <a:spcPct val="100000"/>
              </a:lnSpc>
              <a:spcBef>
                <a:spcPts val="0"/>
              </a:spcBef>
            </a:pP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487937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2069243" y="411218"/>
            <a:ext cx="8053514" cy="6035563"/>
          </a:xfrm>
          <a:prstGeom prst="rect">
            <a:avLst/>
          </a:prstGeom>
        </p:spPr>
      </p:pic>
    </p:spTree>
    <p:extLst>
      <p:ext uri="{BB962C8B-B14F-4D97-AF65-F5344CB8AC3E}">
        <p14:creationId xmlns:p14="http://schemas.microsoft.com/office/powerpoint/2010/main" val="24310844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6049" y="295062"/>
            <a:ext cx="11418849" cy="808910"/>
          </a:xfrm>
        </p:spPr>
        <p:txBody>
          <a:bodyPr>
            <a:normAutofit/>
          </a:bodyPr>
          <a:lstStyle/>
          <a:p>
            <a:pPr algn="ctr"/>
            <a:r>
              <a:rPr lang="ru-RU" sz="4000" dirty="0">
                <a:latin typeface="Times New Roman" panose="02020603050405020304" pitchFamily="18" charset="0"/>
                <a:cs typeface="Times New Roman" panose="02020603050405020304" pitchFamily="18" charset="0"/>
              </a:rPr>
              <a:t>История возникновения и развития шрифтов</a:t>
            </a:r>
          </a:p>
        </p:txBody>
      </p:sp>
      <p:sp>
        <p:nvSpPr>
          <p:cNvPr id="3" name="Объект 2"/>
          <p:cNvSpPr>
            <a:spLocks noGrp="1"/>
          </p:cNvSpPr>
          <p:nvPr>
            <p:ph sz="half" idx="1"/>
          </p:nvPr>
        </p:nvSpPr>
        <p:spPr>
          <a:xfrm>
            <a:off x="493498" y="1554603"/>
            <a:ext cx="4193528" cy="4583150"/>
          </a:xfrm>
        </p:spPr>
        <p:txBody>
          <a:bodyPr>
            <a:noAutofit/>
          </a:bodyPr>
          <a:lstStyle/>
          <a:p>
            <a:pPr algn="just">
              <a:lnSpc>
                <a:spcPct val="100000"/>
              </a:lnSpc>
              <a:spcBef>
                <a:spcPts val="0"/>
              </a:spcBef>
            </a:pPr>
            <a:r>
              <a:rPr lang="ru-RU" sz="2400" dirty="0">
                <a:latin typeface="Times New Roman" panose="02020603050405020304" pitchFamily="18" charset="0"/>
                <a:cs typeface="Times New Roman" panose="02020603050405020304" pitchFamily="18" charset="0"/>
              </a:rPr>
              <a:t>Вот некоторые этапы развития шрифтов:</a:t>
            </a:r>
          </a:p>
          <a:p>
            <a:pPr algn="just">
              <a:lnSpc>
                <a:spcPct val="100000"/>
              </a:lnSpc>
              <a:spcBef>
                <a:spcPts val="0"/>
              </a:spcBef>
            </a:pPr>
            <a:r>
              <a:rPr lang="ru-RU" sz="2400" dirty="0" smtClean="0">
                <a:latin typeface="Times New Roman" panose="02020603050405020304" pitchFamily="18" charset="0"/>
                <a:cs typeface="Times New Roman" panose="02020603050405020304" pitchFamily="18" charset="0"/>
              </a:rPr>
              <a:t>Финикийцы </a:t>
            </a:r>
            <a:r>
              <a:rPr lang="ru-RU" sz="2400" dirty="0">
                <a:latin typeface="Times New Roman" panose="02020603050405020304" pitchFamily="18" charset="0"/>
                <a:cs typeface="Times New Roman" panose="02020603050405020304" pitchFamily="18" charset="0"/>
              </a:rPr>
              <a:t>создали первый алфавит литературно-фонетического письма.</a:t>
            </a:r>
          </a:p>
          <a:p>
            <a:pPr algn="just">
              <a:lnSpc>
                <a:spcPct val="100000"/>
              </a:lnSpc>
              <a:spcBef>
                <a:spcPts val="0"/>
              </a:spcBef>
            </a:pPr>
            <a:r>
              <a:rPr lang="ru-RU" sz="2400" dirty="0" smtClean="0">
                <a:latin typeface="Times New Roman" panose="02020603050405020304" pitchFamily="18" charset="0"/>
                <a:cs typeface="Times New Roman" panose="02020603050405020304" pitchFamily="18" charset="0"/>
              </a:rPr>
              <a:t>Греки </a:t>
            </a:r>
            <a:r>
              <a:rPr lang="ru-RU" sz="2400" dirty="0">
                <a:latin typeface="Times New Roman" panose="02020603050405020304" pitchFamily="18" charset="0"/>
                <a:cs typeface="Times New Roman" panose="02020603050405020304" pitchFamily="18" charset="0"/>
              </a:rPr>
              <a:t>усовершенствовали финикийский алфавит, введя в него гласные звуки-литеры.</a:t>
            </a:r>
          </a:p>
          <a:p>
            <a:pPr algn="just">
              <a:lnSpc>
                <a:spcPct val="100000"/>
              </a:lnSpc>
              <a:spcBef>
                <a:spcPts val="0"/>
              </a:spcBef>
            </a:pPr>
            <a:r>
              <a:rPr lang="ru-RU" sz="2400" dirty="0" smtClean="0">
                <a:latin typeface="Times New Roman" panose="02020603050405020304" pitchFamily="18" charset="0"/>
                <a:cs typeface="Times New Roman" panose="02020603050405020304" pitchFamily="18" charset="0"/>
              </a:rPr>
              <a:t>Латинский </a:t>
            </a:r>
            <a:r>
              <a:rPr lang="ru-RU" sz="2400" dirty="0">
                <a:latin typeface="Times New Roman" panose="02020603050405020304" pitchFamily="18" charset="0"/>
                <a:cs typeface="Times New Roman" panose="02020603050405020304" pitchFamily="18" charset="0"/>
              </a:rPr>
              <a:t>и кириллический алфавиты возникли с древнегреческих надписей — капиталов.</a:t>
            </a:r>
          </a:p>
          <a:p>
            <a:pPr algn="just">
              <a:lnSpc>
                <a:spcPct val="100000"/>
              </a:lnSpc>
              <a:spcBef>
                <a:spcPts val="0"/>
              </a:spcBef>
            </a:pPr>
            <a:endParaRPr lang="ru-RU" sz="2400" dirty="0">
              <a:latin typeface="Times New Roman" panose="02020603050405020304" pitchFamily="18" charset="0"/>
              <a:cs typeface="Times New Roman" panose="02020603050405020304" pitchFamily="18" charset="0"/>
            </a:endParaRPr>
          </a:p>
        </p:txBody>
      </p:sp>
      <p:pic>
        <p:nvPicPr>
          <p:cNvPr id="8" name="Объект 7"/>
          <p:cNvPicPr>
            <a:picLocks noGrp="1" noChangeAspect="1"/>
          </p:cNvPicPr>
          <p:nvPr>
            <p:ph sz="half" idx="2"/>
          </p:nvPr>
        </p:nvPicPr>
        <p:blipFill>
          <a:blip r:embed="rId2"/>
          <a:stretch>
            <a:fillRect/>
          </a:stretch>
        </p:blipFill>
        <p:spPr>
          <a:xfrm>
            <a:off x="5160168" y="1246438"/>
            <a:ext cx="6591197" cy="4873082"/>
          </a:xfrm>
          <a:prstGeom prst="rect">
            <a:avLst/>
          </a:prstGeom>
        </p:spPr>
      </p:pic>
    </p:spTree>
    <p:extLst>
      <p:ext uri="{BB962C8B-B14F-4D97-AF65-F5344CB8AC3E}">
        <p14:creationId xmlns:p14="http://schemas.microsoft.com/office/powerpoint/2010/main" val="25536384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fade">
                                      <p:cBhvr>
                                        <p:cTn id="35" dur="1000"/>
                                        <p:tgtEl>
                                          <p:spTgt spid="3">
                                            <p:txEl>
                                              <p:pRg st="3" end="3"/>
                                            </p:txEl>
                                          </p:spTgt>
                                        </p:tgtEl>
                                      </p:cBhvr>
                                    </p:animEffect>
                                    <p:anim calcmode="lin" valueType="num">
                                      <p:cBhvr>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Дерево">
  <a:themeElements>
    <a:clrScheme name="Дерево">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Дерево">
      <a:majorFont>
        <a:latin typeface="Georgia" panose="020405020504050203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Дерево">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C6AE0645-98FF-411B-B0E9-59ABD78A0CCE}"/>
    </a:ext>
  </a:extLst>
</a:theme>
</file>

<file path=docProps/app.xml><?xml version="1.0" encoding="utf-8"?>
<Properties xmlns="http://schemas.openxmlformats.org/officeDocument/2006/extended-properties" xmlns:vt="http://schemas.openxmlformats.org/officeDocument/2006/docPropsVTypes">
  <Template>TM03090434[[fn=Дерево]]</Template>
  <TotalTime>226</TotalTime>
  <Words>707</Words>
  <Application>Microsoft Office PowerPoint</Application>
  <PresentationFormat>Широкоэкранный</PresentationFormat>
  <Paragraphs>46</Paragraphs>
  <Slides>15</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15</vt:i4>
      </vt:variant>
    </vt:vector>
  </HeadingPairs>
  <TitlesOfParts>
    <vt:vector size="21" baseType="lpstr">
      <vt:lpstr>Calibri</vt:lpstr>
      <vt:lpstr>Georgia</vt:lpstr>
      <vt:lpstr>Times New Roman</vt:lpstr>
      <vt:lpstr>Trebuchet MS</vt:lpstr>
      <vt:lpstr>Wingdings</vt:lpstr>
      <vt:lpstr>Дерево</vt:lpstr>
      <vt:lpstr>МДК 02.01 Техника шрифтовых работ в художественном оформлении</vt:lpstr>
      <vt:lpstr>Презентация PowerPoint</vt:lpstr>
      <vt:lpstr>Введение. </vt:lpstr>
      <vt:lpstr>Презентация PowerPoint</vt:lpstr>
      <vt:lpstr>Согласно исследованиям русского советского литературоведа доктора филологических наук, профессора В.А. Истрина</vt:lpstr>
      <vt:lpstr>Презентация PowerPoint</vt:lpstr>
      <vt:lpstr>Роль шрифтовых работ в художественном оформлении</vt:lpstr>
      <vt:lpstr>Презентация PowerPoint</vt:lpstr>
      <vt:lpstr>История возникновения и развития шрифтов</vt:lpstr>
      <vt:lpstr>Презентация PowerPoint</vt:lpstr>
      <vt:lpstr>История возникновения и развития шрифтов</vt:lpstr>
      <vt:lpstr>Понятие о шрифтах</vt:lpstr>
      <vt:lpstr>Терминология и система измерения.</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МДК 02.01 Техника шрифтовых работ в художественном оформлении</dc:title>
  <dc:creator>Пользователь Windows</dc:creator>
  <cp:lastModifiedBy>Пользователь Windows</cp:lastModifiedBy>
  <cp:revision>22</cp:revision>
  <dcterms:created xsi:type="dcterms:W3CDTF">2024-03-05T12:21:17Z</dcterms:created>
  <dcterms:modified xsi:type="dcterms:W3CDTF">2024-07-31T06:17:31Z</dcterms:modified>
</cp:coreProperties>
</file>