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3"/>
    <p:sldId id="258" r:id="rId4"/>
    <p:sldId id="272" r:id="rId5"/>
    <p:sldId id="274" r:id="rId6"/>
    <p:sldId id="260" r:id="rId7"/>
    <p:sldId id="259" r:id="rId8"/>
    <p:sldId id="263" r:id="rId9"/>
    <p:sldId id="262" r:id="rId10"/>
    <p:sldId id="275" r:id="rId11"/>
    <p:sldId id="276" r:id="rId12"/>
    <p:sldId id="277" r:id="rId13"/>
    <p:sldId id="278" r:id="rId14"/>
    <p:sldId id="279" r:id="rId15"/>
    <p:sldId id="264" r:id="rId16"/>
    <p:sldId id="265" r:id="rId17"/>
    <p:sldId id="280" r:id="rId18"/>
    <p:sldId id="266" r:id="rId19"/>
    <p:sldId id="267" r:id="rId20"/>
    <p:sldId id="268" r:id="rId21"/>
    <p:sldId id="261" r:id="rId22"/>
    <p:sldId id="269" r:id="rId23"/>
    <p:sldId id="270" r:id="rId24"/>
    <p:sldId id="271" r:id="rId25"/>
    <p:sldId id="273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>
            <a:fillRect/>
          </a:stretch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24.xml"/><Relationship Id="rId1" Type="http://schemas.openxmlformats.org/officeDocument/2006/relationships/hyperlink" Target="https://olympmo.ru/tasks-vsoh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279" y="546931"/>
            <a:ext cx="11776104" cy="5231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и стратегии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одготовки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выполнению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олимпиадных заданий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английскому языку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«Школа №69 г.о. Донецка»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Чеботарева В.Н.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977" y="260236"/>
            <a:ext cx="113860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US" sz="20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Текстовый этап (</a:t>
            </a:r>
            <a:r>
              <a:rPr lang="en-US" sz="20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sz="20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</a:t>
            </a:r>
            <a:r>
              <a:rPr lang="ru-RU" sz="20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непосредственная работа с аудиозаписью. </a:t>
            </a: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виды </a:t>
            </a:r>
            <a:endParaRPr lang="ru-RU" sz="200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упражнений на аудирование: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 for gist</a:t>
            </a:r>
            <a:r>
              <a:rPr lang="ru-RU" sz="200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(понимание основного содержания текста).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может быть следующим: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581" y="1862612"/>
            <a:ext cx="4679026" cy="4169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740" y="444381"/>
            <a:ext cx="11685552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Listening for specific information</a:t>
            </a:r>
            <a:r>
              <a:rPr lang="ru-RU" sz="20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scanning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(аудирование с извлечением конкретной информации: дата, имя, номер рейса и т.д.)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listen and write a name or a number</a:t>
            </a:r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787" y="1787515"/>
            <a:ext cx="4110527" cy="4352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923" y="367469"/>
            <a:ext cx="1151973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1800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Listening</a:t>
            </a: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details</a:t>
            </a: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полное понимание прослушанного текста. Обычно это задания T/F, ответы на список вопросов и т.д.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Примерные упражнения: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Listen and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colour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spcAft>
                <a:spcPts val="80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23" y="1722221"/>
            <a:ext cx="3435537" cy="4247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244" y="1788329"/>
            <a:ext cx="7217307" cy="41155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923" y="333285"/>
            <a:ext cx="11417182" cy="2131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755"/>
              </a:lnSpc>
              <a:spcAft>
                <a:spcPts val="1500"/>
              </a:spcAft>
            </a:pPr>
            <a:r>
              <a:rPr lang="en-US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III</a:t>
            </a: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1800" b="1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Послетекстовый</a:t>
            </a: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этап (</a:t>
            </a:r>
            <a:r>
              <a:rPr lang="en-US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post</a:t>
            </a: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US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listening</a:t>
            </a: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 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проверка понимания прослушанного материала, а также параллельного совершенствования навыков других видов речевой деятельности.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правило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это обсуждение темы аудирования, выражение мнений,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role-play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по примеру аудирования. На этом этапе можно поработать со скриптом, разобрать больше лексики, а также использовать части скрипта для презентации нового грамматического материала. Данный этап очень важен для того, чтобы дать учащимся возможность закрепить выученное через аудирование в речи. Это тренировка в речи новой лексики и грамматики из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аудиофрагмента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 также обучение выражению мнения по теме с использованием</a:t>
            </a:r>
            <a:r>
              <a:rPr 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изучаемого языка.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ts val="1755"/>
              </a:lnSpc>
              <a:spcAft>
                <a:spcPts val="15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Например, после прослушивания </a:t>
            </a:r>
            <a:r>
              <a:rPr lang="ru-RU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аудиотекста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 папарацци можно предложить к обсуждению следующие вопросы: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75" y="2703585"/>
            <a:ext cx="7857786" cy="25008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011" y="151179"/>
            <a:ext cx="11477002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подготовки к выполнению заданий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выделять ключевые слова/предложения, передающие основную мысль текста;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подбирать синонимы/антонимы к ключевым словам, передающим основную мысль текста, и показать учащимся, как синонимы/антонимы используются в заданиях;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перефразировать различные предложения из текста с использованием синонимов/антонимов;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определять отношение автора к излагаемым в тексте фактах, основываясь на предложениях/выражениях из текста;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(кратко) пересказать прочитанный текст и/или выразить своё отношение к описываемому, используя ключевые слова и новую лексику;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выполнять задания в режиме ограниченного времени;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не стремиться понять (и тем более перевести) каждое слово в тексте, обращать внимание детей на то, что даже если они не точно знают значение слов, от которых не зависит понимание основного содержания, это не влияет на результат выполнения задания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9103" y="192252"/>
            <a:ext cx="1153682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выполнения заданий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внимательного прочтения инструкции к заданию бегло просмотреть весь текст или тексты, вопросы и т.д.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заданий на множественный выбор после беглого прочтения всего текста внимательно прочитать первый вопрос, подчеркнуть в нём ключевые слова, найти ответ на него в тексте и соотнести ответ с одной из опций. Повторить этот алгоритм с остальными вопросами.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заданий с подстановкой предложений или частей предложений в текст после выполнения задания нужно прочитать получившийся текст и убедиться в том, что задание выполнено правильно.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догадываться о значении некоторых незнакомых слов по контексту.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читать интересные тексты доступного уровня сложности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284" y="2010179"/>
            <a:ext cx="3213113" cy="40915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139" y="2010179"/>
            <a:ext cx="3583855" cy="40915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4739" y="299103"/>
            <a:ext cx="1151973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упражнения на подготовку к выполнению заданий по чтению: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вопросы и подчеркните в них ключевые слова перед прочтением текста. Постарайтесь подобрать к ним синонимы. Помните, что в вопросах множественного выбора используются синонимы, передающие те же идеи в тексте.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текст. Найдите соответствие между вопросами 1-6 и текстами А-С.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7110" y="400597"/>
            <a:ext cx="1140009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выполнения заданий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English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choice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начать заполнять пропуски, бегло прочитать весь текст, не обращая внимания на пропуски, чтобы понять его основное содержание.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спешить смотреть предложенные варианты ответов. Прочитать первое предложение с пропуском и подумать, какое слово здесь может быть. Внимательно изучите окружение пропущенного слова - что стоит до и после пропуска. Помнить, что выбор правильного слова может зависеть от предлога, стоящего после пропуска.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теперь прочитать предлагаемые варианты ответов и сделать выбор.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обратить особое внимание на похожие варианты ответа (с точки зрения написания, произношения, грамматической формы).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1292" y="812849"/>
            <a:ext cx="1118644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lead-in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sentence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второе предложение.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Определив, какая информация из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lead-in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sentence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даётся во втором предложении, подобрать синоним(ы) и/или грамматическую конструкцию для второго предложения. Если в последней части второго предложения есть глагол в личной форме, он помогает определить, в каком числе нужно употребить существительное в качестве подлежащего.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Убедиться в том, что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употребено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без изменений, использовано допустимое количество слов, не сделано орфографических ошибок и второе предложение имеет то же значение, что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lead-in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sentence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923" y="564158"/>
            <a:ext cx="1129754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formation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Бегло прочитать весь текст, игнорируя пропуски, с целью понять основное содержание.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прочитать первое предложение с пропуском, обратив особое внимание на то, что стоит до и после пропуска: предлог, артикль и т.д. Это поможет определить, какую часть речи (глагол, существительное, прилагательное или наречие) требуется образовать.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суффиксы, характерные для данной части речи (например, для имени существительного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ment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ness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др.; для глагола –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для имени прилагательного –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–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др.; для наречия –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забыть попробовать употребить приставки, если суффиксы не подходят. Чаще всего это отрицательные приставки, например,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disagree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impossible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illegal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inexpensive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unnecessary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необходимо использовать не только приставку, но и суффикс одновременно.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Помнить, что самые сложные трансформации слов – это когда необходимо получить антоним, т. е. добавить необходимую приставку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possible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impossible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или заметить, что понадобится существительное во множественном числе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workers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Заполнив весь текст, перечитать его, удостоверившись, что образованные слова подходят в каждом случае и не содержат орфографических ошибок.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8326" y="264921"/>
            <a:ext cx="110753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последнее время у преподавателей возрос интерес к подготовке детей к олимпиадам, где можно показать свои знания языка, поднять самооценку, повысить уровень эрудиции, и, несомненно, улучшить языковую подготовку. В связи с этим у многих возникают 2 вопроса: как готовить и по каким учебникам.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0" i="0" dirty="0">
                <a:solidFill>
                  <a:srgbClr val="01010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работе «Принципы и стратегии подготовки учащихся к выполнению олимпиадных заданий по английскому языку» рассматривается проблемно-поисковый характер олимпиадных заданий </a:t>
            </a:r>
            <a:r>
              <a:rPr lang="ru-RU" sz="2400" b="0" i="0" dirty="0" err="1">
                <a:solidFill>
                  <a:srgbClr val="01010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2400" b="0" i="0" dirty="0">
                <a:solidFill>
                  <a:srgbClr val="01010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 английскому языку, факторы успеха учащихся на олимпиадах, методы и принципы  систематической подготовки учащихся  к олимпиадам и использование полезных ресурсов, в том числе Интернет-ресурсов.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1293" y="345173"/>
            <a:ext cx="1111807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заданий в конкурсе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муниципальном этапе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1.short story;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2.article;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3.report;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4.review;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5.(email), etc.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5477" y="392627"/>
            <a:ext cx="1115226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выполнению заданий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краткий план (ключевые фразы/словосочетания) перед написанием задания.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Чётко раскрывать все пункты задания.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делить на абзацы и делать отступы красной строки.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считать слова.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проверять свою работу.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Тренироваться на время.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читаемым почерком (понятные исправления допускаются).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923" y="290077"/>
            <a:ext cx="1157955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обучению письменной речи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(анализирование, обсуждение образца и его воспроизведение)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Guided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(обсуждение и раскрытие пунктов задания в классе устно на английском, написание задания дома)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(самостоятельное написание задания: планирование, написание, внимательный самоконтроль раскрытия всех пунктов, самопроверка)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peer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correction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5477" y="438889"/>
            <a:ext cx="1121208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заданий, готовящие к выполнению заданий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абзацы по порядку.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предложения по порядку.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Вписать недостающие предложения.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первый и последний абзацы к данным второму, третьему (и четвёртому) абзацам.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второй/третий/четвёртый абзацы.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0198" y="667859"/>
            <a:ext cx="1140863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ресурсы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 для подготовки к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KET, PET, FCE, CAE; IELTS, TOEFL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например,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Solutions, Complete, Kids Box, Story Fun for Starters/Movers/Flyers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Grammar in Use, English Vocabulary in Use, English Phrasal Verbs in Use, English Idioms in Use, English Collocations in Use.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David McDowall. An Illustrated History of Britain.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Derek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Sellen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British Isles.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Past papers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"/>
              </a:rPr>
              <a:t>https://olympmo.ru/tasks-vsoh.html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 and Improve with Cambridge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https://writeandimprove.com/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Вебинары от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CambridgeEnglish.org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https://youtube.com/@cambridgeenglishtv?si=0gXRcayUWDFSRs52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5118" y="339585"/>
            <a:ext cx="11169353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Предпосылки высоких результатов на олимпиадах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коммуникативной компетенции: словарный запас, в том числе коллокации, фразовые глаголы, синонимы и антонимы, соответствия в британском и американском английском, соответствия в формальном и неформальном стиле, идиомы,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confusing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false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предлоги (в том числе после глаголов, существительных и прилагательных), линкеры, пословицы, поговорки и т.д.; грамматика.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внимательно читать задания и точно их выполнять.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Концентрация внимания, способность внимательно выполнять задания в течение длительного времени и за ограниченное время.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Фоновые знания.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логично мыслить.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Стрессоустойчивость.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3962" y="418745"/>
            <a:ext cx="110240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Зачастую, олимпиады выигрывают не столько учащиеся, имеющие хорошие глубокие знания языка, сколько находчивые ученики, имеющие творческий подход и хорошо знающие структуру заданий. Учащимся необходимо не только обладать языковой компетенцией, но и уметь вдумчиво читать задания, «предугадывать» ответы по ключевым словам в вопросах и утверждениях, а также обладать языковой интуицией.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эффективной подготовки к олимпиаде важно, чтобы олимпиада не воспринималась как разовое мероприятие, после прохождения которого вся работа быстро затухает. Подготовка к олимпиаде должна быть систематической, начиная с начала учебного года, а внеурочную деятельность по предмету целесообразнее использовать не только для обсуждения вопросов теории, но и для развития творческих способностей детей. Не менее важно уделять внимание развитию и совершенствованию у детей умений применять знания в нестандартной ситуации, проводить анализ заданий олимпиад прошлых лет, обучать учащихся стратегиям выполнения различных заданий.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3106" y="471594"/>
            <a:ext cx="1165646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Олимпиадные задания содержат материалы на проверку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социолингвистической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заданий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culture, traditions, holidays;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history;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geography;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political system;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arts;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8744" y="384561"/>
            <a:ext cx="10759155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заданий в конкурсах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Listening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English на школьном и муниципальном этапах: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множественный выбор: выбор среди трёх или четырёх вариантов ответов или выбор из предложенного списка вариантов;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альтернативный выбор (правильно/неправильно) или усложнённый альтернативный выбор (правильно/неправильно/в тексте не сказано) (в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Listening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Reading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перекрёстный выбор (из двух списков единиц подобрать пары по тем или иным предложенным признакам);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упорядочение (составить связный текст из разрозненных предложений или абзацев; восстановить последовательность событий, представленных в произвольном порядке; вставить в текст абзацы, пропущенные предложения или части предложений);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трансформация, замена, подстановка (в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English);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высказывания (нахождение недостающего компонента);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вопросы закрытого и открытого типа (краткие и развёрнутые);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клоуз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-процедура или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клоуз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-тест(заполнение пропусков в тексте словами) и т.д.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9103" y="329560"/>
            <a:ext cx="1161373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Стратегии подготовки к выполнению заданий </a:t>
            </a:r>
            <a:r>
              <a:rPr lang="ru-RU" sz="2000" b="1" dirty="0" err="1"/>
              <a:t>Listening</a:t>
            </a:r>
            <a:r>
              <a:rPr lang="ru-RU" sz="2000" b="1" dirty="0"/>
              <a:t> </a:t>
            </a:r>
            <a:endParaRPr lang="ru-RU" sz="2000" b="1" dirty="0"/>
          </a:p>
          <a:p>
            <a:pPr algn="ctr"/>
            <a:endParaRPr lang="ru-RU" sz="2000" b="1" dirty="0"/>
          </a:p>
          <a:p>
            <a:pPr algn="ctr"/>
            <a:endParaRPr lang="ru-RU" sz="2000" b="1" dirty="0"/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английскую речь доступного уровня сложности как можно чаще, например в фильмах, мультфильмах, песнях, онлайн (на международных новостных сайтах и т.д.).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 скриптом.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(Краткое) воспроизведение учащимися прослушанного материала с употреблением новой лексики из аудиотекста.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920" y="116243"/>
            <a:ext cx="11750467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Стратегии выполнения заданий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Listening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прослушиванием задания всегда внимательно читать инструкции и вопросы, быстро подчёркивая ключевые слова и стараясь определить, какой ассоциативный ряд слов и какие синонимы для этих слов могут быть использованы в записи.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одновременно слушать и выбирать или кратко записывать ответы.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Паузу между первым и вторым прослушиваниями аудиотекстов использовать для того, чтобы выделить те вопросы, на которые необходимо обратить особое внимание во время второго прослушивания.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второго прослушивания проверить выбранные ответы и обратить особое внимание на ту информацию, которая была пропущена во время первого прослушивания.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тратить много времени на сложный вопрос, перейти к следующему.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выборе ответа руководствоваться той информацией, которая дается в аудиотексте, ничего не додумывая.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227" y="248485"/>
            <a:ext cx="11588248" cy="691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Зарубежные и отечественные методисты рекомендуют придерживаться 3х этапов в подготовке  к выполнению заданий по аудированию.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  <a:p>
            <a:pPr algn="just"/>
            <a:r>
              <a:rPr lang="en-US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До прослушивания/</a:t>
            </a:r>
            <a:r>
              <a:rPr lang="ru-RU" sz="2000" b="1" u="sng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предтекстовый</a:t>
            </a:r>
            <a:r>
              <a:rPr lang="ru-RU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</a:t>
            </a:r>
            <a:r>
              <a:rPr lang="ru-RU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listening</a:t>
            </a:r>
            <a:r>
              <a:rPr lang="ru-RU" sz="20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- подготовить и настроить на прослушивание</a:t>
            </a:r>
            <a:endParaRPr lang="ru-RU" sz="20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b="1" u="sng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b="1" u="sng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b="1" u="sng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b="1" u="sng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b="1" u="sng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r>
              <a:rPr lang="ru-RU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могут быть следующими: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Describe the photos. What mental qualities do the people need for doing these activities? Which of those qualities do you have? In your opinion?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Check the meaning of the adjectives in Ex.2. Which could you use to describe the people in the photos? Why?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b="1" u="sng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32" y="1651978"/>
            <a:ext cx="4777255" cy="2533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535" y="1709909"/>
            <a:ext cx="5939790" cy="24752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0</TotalTime>
  <Words>13017</Words>
  <Application>WPS Presentation</Application>
  <PresentationFormat>Широкоэкранный</PresentationFormat>
  <Paragraphs>206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Arial</vt:lpstr>
      <vt:lpstr>SimSun</vt:lpstr>
      <vt:lpstr>Wingdings</vt:lpstr>
      <vt:lpstr>Times New Roman</vt:lpstr>
      <vt:lpstr>Calibri</vt:lpstr>
      <vt:lpstr>Symbol</vt:lpstr>
      <vt:lpstr>Microsoft YaHei</vt:lpstr>
      <vt:lpstr>Arial Unicode MS</vt:lpstr>
      <vt:lpstr>Gill Sans MT</vt:lpstr>
      <vt:lpstr>Галерея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169</cp:revision>
  <dcterms:created xsi:type="dcterms:W3CDTF">2023-10-19T06:05:00Z</dcterms:created>
  <dcterms:modified xsi:type="dcterms:W3CDTF">2024-07-31T07:00:30Z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6E654C61DD6B466AAF3F721DE1DF4E4D_12</vt:lpwstr>
  </property>
  <property fmtid="{D5CDD505-2E9C-101B-9397-08002B2CF9AE}" pid="3" name="KSOProductBuildVer">
    <vt:lpwstr>1049-12.2.0.17153</vt:lpwstr>
  </property>
</Properties>
</file>