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inf-ege.sdamgia.ru/img/in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188640"/>
            <a:ext cx="9334500" cy="10001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188640"/>
            <a:ext cx="1224136" cy="36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2017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96855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1</a:t>
            </a:r>
          </a:p>
          <a:p>
            <a:r>
              <a:rPr lang="ru-RU" dirty="0" smtClean="0"/>
              <a:t>4</a:t>
            </a:r>
          </a:p>
          <a:p>
            <a:r>
              <a:rPr lang="ru-RU" dirty="0" smtClean="0"/>
              <a:t>5</a:t>
            </a:r>
          </a:p>
          <a:p>
            <a:r>
              <a:rPr lang="ru-RU" dirty="0" smtClean="0"/>
              <a:t>6</a:t>
            </a:r>
          </a:p>
          <a:p>
            <a:r>
              <a:rPr lang="ru-RU" dirty="0" smtClean="0"/>
              <a:t>7</a:t>
            </a:r>
          </a:p>
          <a:p>
            <a:r>
              <a:rPr lang="ru-RU" dirty="0" smtClean="0"/>
              <a:t>8</a:t>
            </a:r>
          </a:p>
          <a:p>
            <a:r>
              <a:rPr lang="ru-RU" dirty="0" smtClean="0"/>
              <a:t>9</a:t>
            </a:r>
          </a:p>
          <a:p>
            <a:r>
              <a:rPr lang="ru-RU" dirty="0" smtClean="0"/>
              <a:t>10</a:t>
            </a:r>
          </a:p>
          <a:p>
            <a:r>
              <a:rPr lang="ru-RU" dirty="0" smtClean="0"/>
              <a:t>11</a:t>
            </a:r>
          </a:p>
          <a:p>
            <a:r>
              <a:rPr lang="ru-RU" dirty="0" smtClean="0"/>
              <a:t>12</a:t>
            </a:r>
          </a:p>
          <a:p>
            <a:r>
              <a:rPr lang="ru-RU" dirty="0" smtClean="0"/>
              <a:t>13</a:t>
            </a:r>
          </a:p>
          <a:p>
            <a:r>
              <a:rPr lang="ru-RU" dirty="0" smtClean="0"/>
              <a:t>14</a:t>
            </a:r>
          </a:p>
          <a:p>
            <a:r>
              <a:rPr lang="ru-RU" dirty="0" smtClean="0"/>
              <a:t>15</a:t>
            </a:r>
          </a:p>
          <a:p>
            <a:r>
              <a:rPr lang="ru-RU" dirty="0" smtClean="0"/>
              <a:t>16</a:t>
            </a:r>
          </a:p>
          <a:p>
            <a:r>
              <a:rPr lang="ru-RU" dirty="0" smtClean="0"/>
              <a:t>17</a:t>
            </a:r>
          </a:p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338437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6. </a:t>
            </a:r>
            <a:r>
              <a:rPr lang="ru-RU" dirty="0" smtClean="0"/>
              <a:t>Автомат получает на вход четырёхзначное число. По этому числу строится новое число по следующим правилам.</a:t>
            </a:r>
          </a:p>
          <a:p>
            <a:r>
              <a:rPr lang="ru-RU" dirty="0" smtClean="0"/>
              <a:t>1. Складываются отдельно первая и вторая цифры, вторая и третья цифры, а также третья и четвёртая цифры.</a:t>
            </a:r>
          </a:p>
          <a:p>
            <a:r>
              <a:rPr lang="ru-RU" dirty="0" smtClean="0"/>
              <a:t>2. Из полученных трёх чисел выбираются два наибольших и записываются друг за другом в порядке </a:t>
            </a:r>
            <a:r>
              <a:rPr lang="ru-RU" dirty="0" err="1" smtClean="0"/>
              <a:t>неубывания</a:t>
            </a:r>
            <a:r>
              <a:rPr lang="ru-RU" dirty="0" smtClean="0"/>
              <a:t> без разделителей.</a:t>
            </a:r>
          </a:p>
          <a:p>
            <a:r>
              <a:rPr lang="ru-RU" b="1" dirty="0" smtClean="0"/>
              <a:t>Пример.</a:t>
            </a:r>
            <a:r>
              <a:rPr lang="ru-RU" dirty="0" smtClean="0"/>
              <a:t> Исходное число: 9575. Суммы: 9 + 5 = 14; 5 + 7 = 12; 7 + 5 = 12. Наибольшие суммы: 14, 12. Результат: 1214.</a:t>
            </a:r>
          </a:p>
          <a:p>
            <a:r>
              <a:rPr lang="ru-RU" dirty="0" smtClean="0"/>
              <a:t>Укажите наибольшее число, при обработке которого автомат выдаёт результат 1517.</a:t>
            </a:r>
          </a:p>
          <a:p>
            <a:r>
              <a:rPr lang="ru-RU" dirty="0" smtClean="0"/>
              <a:t>Ответ: 9878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1"/>
            <a:ext cx="8964488" cy="187220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7. </a:t>
            </a:r>
            <a:r>
              <a:rPr lang="ru-RU" dirty="0" smtClean="0"/>
              <a:t>Дан фрагмент электронной таблицы. Из ячейки A2 в ячейку B3 была скопирована формула. При копировании адреса ячеек в формуле автоматически изменились. Запишите в ответе числовое значение формулы в ячейке B3. </a:t>
            </a:r>
          </a:p>
          <a:p>
            <a:r>
              <a:rPr lang="ru-RU" dirty="0" smtClean="0"/>
              <a:t>Ответ: 75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2348880"/>
          <a:ext cx="8136903" cy="2363470"/>
        </p:xfrm>
        <a:graphic>
          <a:graphicData uri="http://schemas.openxmlformats.org/drawingml/2006/table">
            <a:tbl>
              <a:tblPr/>
              <a:tblGrid>
                <a:gridCol w="439833"/>
                <a:gridCol w="2080447"/>
                <a:gridCol w="2232248"/>
                <a:gridCol w="1152128"/>
                <a:gridCol w="1152128"/>
                <a:gridCol w="1080119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80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7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=C$2+D$3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70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1"/>
            <a:ext cx="8964488" cy="201622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7. </a:t>
            </a:r>
            <a:r>
              <a:rPr lang="ru-RU" dirty="0" smtClean="0"/>
              <a:t>В некоторые ячейки электронной таблицы записаны числа, как показано на рисунке. В ячейке D3 записали формулу = D$1 + $A3. После этого ячейку D3 скопировали в ячейку F5. Какое число будет показано в ячейке F5?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564904"/>
          <a:ext cx="8568950" cy="3308858"/>
        </p:xfrm>
        <a:graphic>
          <a:graphicData uri="http://schemas.openxmlformats.org/drawingml/2006/table">
            <a:tbl>
              <a:tblPr/>
              <a:tblGrid>
                <a:gridCol w="726182"/>
                <a:gridCol w="930002"/>
                <a:gridCol w="864096"/>
                <a:gridCol w="720080"/>
                <a:gridCol w="2088232"/>
                <a:gridCol w="864096"/>
                <a:gridCol w="237626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A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B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D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E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400" dirty="0">
                        <a:latin typeface="Calibri"/>
                        <a:ea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8.1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86409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8. </a:t>
            </a:r>
            <a:r>
              <a:rPr lang="ru-RU" dirty="0" smtClean="0"/>
              <a:t>Запишите значение переменной </a:t>
            </a:r>
            <a:r>
              <a:rPr lang="ru-RU" i="1" dirty="0" smtClean="0"/>
              <a:t>а</a:t>
            </a:r>
            <a:r>
              <a:rPr lang="ru-RU" dirty="0" smtClean="0"/>
              <a:t> после выполнения фрагмента алгоритма:</a:t>
            </a:r>
          </a:p>
        </p:txBody>
      </p:sp>
      <p:pic>
        <p:nvPicPr>
          <p:cNvPr id="4" name="Рисунок 3" descr="https://inf-ege.sdamgia.ru/get_file?id=1812"/>
          <p:cNvPicPr/>
          <p:nvPr/>
        </p:nvPicPr>
        <p:blipFill>
          <a:blip r:embed="rId2" cstate="print"/>
          <a:srcRect l="2241" r="19315"/>
          <a:stretch>
            <a:fillRect/>
          </a:stretch>
        </p:blipFill>
        <p:spPr bwMode="auto">
          <a:xfrm>
            <a:off x="142844" y="1700808"/>
            <a:ext cx="5000660" cy="423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8.3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86409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8. </a:t>
            </a:r>
            <a:r>
              <a:rPr lang="ru-RU" dirty="0" smtClean="0"/>
              <a:t>Запишите значение переменной </a:t>
            </a:r>
            <a:r>
              <a:rPr lang="ru-RU" i="1" dirty="0" smtClean="0"/>
              <a:t>а</a:t>
            </a:r>
            <a:r>
              <a:rPr lang="ru-RU" dirty="0" smtClean="0"/>
              <a:t> после выполнения фрагмента алгоритма:</a:t>
            </a:r>
          </a:p>
        </p:txBody>
      </p:sp>
      <p:pic>
        <p:nvPicPr>
          <p:cNvPr id="4" name="Рисунок 3" descr="https://inf-ege.sdamgia.ru/get_file?id=1814"/>
          <p:cNvPicPr/>
          <p:nvPr/>
        </p:nvPicPr>
        <p:blipFill>
          <a:blip r:embed="rId2" cstate="print"/>
          <a:srcRect l="2241" r="19315"/>
          <a:stretch>
            <a:fillRect/>
          </a:stretch>
        </p:blipFill>
        <p:spPr bwMode="auto">
          <a:xfrm>
            <a:off x="142844" y="1628800"/>
            <a:ext cx="5000660" cy="423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Электронный почтовый ящик имеет объем 1,8 Мбайт. Информация на его адрес по открытому на прием каналу связи передается со скоростью 3 Кбайт/с. Через какое время у поставщика услуг электронной почты появится повод прислать уведомление о переполнении почтового ящика? Укажите время в секундах, округлив до целых.</a:t>
            </a:r>
          </a:p>
          <a:p>
            <a:r>
              <a:rPr lang="ru-RU" dirty="0" smtClean="0"/>
              <a:t>Ответ: 614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9.3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9. </a:t>
            </a:r>
            <a:r>
              <a:rPr lang="ru-RU" dirty="0" smtClean="0"/>
              <a:t>Ученик скачивал файл объемом 0,15 Мбайт, содержащий контрольную работу. Информация по каналу связи передается со скоростью 2,5 Кбайт/с. Какое время понадобиться для скачивания файла? Укажите время в секундах, округлив до целых.</a:t>
            </a:r>
          </a:p>
          <a:p>
            <a:r>
              <a:rPr lang="ru-RU" dirty="0" smtClean="0"/>
              <a:t>Ответ: 61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10. </a:t>
            </a:r>
            <a:r>
              <a:rPr lang="ru-RU" dirty="0" smtClean="0"/>
              <a:t>Вася составляет 5-буквенные слова, в которых встречаются только буквы А, Б, В, Г, причём буква А появляется ровно 1 раз. Каждая из других допустимых букв может встречаться в слове любое количество раз или не встречаться совсем. Словом считается любая допустимая последовательность букв, не обязательно осмысленная. Сколько существует таких слов, которые может написать Вася?</a:t>
            </a:r>
          </a:p>
          <a:p>
            <a:r>
              <a:rPr lang="ru-RU" dirty="0" smtClean="0"/>
              <a:t>Ответ: 405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717032"/>
            <a:ext cx="8064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в ал­фа­ви­те ￼ символов, то ко­ли­че­ство всех воз­мож­ных «слов» (сообщений) дли­ной ￼ равно ￼ Ко­до­вые слова устро­е­ны следующим образом: на одном из мест стоит буква A, на осталь­ных произвольные четыре сим­во­ла из трёхбуквенного алфавита. Найдём ко­ли­че­ство кодовых слов, в ко­то­рых буква А стоит на пер­вом месте: ￼ Ясно, что ко­ли­че­ство кодовых слов, в ко­то­рых буква А стоит на втором, тре­тьем, четвёртом или пятом ме­стах также равно 81. Всего ко­до­вых слов: 5 · 81 = 405.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Ответ: 405.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10.3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2448271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10. </a:t>
            </a:r>
            <a:r>
              <a:rPr lang="ru-RU" dirty="0" smtClean="0"/>
              <a:t>В закрытом ящике находится 32 карандаша, некоторые из них синего цвета. Наугад вынимается один карандаш. Сообщение «этот карандаш – НЕ синий» несёт 4 бита информации. Сколько синих карандашей в ящике?</a:t>
            </a:r>
          </a:p>
          <a:p>
            <a:r>
              <a:rPr lang="ru-RU" dirty="0" smtClean="0"/>
              <a:t>Ответ: 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11.1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90465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11. </a:t>
            </a:r>
            <a:r>
              <a:rPr lang="ru-RU" dirty="0" smtClean="0"/>
              <a:t>Ниже на пяти языках программирования записан рекурсивный алгоритм </a:t>
            </a:r>
            <a:r>
              <a:rPr lang="ru-RU" i="1" dirty="0" smtClean="0"/>
              <a:t>F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алг</a:t>
            </a:r>
            <a:r>
              <a:rPr lang="ru-RU" dirty="0" smtClean="0"/>
              <a:t> F(цел n)</a:t>
            </a:r>
          </a:p>
          <a:p>
            <a:r>
              <a:rPr lang="ru-RU" dirty="0" err="1" smtClean="0"/>
              <a:t>нач</a:t>
            </a:r>
            <a:endParaRPr lang="ru-RU" dirty="0" smtClean="0"/>
          </a:p>
          <a:p>
            <a:r>
              <a:rPr lang="ru-RU" dirty="0" smtClean="0"/>
              <a:t>если n &gt; 2 то</a:t>
            </a:r>
          </a:p>
          <a:p>
            <a:r>
              <a:rPr lang="ru-RU" dirty="0" smtClean="0"/>
              <a:t>вывод n, нс</a:t>
            </a:r>
          </a:p>
          <a:p>
            <a:r>
              <a:rPr lang="ru-RU" dirty="0" smtClean="0"/>
              <a:t>F(n - 3)</a:t>
            </a:r>
          </a:p>
          <a:p>
            <a:r>
              <a:rPr lang="ru-RU" dirty="0" smtClean="0"/>
              <a:t>F(n – 4)</a:t>
            </a:r>
          </a:p>
          <a:p>
            <a:r>
              <a:rPr lang="ru-RU" dirty="0" smtClean="0"/>
              <a:t>все</a:t>
            </a:r>
          </a:p>
          <a:p>
            <a:r>
              <a:rPr lang="ru-RU" dirty="0" smtClean="0"/>
              <a:t>Кон</a:t>
            </a:r>
          </a:p>
          <a:p>
            <a:r>
              <a:rPr lang="ru-RU" dirty="0" smtClean="0"/>
              <a:t>Чему равна сумма напечатанных </a:t>
            </a:r>
            <a:br>
              <a:rPr lang="ru-RU" dirty="0" smtClean="0"/>
            </a:br>
            <a:r>
              <a:rPr lang="ru-RU" dirty="0" smtClean="0"/>
              <a:t>на экране чисел при выполнении </a:t>
            </a:r>
            <a:br>
              <a:rPr lang="ru-RU" dirty="0" smtClean="0"/>
            </a:br>
            <a:r>
              <a:rPr lang="ru-RU" dirty="0" smtClean="0"/>
              <a:t>вызова </a:t>
            </a:r>
            <a:r>
              <a:rPr lang="ru-RU" i="1" dirty="0" smtClean="0"/>
              <a:t>F</a:t>
            </a:r>
            <a:r>
              <a:rPr lang="ru-RU" dirty="0" smtClean="0"/>
              <a:t>(10)?</a:t>
            </a:r>
          </a:p>
          <a:p>
            <a:r>
              <a:rPr lang="ru-RU" dirty="0" smtClean="0"/>
              <a:t>Ответ: 33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188640"/>
            <a:ext cx="2808312" cy="6120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Шкала перевода первичных баллов ЕГЭ по информатике и ИКТ в тестовые (в 100-балльную систему)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647" t="10454" r="41238" b="6250"/>
          <a:stretch>
            <a:fillRect/>
          </a:stretch>
        </p:blipFill>
        <p:spPr bwMode="auto">
          <a:xfrm>
            <a:off x="0" y="139269"/>
            <a:ext cx="5796136" cy="671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11.3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11. </a:t>
            </a:r>
            <a:r>
              <a:rPr lang="ru-RU" dirty="0" smtClean="0"/>
              <a:t>Ниже на пяти языках программирования записан рекурсивные функции F и G.</a:t>
            </a:r>
          </a:p>
          <a:p>
            <a:r>
              <a:rPr lang="ru-RU" dirty="0" err="1" smtClean="0"/>
              <a:t>алг</a:t>
            </a:r>
            <a:r>
              <a:rPr lang="ru-RU" dirty="0" smtClean="0"/>
              <a:t> цел F(цел n)</a:t>
            </a:r>
          </a:p>
          <a:p>
            <a:r>
              <a:rPr lang="ru-RU" dirty="0" err="1" smtClean="0"/>
              <a:t>нач</a:t>
            </a:r>
            <a:endParaRPr lang="ru-RU" dirty="0" smtClean="0"/>
          </a:p>
          <a:p>
            <a:r>
              <a:rPr lang="ru-RU" dirty="0" smtClean="0"/>
              <a:t>  если n &gt; 2            то</a:t>
            </a:r>
          </a:p>
          <a:p>
            <a:r>
              <a:rPr lang="ru-RU" dirty="0" smtClean="0"/>
              <a:t>      </a:t>
            </a:r>
            <a:r>
              <a:rPr lang="ru-RU" dirty="0" err="1" smtClean="0"/>
              <a:t>знач</a:t>
            </a:r>
            <a:r>
              <a:rPr lang="ru-RU" dirty="0" smtClean="0"/>
              <a:t> := F(n-1)+G(n-1)+F(n-2)</a:t>
            </a:r>
          </a:p>
          <a:p>
            <a:r>
              <a:rPr lang="ru-RU" dirty="0" smtClean="0"/>
              <a:t>    иначе</a:t>
            </a:r>
          </a:p>
          <a:p>
            <a:r>
              <a:rPr lang="ru-RU" dirty="0" smtClean="0"/>
              <a:t>      </a:t>
            </a:r>
            <a:r>
              <a:rPr lang="ru-RU" dirty="0" err="1" smtClean="0"/>
              <a:t>знач</a:t>
            </a:r>
            <a:r>
              <a:rPr lang="ru-RU" dirty="0" smtClean="0"/>
              <a:t> := n</a:t>
            </a:r>
          </a:p>
          <a:p>
            <a:r>
              <a:rPr lang="ru-RU" dirty="0" smtClean="0"/>
              <a:t>    все</a:t>
            </a:r>
          </a:p>
          <a:p>
            <a:r>
              <a:rPr lang="ru-RU" dirty="0" smtClean="0"/>
              <a:t>кон</a:t>
            </a:r>
          </a:p>
          <a:p>
            <a:r>
              <a:rPr lang="ru-RU" dirty="0" err="1" smtClean="0"/>
              <a:t>алг</a:t>
            </a:r>
            <a:r>
              <a:rPr lang="ru-RU" dirty="0" smtClean="0"/>
              <a:t> цел G(цел n)</a:t>
            </a:r>
          </a:p>
          <a:p>
            <a:r>
              <a:rPr lang="ru-RU" dirty="0" err="1" smtClean="0"/>
              <a:t>нач</a:t>
            </a:r>
            <a:endParaRPr lang="ru-RU" dirty="0" smtClean="0"/>
          </a:p>
          <a:p>
            <a:r>
              <a:rPr lang="ru-RU" dirty="0" smtClean="0"/>
              <a:t>  если n &gt; 2</a:t>
            </a:r>
          </a:p>
          <a:p>
            <a:r>
              <a:rPr lang="ru-RU" dirty="0" smtClean="0"/>
              <a:t>    то</a:t>
            </a:r>
          </a:p>
          <a:p>
            <a:r>
              <a:rPr lang="ru-RU" dirty="0" smtClean="0"/>
              <a:t>      </a:t>
            </a:r>
            <a:r>
              <a:rPr lang="ru-RU" dirty="0" err="1" smtClean="0"/>
              <a:t>знач</a:t>
            </a:r>
            <a:r>
              <a:rPr lang="ru-RU" dirty="0" smtClean="0"/>
              <a:t> := G(n-1)+F(n-1)+G(n-2)</a:t>
            </a:r>
          </a:p>
          <a:p>
            <a:r>
              <a:rPr lang="ru-RU" dirty="0" smtClean="0"/>
              <a:t>    иначе</a:t>
            </a:r>
          </a:p>
          <a:p>
            <a:r>
              <a:rPr lang="ru-RU" dirty="0" smtClean="0"/>
              <a:t>      </a:t>
            </a:r>
            <a:r>
              <a:rPr lang="ru-RU" dirty="0" err="1" smtClean="0"/>
              <a:t>знач</a:t>
            </a:r>
            <a:r>
              <a:rPr lang="ru-RU" dirty="0" smtClean="0"/>
              <a:t> := 3-n</a:t>
            </a:r>
          </a:p>
          <a:p>
            <a:r>
              <a:rPr lang="ru-RU" dirty="0" smtClean="0"/>
              <a:t>  все</a:t>
            </a:r>
          </a:p>
          <a:p>
            <a:r>
              <a:rPr lang="ru-RU" dirty="0" smtClean="0"/>
              <a:t>Кон</a:t>
            </a:r>
          </a:p>
          <a:p>
            <a:r>
              <a:rPr lang="ru-RU" dirty="0" smtClean="0"/>
              <a:t>Чему будет равно значение, вычисленное при выполнении вызова G(5)?</a:t>
            </a:r>
          </a:p>
          <a:p>
            <a:r>
              <a:rPr lang="ru-RU" dirty="0" smtClean="0"/>
              <a:t>Ответ: 26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12.1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3456383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12. </a:t>
            </a:r>
            <a:r>
              <a:rPr lang="ru-RU" dirty="0" smtClean="0"/>
              <a:t>В терминологии сетей TCP/IP маской сети называется двоичное число, определяющее, какая часть IP-адреса узла сети относится к адресу сети, а какая — к адресу самого узла в этой сети. Обычно маска записывается по тем же правилам, что и IP-адрес, — в виде четырёх байтов, причём каждый байт записывается в виде десятичного числа. При этом в маске сначала (в старших разрядах) стоят единицы, а затем с некоторого разряда — нули. Адрес сети получается в результате применения поразрядной конъюнкции к заданным IP-адресу узла и маске.</a:t>
            </a:r>
          </a:p>
          <a:p>
            <a:r>
              <a:rPr lang="ru-RU" dirty="0" smtClean="0"/>
              <a:t>Например, если IP-адрес узла равен 231.32.255.131, а маска равна 255.255.240.0, то адрес сети равен 231.32.240.0.</a:t>
            </a:r>
          </a:p>
          <a:p>
            <a:r>
              <a:rPr lang="ru-RU" dirty="0" smtClean="0"/>
              <a:t>Для узла с IP-адресом 119.83.208.27 адрес сети равен 119.83.192.0. Каково наименьшее возможное количество единиц в разрядах маски?</a:t>
            </a:r>
          </a:p>
          <a:p>
            <a:r>
              <a:rPr lang="ru-RU" dirty="0" smtClean="0"/>
              <a:t>Ответ: 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12.3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439248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12. </a:t>
            </a:r>
            <a:r>
              <a:rPr lang="ru-RU" dirty="0" smtClean="0"/>
              <a:t>В терминологии сетей TCP/IP маской сети называется двоичное число, определяющее, какая часть IP-адреса узла сети относится к адресу сети, а какая — к адресу самого узла в этой сети. Обычно маска записывается по тем же правилам, что и IP-адрес, — в виде четырёх байтов, причём каждый байт записывается в виде десятичного числа. При этом в маске сначала (в старших разрядах) стоят единицы, а затем с некоторого разряда — нули. Адрес сети получается в результате применения поразрядной конъюнкции к заданным IP-адресу узла и маске.</a:t>
            </a:r>
          </a:p>
          <a:p>
            <a:r>
              <a:rPr lang="ru-RU" dirty="0" smtClean="0"/>
              <a:t>Например, если IP-адрес узла равен 231.32.255.131, а маска равна 255.255.240.0, то адрес сети равен 231.32.240.0.</a:t>
            </a:r>
          </a:p>
          <a:p>
            <a:r>
              <a:rPr lang="ru-RU" dirty="0" smtClean="0"/>
              <a:t>Для узла с IP-адресом 111.81.208.27 адрес сети равен 111.81.192.0. Чему равно наибольшее возможное зна­чение третьего слева байта маски? Ответ запишите в виде десятичного числа.</a:t>
            </a:r>
          </a:p>
          <a:p>
            <a:r>
              <a:rPr lang="ru-RU" dirty="0" smtClean="0"/>
              <a:t>Ответ: 224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13.1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1125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При регистрации в компьютерной системе каждому пользователю выдаётся пароль, состоящий из 9 символов. Из соображений информационной безопасности каждый пароль должен содержать хотя бы 1 десятичную цифру, как прописные, так и строчные латинские буквы, а также не менее 1 символа из 6-символьного набора: «&amp;», «#», «$», «*», «!», «@». В базе данных для хранения сведений о каждом пользователе отведено одинаковое и минимально возможное целое число байт. При этом используют посимвольное кодирование паролей, все символы кодируют одинаковым и минимально возможным количеством бит. Кроме собственно пароля, для каждого пользователя в системе хранятся дополнительные сведения, для чего выделено целое число байт; это число одно и то же для всех пользователей.</a:t>
            </a:r>
          </a:p>
          <a:p>
            <a:r>
              <a:rPr lang="ru-RU" dirty="0" smtClean="0"/>
              <a:t>Для хранения сведений о 20 пользователях потребовалось 500 байт. Сколько байт выделено для хранения дополнительных сведений об одном пользователе? В ответе запишите только целое число – количество байт.</a:t>
            </a:r>
          </a:p>
          <a:p>
            <a:r>
              <a:rPr lang="ru-RU" dirty="0" smtClean="0"/>
              <a:t>Примечание. В латинском алфавите 26 букв.</a:t>
            </a:r>
          </a:p>
          <a:p>
            <a:r>
              <a:rPr lang="ru-RU" dirty="0" smtClean="0"/>
              <a:t>Ответ: 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13.3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475252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При регистрации в компьютерной системе каждому пользователю выдаётся пароль, состоящий из 15 символов и содержащий только символы из 8-символьного набора: А, В, C, D, Е, F, G, H. В базе данных для хранения сведений о каждом пользователе отведено одинаковое минимально возможное целое число байт. При этом используют посимвольное кодирование паролей, все символы кодируют одинаковым минимально возможным количеством бит. Кроме собственно пароля для каждого пользователя в системе хранятся дополнитель­ные сведения, для чего выделено целое число байт, одно и то же для всех пользователей.</a:t>
            </a:r>
          </a:p>
          <a:p>
            <a:r>
              <a:rPr lang="ru-RU" dirty="0" smtClean="0"/>
              <a:t>Для хранения сведений о 20 пользователях потребовалось 320 байт. Сколько байт выделено для хранения дополнительных сведений об одном пользователе? В ответе запишите только целое число — количество байт.</a:t>
            </a:r>
          </a:p>
          <a:p>
            <a:r>
              <a:rPr lang="ru-RU" dirty="0" smtClean="0"/>
              <a:t>Ответ: 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14.1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32500" lnSpcReduction="20000"/>
          </a:bodyPr>
          <a:lstStyle/>
          <a:p>
            <a:r>
              <a:rPr lang="ru-RU" b="1" dirty="0" smtClean="0"/>
              <a:t>14. </a:t>
            </a:r>
            <a:r>
              <a:rPr lang="ru-RU" dirty="0" smtClean="0"/>
              <a:t>Исполнитель Редактор получает на вход строку цифр и преобразовывает её. Редактор может выполнять две команды, в обеих командах </a:t>
            </a:r>
            <a:r>
              <a:rPr lang="ru-RU" i="1" dirty="0" smtClean="0"/>
              <a:t>v</a:t>
            </a:r>
            <a:r>
              <a:rPr lang="ru-RU" dirty="0" smtClean="0"/>
              <a:t> и </a:t>
            </a:r>
            <a:r>
              <a:rPr lang="ru-RU" i="1" dirty="0" err="1" smtClean="0"/>
              <a:t>w</a:t>
            </a:r>
            <a:r>
              <a:rPr lang="ru-RU" dirty="0" smtClean="0"/>
              <a:t> обозначают цепочки цифр.</a:t>
            </a:r>
          </a:p>
          <a:p>
            <a:r>
              <a:rPr lang="ru-RU" dirty="0" smtClean="0"/>
              <a:t>А) </a:t>
            </a:r>
            <a:r>
              <a:rPr lang="ru-RU" b="1" dirty="0" smtClean="0"/>
              <a:t>заменить</a:t>
            </a:r>
            <a:r>
              <a:rPr lang="ru-RU" dirty="0" smtClean="0"/>
              <a:t> (</a:t>
            </a:r>
            <a:r>
              <a:rPr lang="ru-RU" i="1" dirty="0" smtClean="0"/>
              <a:t>v, </a:t>
            </a:r>
            <a:r>
              <a:rPr lang="ru-RU" i="1" dirty="0" err="1" smtClean="0"/>
              <a:t>w</a:t>
            </a:r>
            <a:r>
              <a:rPr lang="ru-RU" dirty="0" smtClean="0"/>
              <a:t>).</a:t>
            </a:r>
          </a:p>
          <a:p>
            <a:r>
              <a:rPr lang="ru-RU" dirty="0" smtClean="0"/>
              <a:t>Эта команда заменяет в строке первое слева вхождение цепочки </a:t>
            </a:r>
            <a:r>
              <a:rPr lang="ru-RU" i="1" dirty="0" smtClean="0"/>
              <a:t>v</a:t>
            </a:r>
            <a:r>
              <a:rPr lang="ru-RU" dirty="0" smtClean="0"/>
              <a:t> на цепочку </a:t>
            </a:r>
            <a:r>
              <a:rPr lang="ru-RU" i="1" dirty="0" err="1" smtClean="0"/>
              <a:t>w</a:t>
            </a:r>
            <a:r>
              <a:rPr lang="ru-RU" dirty="0" smtClean="0"/>
              <a:t>. Например, выполнение команды</a:t>
            </a:r>
          </a:p>
          <a:p>
            <a:r>
              <a:rPr lang="ru-RU" b="1" dirty="0" smtClean="0"/>
              <a:t>заменить</a:t>
            </a:r>
            <a:r>
              <a:rPr lang="ru-RU" dirty="0" smtClean="0"/>
              <a:t> (111, 27)</a:t>
            </a:r>
          </a:p>
          <a:p>
            <a:r>
              <a:rPr lang="ru-RU" dirty="0" smtClean="0"/>
              <a:t>преобразует строку 05111150 в строку 0527150.</a:t>
            </a:r>
          </a:p>
          <a:p>
            <a:r>
              <a:rPr lang="ru-RU" dirty="0" smtClean="0"/>
              <a:t>Если в строке нет вхождений цепочки v, то выполнение команды</a:t>
            </a:r>
          </a:p>
          <a:p>
            <a:r>
              <a:rPr lang="ru-RU" b="1" dirty="0" smtClean="0"/>
              <a:t>заменить</a:t>
            </a:r>
            <a:r>
              <a:rPr lang="ru-RU" dirty="0" smtClean="0"/>
              <a:t> (</a:t>
            </a:r>
            <a:r>
              <a:rPr lang="ru-RU" i="1" dirty="0" smtClean="0"/>
              <a:t>v, </a:t>
            </a:r>
            <a:r>
              <a:rPr lang="ru-RU" i="1" dirty="0" err="1" smtClean="0"/>
              <a:t>w</a:t>
            </a:r>
            <a:r>
              <a:rPr lang="ru-RU" dirty="0" smtClean="0"/>
              <a:t>) не меняет эту строку.</a:t>
            </a:r>
          </a:p>
          <a:p>
            <a:r>
              <a:rPr lang="ru-RU" dirty="0" smtClean="0"/>
              <a:t>Б) </a:t>
            </a:r>
            <a:r>
              <a:rPr lang="ru-RU" b="1" dirty="0" smtClean="0"/>
              <a:t>нашлось</a:t>
            </a:r>
            <a:r>
              <a:rPr lang="ru-RU" dirty="0" smtClean="0"/>
              <a:t> (</a:t>
            </a:r>
            <a:r>
              <a:rPr lang="ru-RU" i="1" dirty="0" smtClean="0"/>
              <a:t>v</a:t>
            </a:r>
            <a:r>
              <a:rPr lang="ru-RU" dirty="0" smtClean="0"/>
              <a:t>). </a:t>
            </a:r>
          </a:p>
          <a:p>
            <a:r>
              <a:rPr lang="ru-RU" dirty="0" smtClean="0"/>
              <a:t>Эта команда проверяет, встречается ли цепочка </a:t>
            </a:r>
            <a:r>
              <a:rPr lang="ru-RU" i="1" dirty="0" smtClean="0"/>
              <a:t>v</a:t>
            </a:r>
            <a:r>
              <a:rPr lang="ru-RU" dirty="0" smtClean="0"/>
              <a:t> в строке исполнителя Редактор. Если она встречается, то команда возвращает логическое значение «истина», в противном случае возвращает значение «ложь». Строка исполнителя при этом не изменяется.</a:t>
            </a:r>
          </a:p>
          <a:p>
            <a:r>
              <a:rPr lang="ru-RU" dirty="0" smtClean="0"/>
              <a:t>Цикл</a:t>
            </a:r>
          </a:p>
          <a:p>
            <a:r>
              <a:rPr lang="ru-RU" dirty="0" smtClean="0"/>
              <a:t>    ПОКА </a:t>
            </a:r>
            <a:r>
              <a:rPr lang="ru-RU" i="1" dirty="0" smtClean="0"/>
              <a:t>условие</a:t>
            </a:r>
            <a:endParaRPr lang="ru-RU" dirty="0" smtClean="0"/>
          </a:p>
          <a:p>
            <a:r>
              <a:rPr lang="ru-RU" dirty="0" smtClean="0"/>
              <a:t>        </a:t>
            </a:r>
            <a:r>
              <a:rPr lang="ru-RU" i="1" dirty="0" smtClean="0"/>
              <a:t>последовательность команд</a:t>
            </a:r>
            <a:endParaRPr lang="ru-RU" dirty="0" smtClean="0"/>
          </a:p>
          <a:p>
            <a:r>
              <a:rPr lang="ru-RU" dirty="0" smtClean="0"/>
              <a:t>    КОНЕЦ ПОКА</a:t>
            </a:r>
          </a:p>
          <a:p>
            <a:r>
              <a:rPr lang="ru-RU" dirty="0" smtClean="0"/>
              <a:t>выполняется, пока условие истинно.</a:t>
            </a:r>
          </a:p>
          <a:p>
            <a:r>
              <a:rPr lang="ru-RU" dirty="0" smtClean="0"/>
              <a:t>В конструкции</a:t>
            </a:r>
          </a:p>
          <a:p>
            <a:r>
              <a:rPr lang="ru-RU" dirty="0" smtClean="0"/>
              <a:t>    ЕСЛИ </a:t>
            </a:r>
            <a:r>
              <a:rPr lang="ru-RU" i="1" dirty="0" smtClean="0"/>
              <a:t>условие</a:t>
            </a:r>
            <a:endParaRPr lang="ru-RU" dirty="0" smtClean="0"/>
          </a:p>
          <a:p>
            <a:r>
              <a:rPr lang="ru-RU" dirty="0" smtClean="0"/>
              <a:t>        ТО </a:t>
            </a:r>
            <a:r>
              <a:rPr lang="ru-RU" i="1" dirty="0" smtClean="0"/>
              <a:t>команда</a:t>
            </a:r>
            <a:r>
              <a:rPr lang="ru-RU" dirty="0" smtClean="0"/>
              <a:t>1</a:t>
            </a:r>
          </a:p>
          <a:p>
            <a:r>
              <a:rPr lang="ru-RU" dirty="0" smtClean="0"/>
              <a:t>        ИНАЧЕ </a:t>
            </a:r>
            <a:r>
              <a:rPr lang="ru-RU" i="1" dirty="0" smtClean="0"/>
              <a:t>команда</a:t>
            </a:r>
            <a:r>
              <a:rPr lang="ru-RU" dirty="0" smtClean="0"/>
              <a:t>2</a:t>
            </a:r>
          </a:p>
          <a:p>
            <a:r>
              <a:rPr lang="ru-RU" dirty="0" smtClean="0"/>
              <a:t>    КОНЕЦ ЕСЛИ</a:t>
            </a:r>
          </a:p>
          <a:p>
            <a:r>
              <a:rPr lang="ru-RU" dirty="0" smtClean="0"/>
              <a:t>выполняется </a:t>
            </a:r>
            <a:r>
              <a:rPr lang="ru-RU" i="1" dirty="0" smtClean="0"/>
              <a:t>команда</a:t>
            </a:r>
            <a:r>
              <a:rPr lang="ru-RU" dirty="0" smtClean="0"/>
              <a:t>1 (если условие истинно) или </a:t>
            </a:r>
            <a:r>
              <a:rPr lang="ru-RU" i="1" dirty="0" smtClean="0"/>
              <a:t>команда</a:t>
            </a:r>
            <a:r>
              <a:rPr lang="ru-RU" dirty="0" smtClean="0"/>
              <a:t>2 (если условие ложно).</a:t>
            </a:r>
          </a:p>
          <a:p>
            <a:r>
              <a:rPr lang="ru-RU" dirty="0" smtClean="0"/>
              <a:t>Какая строка получится в результате применения приведённой ниже программы к строке, состоящей из 69 идущих подряд цифр 8? В ответе запишите полученную строку.</a:t>
            </a:r>
          </a:p>
          <a:p>
            <a:r>
              <a:rPr lang="ru-RU" dirty="0" smtClean="0"/>
              <a:t>НАЧАЛО</a:t>
            </a:r>
          </a:p>
          <a:p>
            <a:r>
              <a:rPr lang="ru-RU" dirty="0" smtClean="0"/>
              <a:t>ПОКА нашлось (3333) ИЛИ нашлось (8888)</a:t>
            </a:r>
          </a:p>
          <a:p>
            <a:r>
              <a:rPr lang="ru-RU" dirty="0" smtClean="0"/>
              <a:t>    ЕСЛИ нашлось (3333)</a:t>
            </a:r>
          </a:p>
          <a:p>
            <a:r>
              <a:rPr lang="ru-RU" dirty="0" smtClean="0"/>
              <a:t>        ТО заменить (3333, 88)</a:t>
            </a:r>
          </a:p>
          <a:p>
            <a:r>
              <a:rPr lang="ru-RU" dirty="0" smtClean="0"/>
              <a:t>        ИНАЧЕ заменить (8888, 33)</a:t>
            </a:r>
          </a:p>
          <a:p>
            <a:r>
              <a:rPr lang="ru-RU" dirty="0" smtClean="0"/>
              <a:t>    КОНЕЦ ЕСЛИ</a:t>
            </a:r>
          </a:p>
          <a:p>
            <a:r>
              <a:rPr lang="ru-RU" dirty="0" smtClean="0"/>
              <a:t>КОНЕЦ ПОКА</a:t>
            </a:r>
          </a:p>
          <a:p>
            <a:r>
              <a:rPr lang="ru-RU" dirty="0" smtClean="0"/>
              <a:t>КОНЕЦ</a:t>
            </a:r>
          </a:p>
          <a:p>
            <a:r>
              <a:rPr lang="ru-RU" dirty="0" smtClean="0"/>
              <a:t>Ответ: 888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14.3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15.1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3203848" cy="338437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 рисунке представлена схема дорог, связывающих города А, Б, В, Г, Д, Е, Ж, З, И, К, Л, М. По каждой дороге можно двигаться только в одном направлении, указанном стрелкой. Сколько существует различных путей из города А в город М, проходящих через город В?</a:t>
            </a:r>
          </a:p>
          <a:p>
            <a:r>
              <a:rPr lang="ru-RU" dirty="0" smtClean="0"/>
              <a:t>Ответ: 36</a:t>
            </a:r>
          </a:p>
        </p:txBody>
      </p:sp>
      <p:pic>
        <p:nvPicPr>
          <p:cNvPr id="4" name="Рисунок 3" descr="https://inf-ege.sdamgia.ru/get_file?id=250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48680"/>
            <a:ext cx="5407496" cy="297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15.3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3131840" cy="331236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 рисунке изображена схема дорог, связывающих города А, Б, В, Г, Д, Е, К, Л, М, Н, П, Р, Т. По каждой дороге можно двигаться только в одном направлении, указанном стрелкой. Сколько существует различных путей из города А в город Т?</a:t>
            </a:r>
          </a:p>
          <a:p>
            <a:r>
              <a:rPr lang="ru-RU" dirty="0" smtClean="0"/>
              <a:t>Ответ: 90</a:t>
            </a:r>
          </a:p>
          <a:p>
            <a:endParaRPr lang="ru-RU" dirty="0"/>
          </a:p>
        </p:txBody>
      </p:sp>
      <p:pic>
        <p:nvPicPr>
          <p:cNvPr id="4" name="Рисунок 3" descr="https://inf-ege.sdamgia.ru/get_file?id=2275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6082" y="620688"/>
            <a:ext cx="560791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16.1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/>
          <a:lstStyle/>
          <a:p>
            <a:r>
              <a:rPr lang="ru-RU" b="1" dirty="0" smtClean="0"/>
              <a:t>16. </a:t>
            </a:r>
            <a:r>
              <a:rPr lang="ru-RU" dirty="0" smtClean="0"/>
              <a:t>Значение арифметического выражения: 9</a:t>
            </a:r>
            <a:r>
              <a:rPr lang="ru-RU" baseline="30000" dirty="0" smtClean="0"/>
              <a:t>18</a:t>
            </a:r>
            <a:r>
              <a:rPr lang="ru-RU" dirty="0" smtClean="0"/>
              <a:t> + 3</a:t>
            </a:r>
            <a:r>
              <a:rPr lang="ru-RU" baseline="30000" dirty="0" smtClean="0"/>
              <a:t>54</a:t>
            </a:r>
            <a:r>
              <a:rPr lang="ru-RU" dirty="0" smtClean="0"/>
              <a:t> – 9 — записали в системе счисления с основанием 3. Сколько цифр «2» содержится в этой записи?</a:t>
            </a:r>
          </a:p>
          <a:p>
            <a:r>
              <a:rPr lang="ru-RU" dirty="0" smtClean="0"/>
              <a:t>Ответ: 34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9"/>
            <a:ext cx="8964488" cy="2592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Какое из перечисленных ниже выражений имеет наибольшее значение?</a:t>
            </a:r>
          </a:p>
          <a:p>
            <a:r>
              <a:rPr lang="ru-RU" dirty="0" smtClean="0"/>
              <a:t>1) 213</a:t>
            </a:r>
            <a:r>
              <a:rPr lang="ru-RU" baseline="-25000" dirty="0" smtClean="0"/>
              <a:t>8</a:t>
            </a:r>
          </a:p>
          <a:p>
            <a:r>
              <a:rPr lang="ru-RU" dirty="0" smtClean="0"/>
              <a:t>2) 128</a:t>
            </a:r>
            <a:r>
              <a:rPr lang="ru-RU" baseline="-25000" dirty="0" smtClean="0"/>
              <a:t>10</a:t>
            </a:r>
            <a:r>
              <a:rPr lang="ru-RU" dirty="0" smtClean="0"/>
              <a:t> + 8</a:t>
            </a:r>
            <a:r>
              <a:rPr lang="ru-RU" baseline="-25000" dirty="0" smtClean="0"/>
              <a:t>10</a:t>
            </a:r>
            <a:r>
              <a:rPr lang="ru-RU" dirty="0" smtClean="0"/>
              <a:t> + 4</a:t>
            </a:r>
            <a:r>
              <a:rPr lang="ru-RU" baseline="-25000" dirty="0" smtClean="0"/>
              <a:t>10</a:t>
            </a:r>
          </a:p>
          <a:p>
            <a:r>
              <a:rPr lang="ru-RU" dirty="0" smtClean="0"/>
              <a:t>3) 10001010</a:t>
            </a:r>
            <a:r>
              <a:rPr lang="ru-RU" baseline="-25000" dirty="0" smtClean="0"/>
              <a:t>2  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В ответе запишите это значение в десятичной системе счисления, основание писать не нужно.</a:t>
            </a:r>
            <a:endParaRPr lang="ru-RU" baseline="-25000" dirty="0" smtClean="0"/>
          </a:p>
          <a:p>
            <a:endParaRPr lang="ru-RU" baseline="-25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16.3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/>
          <a:lstStyle/>
          <a:p>
            <a:r>
              <a:rPr lang="ru-RU" b="1" dirty="0" smtClean="0"/>
              <a:t>16. </a:t>
            </a:r>
            <a:r>
              <a:rPr lang="ru-RU" dirty="0" smtClean="0"/>
              <a:t>Укажите через запятую в порядке возрастания все основания систем счисления, в которых запись числа 40 оканчивается на 4.</a:t>
            </a:r>
          </a:p>
          <a:p>
            <a:r>
              <a:rPr lang="ru-RU" dirty="0" smtClean="0"/>
              <a:t>Ответ: 6, 9, 12, 18, 36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17.1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302433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17. </a:t>
            </a:r>
            <a:r>
              <a:rPr lang="ru-RU" dirty="0" smtClean="0"/>
              <a:t>В языке запросов поискового сервера для обозначения логической операции «ИЛИ» используется символ «|», а для обозначения логической операции «И» – символ «&amp;».</a:t>
            </a:r>
          </a:p>
          <a:p>
            <a:r>
              <a:rPr lang="ru-RU" dirty="0" smtClean="0"/>
              <a:t>В таблице приведены запросы и количество найденных по ним страниц некоторого сегмента сети Интернет.</a:t>
            </a:r>
          </a:p>
          <a:p>
            <a:r>
              <a:rPr lang="ru-RU" dirty="0" smtClean="0"/>
              <a:t>Какое количество страниц (в сотнях тысяч) будет найдено по запросу </a:t>
            </a:r>
            <a:r>
              <a:rPr lang="ru-RU" i="1" dirty="0" smtClean="0"/>
              <a:t>Трактор</a:t>
            </a:r>
            <a:r>
              <a:rPr lang="ru-RU" dirty="0" smtClean="0"/>
              <a:t> | </a:t>
            </a:r>
            <a:r>
              <a:rPr lang="ru-RU" i="1" dirty="0" smtClean="0"/>
              <a:t>Бабочка</a:t>
            </a:r>
            <a:r>
              <a:rPr lang="ru-RU" dirty="0" smtClean="0"/>
              <a:t> | </a:t>
            </a:r>
            <a:r>
              <a:rPr lang="ru-RU" i="1" dirty="0" smtClean="0"/>
              <a:t>Гусеница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Считается, что все запросы выполнялись практически одновременно, так что набор страниц, содержащих все искомые слова, не изменялся за время выполнения запросов.</a:t>
            </a:r>
          </a:p>
          <a:p>
            <a:r>
              <a:rPr lang="ru-RU" dirty="0" smtClean="0"/>
              <a:t>Ответ: 54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3861048"/>
          <a:ext cx="4176464" cy="2572766"/>
        </p:xfrm>
        <a:graphic>
          <a:graphicData uri="http://schemas.openxmlformats.org/drawingml/2006/table">
            <a:tbl>
              <a:tblPr/>
              <a:tblGrid>
                <a:gridCol w="3096344"/>
                <a:gridCol w="10801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Запрос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Найдено </a:t>
                      </a:r>
                      <a:r>
                        <a:rPr lang="ru-RU" sz="800" b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страниц</a:t>
                      </a: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</a:br>
                      <a:r>
                        <a:rPr lang="ru-RU" sz="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(в сотнях тысяч)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Бабочка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Гусеница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Трактор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Бабочка &amp; Гусеница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Трактор &amp; Гусеница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Трактор &amp; Бабочка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17.3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1845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Ниже приведены части документов, найденных по поисковому запросу. Расположите эти документы в порядке возрастания релевантности к запросу «Порядок проведения ЕГЭ»</a:t>
            </a:r>
          </a:p>
          <a:p>
            <a:r>
              <a:rPr lang="ru-RU" dirty="0" smtClean="0"/>
              <a:t>1) …Утверждение порядка </a:t>
            </a:r>
            <a:br>
              <a:rPr lang="ru-RU" dirty="0" smtClean="0"/>
            </a:br>
            <a:r>
              <a:rPr lang="ru-RU" dirty="0" smtClean="0"/>
              <a:t>проведения каждого ЕГЭ…</a:t>
            </a:r>
          </a:p>
          <a:p>
            <a:r>
              <a:rPr lang="ru-RU" dirty="0" smtClean="0"/>
              <a:t>2) …Порядок проведения ЕГЭ…</a:t>
            </a:r>
          </a:p>
          <a:p>
            <a:r>
              <a:rPr lang="ru-RU" dirty="0" smtClean="0"/>
              <a:t>3) …Отсутствие единого порядка </a:t>
            </a:r>
            <a:br>
              <a:rPr lang="ru-RU" dirty="0" smtClean="0"/>
            </a:br>
            <a:r>
              <a:rPr lang="ru-RU" dirty="0" smtClean="0"/>
              <a:t>проведения ЕГЭ…</a:t>
            </a:r>
          </a:p>
          <a:p>
            <a:r>
              <a:rPr lang="ru-RU" dirty="0" smtClean="0"/>
              <a:t>4) …Недостаток документов о </a:t>
            </a:r>
            <a:br>
              <a:rPr lang="ru-RU" dirty="0" smtClean="0"/>
            </a:br>
            <a:r>
              <a:rPr lang="ru-RU" dirty="0" smtClean="0"/>
              <a:t>проведении ЕГЭ… .</a:t>
            </a:r>
          </a:p>
          <a:p>
            <a:r>
              <a:rPr lang="ru-RU" dirty="0" smtClean="0"/>
              <a:t>Ответ: 4132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22.1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266429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Исполнитель А16 преобразует число, записанное на экране.</a:t>
            </a:r>
          </a:p>
          <a:p>
            <a:r>
              <a:rPr lang="ru-RU" dirty="0" smtClean="0"/>
              <a:t>У исполнителя есть три команды, которым присвоены номера:</a:t>
            </a:r>
          </a:p>
          <a:p>
            <a:r>
              <a:rPr lang="ru-RU" dirty="0" smtClean="0"/>
              <a:t>1. Прибавить 1         2. Прибавить 2            3. Умножить на 2</a:t>
            </a:r>
          </a:p>
          <a:p>
            <a:r>
              <a:rPr lang="ru-RU" dirty="0" smtClean="0"/>
              <a:t>Сколько существует таких программ, которые исходное число 3 преобразуют в число 12 и при этом траектория вычислений программы содержит число 10?</a:t>
            </a:r>
          </a:p>
          <a:p>
            <a:r>
              <a:rPr lang="ru-RU" dirty="0" smtClean="0"/>
              <a:t>Траектория вычислений программы — это последовательность результатов выполнения всех команд программы. Например, для программы 132 при исходном числе 7 траектория будет состоять из чисел 8, 16, 18.</a:t>
            </a:r>
          </a:p>
          <a:p>
            <a:r>
              <a:rPr lang="ru-RU" dirty="0" smtClean="0"/>
              <a:t>Ответ: 60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22.3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9144000" cy="223224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 исполнителя Тритон две команды, которым присвоены номера:</a:t>
            </a:r>
          </a:p>
          <a:p>
            <a:r>
              <a:rPr lang="ru-RU" b="1" dirty="0" smtClean="0"/>
              <a:t>1. прибавь 1,</a:t>
            </a:r>
            <a:r>
              <a:rPr lang="ru-RU" dirty="0" smtClean="0"/>
              <a:t>           </a:t>
            </a:r>
            <a:r>
              <a:rPr lang="ru-RU" b="1" dirty="0" smtClean="0"/>
              <a:t>2. прибавь 3.</a:t>
            </a:r>
            <a:endParaRPr lang="ru-RU" dirty="0" smtClean="0"/>
          </a:p>
          <a:p>
            <a:r>
              <a:rPr lang="ru-RU" dirty="0" smtClean="0"/>
              <a:t>Первая из них увеличивает на 1 число на экране, вторая увеличивает это число на 3. Программа для Тритона — это последовательность команд. Сколько существует программ, которые число 17 преобразуют в число 30?</a:t>
            </a:r>
          </a:p>
          <a:p>
            <a:r>
              <a:rPr lang="ru-RU" dirty="0" smtClean="0"/>
              <a:t>Ответ: 88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201622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Даны 5 целых чисел, записанных в двоичной системе:</a:t>
            </a:r>
          </a:p>
          <a:p>
            <a:r>
              <a:rPr lang="ru-RU" dirty="0" smtClean="0"/>
              <a:t>11001011</a:t>
            </a:r>
            <a:r>
              <a:rPr lang="ru-RU" baseline="-25000" dirty="0" smtClean="0"/>
              <a:t>2</a:t>
            </a:r>
            <a:r>
              <a:rPr lang="ru-RU" dirty="0" smtClean="0"/>
              <a:t>; 11111000</a:t>
            </a:r>
            <a:r>
              <a:rPr lang="ru-RU" baseline="-25000" dirty="0" smtClean="0"/>
              <a:t>2</a:t>
            </a:r>
            <a:r>
              <a:rPr lang="ru-RU" dirty="0" smtClean="0"/>
              <a:t>; 11011011</a:t>
            </a:r>
            <a:r>
              <a:rPr lang="ru-RU" baseline="-25000" dirty="0" smtClean="0"/>
              <a:t>2</a:t>
            </a:r>
            <a:r>
              <a:rPr lang="ru-RU" dirty="0" smtClean="0"/>
              <a:t>; 10011111</a:t>
            </a:r>
            <a:r>
              <a:rPr lang="ru-RU" baseline="-25000" dirty="0" smtClean="0"/>
              <a:t>2</a:t>
            </a:r>
            <a:r>
              <a:rPr lang="ru-RU" dirty="0" smtClean="0"/>
              <a:t>; 11100100</a:t>
            </a:r>
            <a:r>
              <a:rPr lang="ru-RU" baseline="-25000" dirty="0" smtClean="0"/>
              <a:t>2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Сколько среди них чисел, больших, чем D4</a:t>
            </a:r>
            <a:r>
              <a:rPr lang="ru-RU" baseline="-25000" dirty="0" smtClean="0"/>
              <a:t>16</a:t>
            </a:r>
            <a:r>
              <a:rPr lang="ru-RU" dirty="0" smtClean="0"/>
              <a:t> + 20</a:t>
            </a:r>
            <a:r>
              <a:rPr lang="ru-RU" baseline="-25000" dirty="0" smtClean="0"/>
              <a:t>8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1224136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692697"/>
            <a:ext cx="3096344" cy="616530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4. </a:t>
            </a:r>
            <a:r>
              <a:rPr lang="ru-RU" dirty="0" smtClean="0"/>
              <a:t>Во фрагменте базы данных представлены сведения о родственных отношениях. На основании приведённых данных определите идентификационный номер (ID) </a:t>
            </a:r>
          </a:p>
          <a:p>
            <a:r>
              <a:rPr lang="ru-RU" dirty="0" smtClean="0"/>
              <a:t>родной сестры </a:t>
            </a:r>
            <a:r>
              <a:rPr lang="ru-RU" dirty="0" err="1" smtClean="0"/>
              <a:t>Решко</a:t>
            </a:r>
            <a:r>
              <a:rPr lang="ru-RU" dirty="0" smtClean="0"/>
              <a:t> В.А.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987824" y="0"/>
          <a:ext cx="3600399" cy="6964526"/>
        </p:xfrm>
        <a:graphic>
          <a:graphicData uri="http://schemas.openxmlformats.org/drawingml/2006/table">
            <a:tbl>
              <a:tblPr/>
              <a:tblGrid>
                <a:gridCol w="1000111"/>
                <a:gridCol w="1800200"/>
                <a:gridCol w="800088"/>
              </a:tblGrid>
              <a:tr h="358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89713" marR="89713" marT="44857" marB="4485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89713" marR="89713" marT="44857" marB="44857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ID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Фамилия_И.О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Пол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2272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Диковец А.Б.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2228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Диковец Б.Ф.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Диковец И.Б.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2378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Диковец П.И.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2356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Диковец Т.И.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2265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Тесла А.И.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2331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Тесла А.П.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2261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Тесла Л.А.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1217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Тесла П.А.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1202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Ландау М.А.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2227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Решко Д.А.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2240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Решко В.А.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2246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Месяц К.Г.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2387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Лукина Р.Г.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Фокс П.А.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2322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Друк Г.Р.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588224" y="0"/>
          <a:ext cx="2342362" cy="6964526"/>
        </p:xfrm>
        <a:graphic>
          <a:graphicData uri="http://schemas.openxmlformats.org/drawingml/2006/table">
            <a:tbl>
              <a:tblPr/>
              <a:tblGrid>
                <a:gridCol w="1252629"/>
                <a:gridCol w="1089733"/>
              </a:tblGrid>
              <a:tr h="358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89713" marR="89713" marT="44857" marB="4485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ID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ID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Реб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2227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2272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2227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2228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2272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2228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2272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2240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2272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1202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2272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1217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2356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2378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2322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2356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2322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2378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2331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2240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2331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1202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2331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1217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2387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2261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2387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...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543" marR="25543" marT="25543" marB="2554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18002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836712"/>
            <a:ext cx="2880320" cy="60212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4. </a:t>
            </a:r>
            <a:r>
              <a:rPr lang="ru-RU" dirty="0" smtClean="0"/>
              <a:t>В фрагменте базы данных представлены сведения о родственных отношениях. Укажите в ответе идентификационный номер (ID) </a:t>
            </a:r>
          </a:p>
          <a:p>
            <a:r>
              <a:rPr lang="ru-RU" dirty="0" smtClean="0"/>
              <a:t>дедушки Сабо С.А.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95936" y="188640"/>
          <a:ext cx="3096345" cy="5883402"/>
        </p:xfrm>
        <a:graphic>
          <a:graphicData uri="http://schemas.openxmlformats.org/drawingml/2006/table">
            <a:tbl>
              <a:tblPr/>
              <a:tblGrid>
                <a:gridCol w="648072"/>
                <a:gridCol w="1740536"/>
                <a:gridCol w="707737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ID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ФамилияИ.О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1243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Бесчастных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П.А.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1248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Попович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А.А.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Ан Н.А.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Ан В.А.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Фоменко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П.И.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Фоменко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Е.А.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2300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Фоменко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И.А.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3252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Фоменко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Т.Х.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3293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Поркуян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А.А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3319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Сабо С.А.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5215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Фоменко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А.К.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6214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Попович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Л.П.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6258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Фоменко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Т.И.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Ж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9252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Бесчастных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А.П.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236296" y="188640"/>
          <a:ext cx="1656184" cy="5322570"/>
        </p:xfrm>
        <a:graphic>
          <a:graphicData uri="http://schemas.openxmlformats.org/drawingml/2006/table">
            <a:tbl>
              <a:tblPr/>
              <a:tblGrid>
                <a:gridCol w="720080"/>
                <a:gridCol w="93610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ID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ID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Реб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1243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3319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2300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6258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2300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3252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6258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3252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5215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5215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2300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6214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2230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6214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2300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9252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1243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9252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1251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9252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5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3319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035" marR="26035" marT="26035" marB="2603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9144000" cy="23762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5. </a:t>
            </a:r>
            <a:r>
              <a:rPr lang="ru-RU" dirty="0" smtClean="0"/>
              <a:t>По каналу связи передаются сообщения, содержащие только шесть букв: А, B, C, D, E, F. Для передачи используется неравномерный двоичный код, удовлетворяющий условию </a:t>
            </a:r>
            <a:r>
              <a:rPr lang="ru-RU" dirty="0" err="1" smtClean="0"/>
              <a:t>Фано</a:t>
            </a:r>
            <a:r>
              <a:rPr lang="ru-RU" dirty="0" smtClean="0"/>
              <a:t>. Для букв A, B, C используются такие кодовые слова: А – 00, B – 010, C – 1. Какова наименьшая возможная суммарная длина всех кодовых слов?</a:t>
            </a:r>
          </a:p>
          <a:p>
            <a:r>
              <a:rPr lang="ru-RU" dirty="0" smtClean="0"/>
              <a:t>Какова наименьшая возможная суммарная длина всех кодовых слов? Примечание. Условие </a:t>
            </a:r>
            <a:r>
              <a:rPr lang="ru-RU" dirty="0" err="1" smtClean="0"/>
              <a:t>Фано</a:t>
            </a:r>
            <a:r>
              <a:rPr lang="ru-RU" dirty="0" smtClean="0"/>
              <a:t> означает, что ни одно кодовое слово не является началом другого кодового слова. </a:t>
            </a:r>
          </a:p>
        </p:txBody>
      </p:sp>
      <p:pic>
        <p:nvPicPr>
          <p:cNvPr id="36866" name="Picture 2" descr="https://inf-ege.sdamgia.ru/get_file?id=25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24944"/>
            <a:ext cx="451149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784976" cy="259228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5. </a:t>
            </a:r>
            <a:r>
              <a:rPr lang="ru-RU" dirty="0" smtClean="0"/>
              <a:t>По каналу связи передаются сообщения, содержащие только буквы А, Б, В, Г, Д, Е. Для передачи используется неравномерный двоичный код, удовлетворяющий условию </a:t>
            </a:r>
            <a:r>
              <a:rPr lang="ru-RU" dirty="0" err="1" smtClean="0"/>
              <a:t>Фано</a:t>
            </a:r>
            <a:r>
              <a:rPr lang="ru-RU" dirty="0" smtClean="0"/>
              <a:t>; для букв A, Б, В используются такие кодовые слова: А — 1, Б – 010, В – 001.</a:t>
            </a:r>
          </a:p>
          <a:p>
            <a:r>
              <a:rPr lang="ru-RU" dirty="0" smtClean="0"/>
              <a:t>Какова наименьшая возможная суммарная длина всех кодовых слов? Примечание. Условие </a:t>
            </a:r>
            <a:r>
              <a:rPr lang="ru-RU" dirty="0" err="1" smtClean="0"/>
              <a:t>Фано</a:t>
            </a:r>
            <a:r>
              <a:rPr lang="ru-RU" dirty="0" smtClean="0"/>
              <a:t> означает, что ни одно кодовое слово не является началом другого кодового слова. </a:t>
            </a:r>
          </a:p>
          <a:p>
            <a:r>
              <a:rPr lang="ru-RU" dirty="0" smtClean="0"/>
              <a:t>Ответ: 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6.1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352839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6. </a:t>
            </a:r>
            <a:r>
              <a:rPr lang="ru-RU" dirty="0" smtClean="0"/>
              <a:t>Автомат получает на вход четырёхзначное число. По этому числу строится новое число по следующим правилам.</a:t>
            </a:r>
          </a:p>
          <a:p>
            <a:r>
              <a:rPr lang="ru-RU" dirty="0" smtClean="0"/>
              <a:t>1. Складываются отдельно первая и вторая цифры, вторая и третья цифры, а также третья и четвёртая цифры.</a:t>
            </a:r>
          </a:p>
          <a:p>
            <a:r>
              <a:rPr lang="ru-RU" dirty="0" smtClean="0"/>
              <a:t>2. Из полученных трёх чисел выбираются два наибольших и записываются друг за другом в порядке </a:t>
            </a:r>
            <a:r>
              <a:rPr lang="ru-RU" dirty="0" err="1" smtClean="0"/>
              <a:t>неубывания</a:t>
            </a:r>
            <a:r>
              <a:rPr lang="ru-RU" dirty="0" smtClean="0"/>
              <a:t> без разделителей.</a:t>
            </a:r>
          </a:p>
          <a:p>
            <a:r>
              <a:rPr lang="ru-RU" b="1" dirty="0" smtClean="0"/>
              <a:t>Пример.</a:t>
            </a:r>
            <a:r>
              <a:rPr lang="ru-RU" dirty="0" smtClean="0"/>
              <a:t> Исходное число: 9575. Суммы: 9 + 5 = 14; 5 + 7 = 12; 7 + 5 = 12. Наибольшие суммы: 14, 12. Результат: 1214.</a:t>
            </a:r>
          </a:p>
          <a:p>
            <a:r>
              <a:rPr lang="ru-RU" dirty="0" smtClean="0"/>
              <a:t>Укажите наименьшее число, при обработке которого автомат выдаёт результат 1418.</a:t>
            </a:r>
          </a:p>
          <a:p>
            <a:r>
              <a:rPr lang="ru-RU" dirty="0" smtClean="0"/>
              <a:t>Ответ: 1599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1099</Words>
  <Application>Microsoft Office PowerPoint</Application>
  <PresentationFormat>Экран (4:3)</PresentationFormat>
  <Paragraphs>434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2017</vt:lpstr>
      <vt:lpstr>Шкала перевода первичных баллов ЕГЭ по информатике и ИКТ в тестовые (в 100-балльную систему)</vt:lpstr>
      <vt:lpstr>1.1</vt:lpstr>
      <vt:lpstr>1.3</vt:lpstr>
      <vt:lpstr>4.1</vt:lpstr>
      <vt:lpstr>4.3</vt:lpstr>
      <vt:lpstr>5.1</vt:lpstr>
      <vt:lpstr>5.3</vt:lpstr>
      <vt:lpstr>6.1</vt:lpstr>
      <vt:lpstr>6.3</vt:lpstr>
      <vt:lpstr>7.1</vt:lpstr>
      <vt:lpstr>7.3</vt:lpstr>
      <vt:lpstr>8.1</vt:lpstr>
      <vt:lpstr>8.3</vt:lpstr>
      <vt:lpstr>9.1</vt:lpstr>
      <vt:lpstr>9.3</vt:lpstr>
      <vt:lpstr>10.1</vt:lpstr>
      <vt:lpstr>10.3</vt:lpstr>
      <vt:lpstr>11.1</vt:lpstr>
      <vt:lpstr>11.3</vt:lpstr>
      <vt:lpstr>12.1</vt:lpstr>
      <vt:lpstr>12.3</vt:lpstr>
      <vt:lpstr>13.1</vt:lpstr>
      <vt:lpstr>13.3</vt:lpstr>
      <vt:lpstr>14.1</vt:lpstr>
      <vt:lpstr>14.3</vt:lpstr>
      <vt:lpstr>15.1</vt:lpstr>
      <vt:lpstr>15.3</vt:lpstr>
      <vt:lpstr>16.1</vt:lpstr>
      <vt:lpstr>16.3</vt:lpstr>
      <vt:lpstr>17.1</vt:lpstr>
      <vt:lpstr>17.3</vt:lpstr>
      <vt:lpstr>22.1</vt:lpstr>
      <vt:lpstr>22.3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РЕШУ ЕГЭ 2017</dc:title>
  <cp:lastModifiedBy>Admin</cp:lastModifiedBy>
  <cp:revision>44</cp:revision>
  <dcterms:modified xsi:type="dcterms:W3CDTF">2018-09-23T13:26:47Z</dcterms:modified>
</cp:coreProperties>
</file>