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75" r:id="rId5"/>
    <p:sldId id="267" r:id="rId6"/>
    <p:sldId id="268" r:id="rId7"/>
    <p:sldId id="269" r:id="rId8"/>
    <p:sldId id="270" r:id="rId9"/>
    <p:sldId id="271" r:id="rId10"/>
    <p:sldId id="272" r:id="rId11"/>
    <p:sldId id="264" r:id="rId12"/>
    <p:sldId id="273" r:id="rId13"/>
    <p:sldId id="274" r:id="rId14"/>
    <p:sldId id="263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108520" y="0"/>
            <a:ext cx="9252520" cy="6858000"/>
            <a:chOff x="-108520" y="0"/>
            <a:chExt cx="9252520" cy="68580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988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_5b42e_2bbfad5_XL.png"/>
            <p:cNvPicPr>
              <a:picLocks noChangeAspect="1"/>
            </p:cNvPicPr>
            <p:nvPr/>
          </p:nvPicPr>
          <p:blipFill>
            <a:blip r:embed="rId3" cstate="print"/>
            <a:srcRect l="84999" r="2401"/>
            <a:stretch>
              <a:fillRect/>
            </a:stretch>
          </p:blipFill>
          <p:spPr>
            <a:xfrm>
              <a:off x="467544" y="0"/>
              <a:ext cx="432048" cy="6858000"/>
            </a:xfrm>
            <a:prstGeom prst="rect">
              <a:avLst/>
            </a:prstGeom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4" cstate="print">
              <a:lum bright="-12000"/>
            </a:blip>
            <a:srcRect b="3801"/>
            <a:stretch>
              <a:fillRect/>
            </a:stretch>
          </p:blipFill>
          <p:spPr>
            <a:xfrm>
              <a:off x="971600" y="188640"/>
              <a:ext cx="7992888" cy="6480720"/>
            </a:xfrm>
            <a:prstGeom prst="roundRect">
              <a:avLst>
                <a:gd name="adj" fmla="val 2944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Орден Победы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108520" y="3861048"/>
              <a:ext cx="1619672" cy="1619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Рисунок 11" descr="Слава 1.jpg"/>
            <p:cNvPicPr>
              <a:picLocks noChangeAspect="1"/>
            </p:cNvPicPr>
            <p:nvPr/>
          </p:nvPicPr>
          <p:blipFill>
            <a:blip r:embed="rId6" cstate="print"/>
            <a:srcRect l="10483" t="7181" r="11935"/>
            <a:stretch>
              <a:fillRect/>
            </a:stretch>
          </p:blipFill>
          <p:spPr>
            <a:xfrm>
              <a:off x="251520" y="0"/>
              <a:ext cx="936104" cy="20240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Рисунок 12" descr="0_70b92_aa0ea38a_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866385" cy="13537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Рисунок 13" descr="0d133ace4f053415cf339bfd32f38f61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99592" y="5445224"/>
              <a:ext cx="7920880" cy="1188709"/>
            </a:xfrm>
            <a:prstGeom prst="rect">
              <a:avLst/>
            </a:prstGeom>
          </p:spPr>
        </p:pic>
        <p:pic>
          <p:nvPicPr>
            <p:cNvPr id="15" name="Рисунок 14" descr="0_81b58_5e7e0a01_XL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43808" y="5517232"/>
              <a:ext cx="4224755" cy="607309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11" name="Рисунок 10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2" name="Рисунок 11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7" name="Рисунок 6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8" name="Рисунок 7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9" name="Рисунок 8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6" name="Рисунок 5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7" name="Рисунок 6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8" name="Рисунок 7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13" name="Рисунок 12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4" name="Рисунок 13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5" name="Рисунок 14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s3-1.4pda.to/1686611.png" TargetMode="External"/><Relationship Id="rId3" Type="http://schemas.openxmlformats.org/officeDocument/2006/relationships/hyperlink" Target="http://www.tvoyrebenok.ru/images/presentation/literature/b/01.jpg" TargetMode="External"/><Relationship Id="rId7" Type="http://schemas.openxmlformats.org/officeDocument/2006/relationships/hyperlink" Target="http://1001podelka.ru/otkritka/9maya/img/Victory%20Day%20(5).png" TargetMode="External"/><Relationship Id="rId2" Type="http://schemas.openxmlformats.org/officeDocument/2006/relationships/hyperlink" Target="http://hqwall.ru/files/28/krasnye_s_kustikami_1280x102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iveinternet.ru/users/mobil-photo/post218167593/" TargetMode="External"/><Relationship Id="rId5" Type="http://schemas.openxmlformats.org/officeDocument/2006/relationships/hyperlink" Target="http://img-fotki.yandex.ru/get/5603/svetlera.280/0_5b42e_2bbfad5_XL" TargetMode="External"/><Relationship Id="rId4" Type="http://schemas.openxmlformats.org/officeDocument/2006/relationships/hyperlink" Target="http://sa.uploads.ru/xG7bR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203" y="548680"/>
            <a:ext cx="820891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  <a:cs typeface="Times New Roman" pitchFamily="18" charset="0"/>
              </a:rPr>
              <a:t>  Математика 4 класс</a:t>
            </a:r>
          </a:p>
          <a:p>
            <a:pPr lvl="0" algn="ctr"/>
            <a:endParaRPr lang="ru-RU" sz="6000" b="1" dirty="0" smtClean="0">
              <a:solidFill>
                <a:schemeClr val="accent6">
                  <a:lumMod val="50000"/>
                </a:schemeClr>
              </a:solidFill>
              <a:latin typeface="Segoe Script" pitchFamily="66" charset="0"/>
              <a:cs typeface="Times New Roman" pitchFamily="18" charset="0"/>
            </a:endParaRPr>
          </a:p>
          <a:p>
            <a:pPr lvl="0" algn="ct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  <a:cs typeface="Times New Roman" pitchFamily="18" charset="0"/>
              </a:rPr>
              <a:t>Тема 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  <a:cs typeface="Times New Roman" pitchFamily="18" charset="0"/>
              </a:rPr>
              <a:t>урока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  <a:cs typeface="Times New Roman" pitchFamily="18" charset="0"/>
              </a:rPr>
              <a:t>: </a:t>
            </a:r>
          </a:p>
          <a:p>
            <a:pPr lvl="0" algn="ctr"/>
            <a:r>
              <a:rPr lang="ru-RU" sz="6000" b="1" dirty="0" smtClean="0">
                <a:solidFill>
                  <a:srgbClr val="C00000"/>
                </a:solidFill>
                <a:latin typeface="Segoe Script" pitchFamily="66" charset="0"/>
                <a:cs typeface="Times New Roman" pitchFamily="18" charset="0"/>
              </a:rPr>
              <a:t>«История </a:t>
            </a:r>
            <a:r>
              <a:rPr lang="ru-RU" sz="6000" b="1" dirty="0">
                <a:solidFill>
                  <a:srgbClr val="C00000"/>
                </a:solidFill>
                <a:latin typeface="Segoe Script" pitchFamily="66" charset="0"/>
                <a:cs typeface="Times New Roman" pitchFamily="18" charset="0"/>
              </a:rPr>
              <a:t>Победы </a:t>
            </a:r>
            <a:r>
              <a:rPr lang="ru-RU" sz="6000" b="1" dirty="0" smtClean="0">
                <a:solidFill>
                  <a:srgbClr val="C00000"/>
                </a:solidFill>
                <a:latin typeface="Segoe Script" pitchFamily="66" charset="0"/>
                <a:cs typeface="Times New Roman" pitchFamily="18" charset="0"/>
              </a:rPr>
              <a:t>в числах»</a:t>
            </a:r>
            <a:endParaRPr lang="ru-RU" sz="6000" b="1" dirty="0">
              <a:solidFill>
                <a:srgbClr val="C000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5589240"/>
            <a:ext cx="23118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Segoe Script" pitchFamily="66" charset="0"/>
              </a:rPr>
              <a:t>Подготовила:</a:t>
            </a:r>
          </a:p>
          <a:p>
            <a:r>
              <a:rPr lang="ru-RU" sz="1400" b="1" dirty="0">
                <a:latin typeface="Segoe Script" pitchFamily="66" charset="0"/>
              </a:rPr>
              <a:t>у</a:t>
            </a:r>
            <a:r>
              <a:rPr lang="ru-RU" sz="1400" b="1" dirty="0" smtClean="0">
                <a:latin typeface="Segoe Script" pitchFamily="66" charset="0"/>
              </a:rPr>
              <a:t>читель начальных </a:t>
            </a:r>
          </a:p>
          <a:p>
            <a:r>
              <a:rPr lang="ru-RU" sz="1400" b="1" dirty="0" smtClean="0">
                <a:latin typeface="Segoe Script" pitchFamily="66" charset="0"/>
              </a:rPr>
              <a:t>классов</a:t>
            </a:r>
          </a:p>
          <a:p>
            <a:r>
              <a:rPr lang="ru-RU" sz="1400" b="1" dirty="0" smtClean="0">
                <a:latin typeface="Segoe Script" pitchFamily="66" charset="0"/>
              </a:rPr>
              <a:t>Абросимова Е.М.</a:t>
            </a:r>
            <a:endParaRPr lang="ru-RU" sz="1400" b="1" dirty="0">
              <a:latin typeface="Sego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14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1984" y="548680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У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равнение</a:t>
            </a: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  <a:p>
            <a:pPr algn="ctr"/>
            <a:endParaRPr lang="ru-RU" sz="4800" dirty="0" smtClean="0"/>
          </a:p>
          <a:p>
            <a:pPr algn="ctr"/>
            <a:r>
              <a:rPr lang="ru-RU" sz="4800" b="1" dirty="0" smtClean="0"/>
              <a:t>(х – 1 000) : 2 = 209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681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8060432" cy="147002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Segoe Script" pitchFamily="66" charset="0"/>
              </a:rPr>
              <a:t>Великая Отечественная война</a:t>
            </a:r>
            <a:endParaRPr lang="ru-RU" sz="36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7416824" cy="288032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Длилась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1 418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дней и ночей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Сожгли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1 710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городов,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70 000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сел и деревень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Разрушили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84 000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школ</a:t>
            </a:r>
          </a:p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Погибло более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27 000 000 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людей</a:t>
            </a:r>
          </a:p>
          <a:p>
            <a:pPr algn="l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41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484784"/>
            <a:ext cx="734481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/>
          </a:p>
          <a:p>
            <a:r>
              <a:rPr lang="ru-RU" sz="4400" b="1" dirty="0" smtClean="0"/>
              <a:t>409 : 10 =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5005 : 100 =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71 945 : 10 000 =</a:t>
            </a:r>
            <a:endParaRPr lang="ru-RU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441538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Деление с остатком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1700808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</a:rPr>
              <a:t>40 (ост.9)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06204" y="3068960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</a:rPr>
              <a:t>50 (ост.5)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92584" y="4464489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>
                <a:solidFill>
                  <a:prstClr val="black"/>
                </a:solidFill>
              </a:rPr>
              <a:t>7 (ост.1945)</a:t>
            </a:r>
          </a:p>
        </p:txBody>
      </p:sp>
    </p:spTree>
    <p:extLst>
      <p:ext uri="{BB962C8B-B14F-4D97-AF65-F5344CB8AC3E}">
        <p14:creationId xmlns:p14="http://schemas.microsoft.com/office/powerpoint/2010/main" val="23390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49694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9 мая 1945 года - 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День Победы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/>
              <a:t>советского народа над фашизмом</a:t>
            </a:r>
            <a:r>
              <a:rPr lang="ru-RU" sz="2800" b="1" smtClean="0"/>
              <a:t>. </a:t>
            </a:r>
          </a:p>
          <a:p>
            <a:pPr algn="ctr">
              <a:lnSpc>
                <a:spcPct val="150000"/>
              </a:lnSpc>
            </a:pPr>
            <a:r>
              <a:rPr lang="ru-RU" sz="2800" b="1" smtClean="0"/>
              <a:t>Великая </a:t>
            </a:r>
            <a:r>
              <a:rPr lang="ru-RU" sz="2800" b="1" dirty="0" smtClean="0"/>
              <a:t>Отечественная война – это героическая страница истории нашего государства. Мы гордимся подвигом наших дедов и прадедов и будем помнить этот великий праздник.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822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9 ученик\Desktop\сталинград\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4194"/>
            <a:ext cx="8784976" cy="65887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11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548680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ИСПОЛЬЗУЕМЫЕ РЕСУРСЫ: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568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2"/>
              </a:rPr>
              <a:t>http://hqwall.ru/files/28/krasnye_s_kustikami_1280x1024.jpg</a:t>
            </a:r>
            <a:r>
              <a:rPr lang="ru-RU" dirty="0" smtClean="0"/>
              <a:t> - фон вишневый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3"/>
              </a:rPr>
              <a:t>http://www.tvoyrebenok.ru/images/presentation/literature/b/01.jpg</a:t>
            </a:r>
            <a:r>
              <a:rPr lang="ru-RU" dirty="0" smtClean="0"/>
              <a:t> - фон бежевый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http://sa.uploads.ru/xG7bR.png</a:t>
            </a:r>
            <a:r>
              <a:rPr lang="ru-RU" dirty="0" smtClean="0"/>
              <a:t> - георгиевская ленточка волной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5"/>
              </a:rPr>
              <a:t>http://img-fotki.yandex.ru/get/5603/svetlera.280/0_5b42e_2bbfad5_XL</a:t>
            </a:r>
            <a:r>
              <a:rPr lang="ru-RU" dirty="0" smtClean="0"/>
              <a:t> - георгиевская лента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6"/>
              </a:rPr>
              <a:t>http://www.liveinternet.ru/users/mobil-photo/post218167593/</a:t>
            </a:r>
            <a:r>
              <a:rPr lang="ru-RU" dirty="0" smtClean="0"/>
              <a:t> - клипарты Ордена и медали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7"/>
              </a:rPr>
              <a:t>http://1001podelka.ru/otkritka/9maya/img/Victory%20Day%20(5).png</a:t>
            </a:r>
            <a:r>
              <a:rPr lang="ru-RU" dirty="0" smtClean="0"/>
              <a:t> – дата войны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u="sng" dirty="0" smtClean="0">
                <a:hlinkClick r:id="rId8"/>
              </a:rPr>
              <a:t>http://cs3-1.4pda.to/1686611.png</a:t>
            </a:r>
            <a:r>
              <a:rPr lang="ru-RU" dirty="0" smtClean="0"/>
              <a:t> - 9 мая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8699" y="404664"/>
            <a:ext cx="7294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Математические цепочки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801" y="1755672"/>
            <a:ext cx="81225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</a:t>
            </a:r>
            <a:endParaRPr lang="ru-RU" sz="2800" b="1" dirty="0"/>
          </a:p>
          <a:p>
            <a:endParaRPr lang="ru-RU" sz="2800" b="1" dirty="0"/>
          </a:p>
          <a:p>
            <a:endParaRPr lang="ru-RU" sz="2800" b="1" dirty="0" smtClean="0"/>
          </a:p>
          <a:p>
            <a:pPr marL="514350" indent="-514350">
              <a:buAutoNum type="arabicPlain" startAt="540"/>
            </a:pPr>
            <a:r>
              <a:rPr lang="ru-RU" sz="2800" b="1" dirty="0"/>
              <a:t> </a:t>
            </a:r>
          </a:p>
          <a:p>
            <a:pPr marL="514350" indent="-514350">
              <a:buAutoNum type="arabicPlain" startAt="540"/>
            </a:pPr>
            <a:endParaRPr lang="ru-RU" sz="2800" b="1" dirty="0" smtClean="0"/>
          </a:p>
          <a:p>
            <a:pPr marL="514350" indent="-514350">
              <a:buAutoNum type="arabicPlain" startAt="540"/>
            </a:pPr>
            <a:endParaRPr lang="ru-RU" sz="2800" b="1" dirty="0"/>
          </a:p>
          <a:p>
            <a:r>
              <a:rPr lang="ru-RU" sz="2800" b="1" dirty="0" smtClean="0"/>
              <a:t> 500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165867" y="1840666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080328" y="1864876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56412" y="1855812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16496" y="1855812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75436" y="1855812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589240" y="1848378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538518" y="1848378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442737" y="1818558"/>
            <a:ext cx="704039" cy="68630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6957" y="1840666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18787238">
            <a:off x="545987" y="1645075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Дуга 34"/>
          <p:cNvSpPr/>
          <p:nvPr/>
        </p:nvSpPr>
        <p:spPr>
          <a:xfrm rot="18787238">
            <a:off x="1460387" y="1660222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Дуга 35"/>
          <p:cNvSpPr/>
          <p:nvPr/>
        </p:nvSpPr>
        <p:spPr>
          <a:xfrm rot="18787238">
            <a:off x="2357037" y="1669285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Дуга 36"/>
          <p:cNvSpPr/>
          <p:nvPr/>
        </p:nvSpPr>
        <p:spPr>
          <a:xfrm rot="18787238">
            <a:off x="3217121" y="1652787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Дуга 37"/>
          <p:cNvSpPr/>
          <p:nvPr/>
        </p:nvSpPr>
        <p:spPr>
          <a:xfrm rot="18787238">
            <a:off x="4076061" y="1652786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Дуга 38"/>
          <p:cNvSpPr/>
          <p:nvPr/>
        </p:nvSpPr>
        <p:spPr>
          <a:xfrm rot="18787238">
            <a:off x="4921541" y="1642456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Дуга 39"/>
          <p:cNvSpPr/>
          <p:nvPr/>
        </p:nvSpPr>
        <p:spPr>
          <a:xfrm rot="18787238">
            <a:off x="5812599" y="1631810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/>
          <p:cNvSpPr/>
          <p:nvPr/>
        </p:nvSpPr>
        <p:spPr>
          <a:xfrm rot="18110791">
            <a:off x="6797085" y="1575243"/>
            <a:ext cx="862373" cy="798081"/>
          </a:xfrm>
          <a:prstGeom prst="arc">
            <a:avLst>
              <a:gd name="adj1" fmla="val 16200000"/>
              <a:gd name="adj2" fmla="val 1633392"/>
            </a:avLst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755577" y="1268760"/>
            <a:ext cx="43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х5</a:t>
            </a:r>
            <a:endParaRPr lang="ru-RU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709036" y="1258113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+5</a:t>
            </a:r>
            <a:endParaRPr lang="ru-RU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2496437" y="1254602"/>
            <a:ext cx="5210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b="1" dirty="0" smtClean="0"/>
              <a:t>х2           -61            -5             :6              +7              х2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2080328" y="1838046"/>
            <a:ext cx="691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45</a:t>
            </a:r>
            <a:endParaRPr lang="ru-RU" sz="2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165867" y="1864876"/>
            <a:ext cx="597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40</a:t>
            </a:r>
            <a:endParaRPr lang="ru-RU" sz="2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2933364" y="1864876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90</a:t>
            </a:r>
            <a:endParaRPr lang="ru-RU" sz="2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3823426" y="185581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29</a:t>
            </a:r>
            <a:endParaRPr lang="ru-RU" sz="28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675831" y="187739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24</a:t>
            </a:r>
            <a:endParaRPr lang="ru-RU" sz="28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5657564" y="184192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538518" y="1851100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11</a:t>
            </a:r>
            <a:endParaRPr lang="ru-RU" sz="28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442737" y="179697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22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679244" y="3084605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849907" y="3084605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160772" y="3084605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029205" y="3084605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244409" y="3100634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326671" y="3111219"/>
            <a:ext cx="504056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56957" y="3111219"/>
            <a:ext cx="609600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/>
          <p:cNvSpPr/>
          <p:nvPr/>
        </p:nvSpPr>
        <p:spPr>
          <a:xfrm rot="18787238">
            <a:off x="5890770" y="2879049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Дуга 60"/>
          <p:cNvSpPr/>
          <p:nvPr/>
        </p:nvSpPr>
        <p:spPr>
          <a:xfrm rot="18787238">
            <a:off x="5030190" y="2889015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Дуга 61"/>
          <p:cNvSpPr/>
          <p:nvPr/>
        </p:nvSpPr>
        <p:spPr>
          <a:xfrm rot="18787238">
            <a:off x="4218237" y="2889016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Дуга 62"/>
          <p:cNvSpPr/>
          <p:nvPr/>
        </p:nvSpPr>
        <p:spPr>
          <a:xfrm rot="18787238">
            <a:off x="3429830" y="2911236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Дуга 63"/>
          <p:cNvSpPr/>
          <p:nvPr/>
        </p:nvSpPr>
        <p:spPr>
          <a:xfrm rot="18787238">
            <a:off x="2521386" y="2915628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Дуга 64"/>
          <p:cNvSpPr/>
          <p:nvPr/>
        </p:nvSpPr>
        <p:spPr>
          <a:xfrm rot="18787238">
            <a:off x="1606926" y="2905043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Дуга 65"/>
          <p:cNvSpPr/>
          <p:nvPr/>
        </p:nvSpPr>
        <p:spPr>
          <a:xfrm rot="18787238">
            <a:off x="698387" y="2911235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2588050"/>
            <a:ext cx="6034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b="1" dirty="0" smtClean="0"/>
              <a:t>:9              +21           :9              +6          х3            :5             -3</a:t>
            </a:r>
            <a:endParaRPr lang="ru-RU" b="1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6477997" y="3029676"/>
            <a:ext cx="704039" cy="68630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13939" y="3106825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60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44409" y="3111219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81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23799" y="3094898"/>
            <a:ext cx="378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15764" y="3084605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15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28590" y="3094869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45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49852" y="3083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9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5281" y="181855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610864" y="3008301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6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488882" y="4340995"/>
            <a:ext cx="1249991" cy="741587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412799" y="4367300"/>
            <a:ext cx="818078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362490" y="4367300"/>
            <a:ext cx="778074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1326670" y="4373948"/>
            <a:ext cx="753657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356956" y="4367300"/>
            <a:ext cx="686652" cy="523220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Дуга 79"/>
          <p:cNvSpPr/>
          <p:nvPr/>
        </p:nvSpPr>
        <p:spPr>
          <a:xfrm rot="18787238">
            <a:off x="3790830" y="4178358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Дуга 80"/>
          <p:cNvSpPr/>
          <p:nvPr/>
        </p:nvSpPr>
        <p:spPr>
          <a:xfrm rot="18787238">
            <a:off x="1767729" y="4197504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Дуга 81"/>
          <p:cNvSpPr/>
          <p:nvPr/>
        </p:nvSpPr>
        <p:spPr>
          <a:xfrm rot="18787238">
            <a:off x="2750734" y="4197503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Дуга 82"/>
          <p:cNvSpPr/>
          <p:nvPr/>
        </p:nvSpPr>
        <p:spPr>
          <a:xfrm rot="18787238">
            <a:off x="750834" y="4203698"/>
            <a:ext cx="914400" cy="914400"/>
          </a:xfrm>
          <a:prstGeom prst="arc">
            <a:avLst/>
          </a:prstGeom>
          <a:ln w="317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78470" y="3880140"/>
            <a:ext cx="4508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х2             +720         +180            +41           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51218" y="435467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1000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90647" y="4340995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1720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375204" y="435467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1900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502171" y="4354671"/>
            <a:ext cx="1223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1941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93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" grpId="0"/>
      <p:bldP spid="6" grpId="0"/>
      <p:bldP spid="7" grpId="0"/>
      <p:bldP spid="8" grpId="0"/>
      <p:bldP spid="9" grpId="0"/>
      <p:bldP spid="12" grpId="0"/>
      <p:bldP spid="14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40568" y="260648"/>
            <a:ext cx="10225136" cy="552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500" b="1" dirty="0" smtClean="0"/>
              <a:t>         </a:t>
            </a:r>
            <a:r>
              <a:rPr lang="ru-RU" sz="35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22 июня 1941 года 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в 4 часа утра без объявления войны 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гитлеровская Германия вероломно 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нарушила границы Советского Союза.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 Прервалась мирная жизнь людей. Мечты, 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любовь, счастье – всё опалил огонь </a:t>
            </a:r>
          </a:p>
          <a:p>
            <a:pPr algn="ctr">
              <a:lnSpc>
                <a:spcPct val="150000"/>
              </a:lnSpc>
            </a:pPr>
            <a:r>
              <a:rPr lang="ru-RU" sz="3300" b="1" dirty="0" smtClean="0"/>
              <a:t>жестокой, кровопролитной войны.</a:t>
            </a:r>
            <a:endParaRPr lang="ru-RU" sz="3300" b="1" dirty="0"/>
          </a:p>
        </p:txBody>
      </p:sp>
    </p:spTree>
    <p:extLst>
      <p:ext uri="{BB962C8B-B14F-4D97-AF65-F5344CB8AC3E}">
        <p14:creationId xmlns:p14="http://schemas.microsoft.com/office/powerpoint/2010/main" val="26166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075240" cy="201622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26 апреля</a:t>
            </a:r>
            <a:b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</a:b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Классная работа</a:t>
            </a:r>
            <a:endParaRPr lang="ru-RU" sz="60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53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691276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Во время Великой Отечественной войны главной ударной силой Советской армии</a:t>
            </a:r>
          </a:p>
          <a:p>
            <a:r>
              <a:rPr lang="ru-RU" sz="2800" b="1" dirty="0" smtClean="0">
                <a:latin typeface="+mj-lt"/>
              </a:rPr>
              <a:t>была боевая авиация.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86409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Решим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задачу </a:t>
            </a:r>
            <a:r>
              <a:rPr lang="ru-RU" sz="2800" b="1" dirty="0">
                <a:solidFill>
                  <a:prstClr val="black"/>
                </a:solidFill>
              </a:rPr>
              <a:t>и </a:t>
            </a:r>
            <a:r>
              <a:rPr lang="ru-RU" sz="2800" b="1" dirty="0" smtClean="0">
                <a:solidFill>
                  <a:prstClr val="black"/>
                </a:solidFill>
              </a:rPr>
              <a:t>узнаем</a:t>
            </a: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какое расстояние </a:t>
            </a:r>
            <a:r>
              <a:rPr lang="ru-RU" sz="2800" b="1" dirty="0">
                <a:solidFill>
                  <a:srgbClr val="FF0000"/>
                </a:solidFill>
              </a:rPr>
              <a:t>было между самолётами </a:t>
            </a:r>
            <a:r>
              <a:rPr lang="ru-RU" sz="2800" b="1" dirty="0">
                <a:solidFill>
                  <a:prstClr val="black"/>
                </a:solidFill>
              </a:rPr>
              <a:t>, если они летели навстречу друг другу с разных аэродромов? Скорость одного самолёта была 500 км/ч, а скорость другого – 600 км/ч, и их встреча произошла через </a:t>
            </a:r>
            <a:endParaRPr lang="ru-RU" sz="2800" b="1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prstClr val="black"/>
                </a:solidFill>
              </a:rPr>
              <a:t>3 </a:t>
            </a:r>
            <a:r>
              <a:rPr lang="ru-RU" sz="2800" b="1" dirty="0">
                <a:solidFill>
                  <a:prstClr val="black"/>
                </a:solidFill>
              </a:rPr>
              <a:t>часа. </a:t>
            </a:r>
          </a:p>
        </p:txBody>
      </p:sp>
    </p:spTree>
    <p:extLst>
      <p:ext uri="{BB962C8B-B14F-4D97-AF65-F5344CB8AC3E}">
        <p14:creationId xmlns:p14="http://schemas.microsoft.com/office/powerpoint/2010/main" val="261069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548680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Работа в парах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30849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Найдите значения выражений и расшифруйте слово: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483496"/>
              </p:ext>
            </p:extLst>
          </p:nvPr>
        </p:nvGraphicFramePr>
        <p:xfrm>
          <a:off x="1648281" y="3479412"/>
          <a:ext cx="6048671" cy="1782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999">
                  <a:extLst>
                    <a:ext uri="{9D8B030D-6E8A-4147-A177-3AD203B41FA5}">
                      <a16:colId xmlns:a16="http://schemas.microsoft.com/office/drawing/2014/main" val="1746795025"/>
                    </a:ext>
                  </a:extLst>
                </a:gridCol>
                <a:gridCol w="863999">
                  <a:extLst>
                    <a:ext uri="{9D8B030D-6E8A-4147-A177-3AD203B41FA5}">
                      <a16:colId xmlns:a16="http://schemas.microsoft.com/office/drawing/2014/main" val="2416305024"/>
                    </a:ext>
                  </a:extLst>
                </a:gridCol>
                <a:gridCol w="863999">
                  <a:extLst>
                    <a:ext uri="{9D8B030D-6E8A-4147-A177-3AD203B41FA5}">
                      <a16:colId xmlns:a16="http://schemas.microsoft.com/office/drawing/2014/main" val="1369720531"/>
                    </a:ext>
                  </a:extLst>
                </a:gridCol>
                <a:gridCol w="863999">
                  <a:extLst>
                    <a:ext uri="{9D8B030D-6E8A-4147-A177-3AD203B41FA5}">
                      <a16:colId xmlns:a16="http://schemas.microsoft.com/office/drawing/2014/main" val="1436704652"/>
                    </a:ext>
                  </a:extLst>
                </a:gridCol>
                <a:gridCol w="863999">
                  <a:extLst>
                    <a:ext uri="{9D8B030D-6E8A-4147-A177-3AD203B41FA5}">
                      <a16:colId xmlns:a16="http://schemas.microsoft.com/office/drawing/2014/main" val="1467554564"/>
                    </a:ext>
                  </a:extLst>
                </a:gridCol>
                <a:gridCol w="863999">
                  <a:extLst>
                    <a:ext uri="{9D8B030D-6E8A-4147-A177-3AD203B41FA5}">
                      <a16:colId xmlns:a16="http://schemas.microsoft.com/office/drawing/2014/main" val="1694134488"/>
                    </a:ext>
                  </a:extLst>
                </a:gridCol>
                <a:gridCol w="864677">
                  <a:extLst>
                    <a:ext uri="{9D8B030D-6E8A-4147-A177-3AD203B41FA5}">
                      <a16:colId xmlns:a16="http://schemas.microsoft.com/office/drawing/2014/main" val="2112607087"/>
                    </a:ext>
                  </a:extLst>
                </a:gridCol>
              </a:tblGrid>
              <a:tr h="8737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1360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1840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  45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   3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 240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1920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 240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94348"/>
                  </a:ext>
                </a:extLst>
              </a:tr>
              <a:tr h="909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 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0559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735138" y="359028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2132856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</a:t>
            </a:r>
            <a:r>
              <a:rPr lang="ru-RU" sz="2400" b="1" dirty="0" smtClean="0"/>
              <a:t>  340 х 4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Л  </a:t>
            </a:r>
            <a:r>
              <a:rPr lang="ru-RU" sz="2400" b="1" dirty="0" smtClean="0"/>
              <a:t>230 х 8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О  </a:t>
            </a:r>
            <a:r>
              <a:rPr lang="ru-RU" sz="2400" b="1" dirty="0" smtClean="0"/>
              <a:t>630 : 14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К</a:t>
            </a:r>
            <a:r>
              <a:rPr lang="ru-RU" sz="2400" b="1" dirty="0" smtClean="0"/>
              <a:t>  1800 : 600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Д</a:t>
            </a:r>
            <a:r>
              <a:rPr lang="ru-RU" sz="2400" b="1" dirty="0" smtClean="0"/>
              <a:t>  120 х 16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  1200 : 5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2018" y="4571836"/>
            <a:ext cx="5861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Б      Л     О      К      А     Д     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1251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71296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Блокада Ленинграда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  <a:p>
            <a:pPr>
              <a:lnSpc>
                <a:spcPct val="150000"/>
              </a:lnSpc>
              <a:buFont typeface="Georgia" panose="02040502050405020303" pitchFamily="18" charset="0"/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С </a:t>
            </a:r>
            <a:r>
              <a:rPr lang="ru-RU" sz="2800" b="1" dirty="0"/>
              <a:t>8 сентября </a:t>
            </a:r>
            <a:r>
              <a:rPr lang="ru-RU" sz="2800" b="1" dirty="0" smtClean="0"/>
              <a:t>1941 года </a:t>
            </a:r>
            <a:r>
              <a:rPr lang="ru-RU" sz="2800" b="1" dirty="0"/>
              <a:t>по  27 января 1944год  город Ленинград был окружён и взят фашистами в </a:t>
            </a:r>
            <a:endParaRPr lang="ru-RU" sz="2800" b="1" dirty="0" smtClean="0"/>
          </a:p>
          <a:p>
            <a:pPr>
              <a:lnSpc>
                <a:spcPct val="150000"/>
              </a:lnSpc>
              <a:buFont typeface="Georgia" panose="02040502050405020303" pitchFamily="18" charset="0"/>
              <a:buNone/>
            </a:pPr>
            <a:r>
              <a:rPr lang="ru-RU" sz="2800" b="1" dirty="0" smtClean="0"/>
              <a:t>блокадное </a:t>
            </a:r>
            <a:r>
              <a:rPr lang="ru-RU" sz="2800" b="1" dirty="0"/>
              <a:t>кольцо. Жители Ленинграда остались без продовольствия, электричества, не работал </a:t>
            </a:r>
            <a:endParaRPr lang="ru-RU" sz="2800" b="1" dirty="0" smtClean="0"/>
          </a:p>
          <a:p>
            <a:pPr>
              <a:lnSpc>
                <a:spcPct val="150000"/>
              </a:lnSpc>
              <a:buFont typeface="Georgia" panose="02040502050405020303" pitchFamily="18" charset="0"/>
              <a:buNone/>
            </a:pPr>
            <a:r>
              <a:rPr lang="ru-RU" sz="2800" b="1" dirty="0" smtClean="0"/>
              <a:t>водопровод</a:t>
            </a:r>
            <a:r>
              <a:rPr lang="ru-RU" sz="2800" b="1" dirty="0"/>
              <a:t>, не было </a:t>
            </a:r>
            <a:r>
              <a:rPr lang="ru-RU" sz="2800" b="1" dirty="0" smtClean="0"/>
              <a:t>отопления.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   С 20 </a:t>
            </a:r>
            <a:r>
              <a:rPr lang="ru-RU" sz="2800" b="1" dirty="0"/>
              <a:t>ноября </a:t>
            </a:r>
            <a:r>
              <a:rPr lang="ru-RU" sz="2800" b="1" dirty="0" smtClean="0"/>
              <a:t>1942 года властями </a:t>
            </a:r>
            <a:r>
              <a:rPr lang="ru-RU" sz="2800" b="1" dirty="0"/>
              <a:t>Ленинграда был </a:t>
            </a:r>
            <a:endParaRPr lang="ru-RU" sz="2800" b="1" dirty="0" smtClean="0"/>
          </a:p>
          <a:p>
            <a:pPr>
              <a:lnSpc>
                <a:spcPct val="150000"/>
              </a:lnSpc>
            </a:pPr>
            <a:r>
              <a:rPr lang="ru-RU" sz="2800" b="1" dirty="0" smtClean="0"/>
              <a:t>введён </a:t>
            </a:r>
            <a:r>
              <a:rPr lang="ru-RU" sz="2800" b="1" dirty="0"/>
              <a:t>норматив </a:t>
            </a:r>
            <a:r>
              <a:rPr lang="ru-RU" sz="2800" b="1" dirty="0" smtClean="0"/>
              <a:t>на питание. Одним из продуктов пайка был хлеб.</a:t>
            </a:r>
            <a:endParaRPr lang="ru-RU" sz="2800" b="1" dirty="0"/>
          </a:p>
          <a:p>
            <a:pPr algn="just">
              <a:buFont typeface="Georgia" panose="02040502050405020303" pitchFamily="18" charset="0"/>
              <a:buNone/>
            </a:pP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10616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23595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2800" b="1" i="1" dirty="0" smtClean="0"/>
              <a:t> Рабочим</a:t>
            </a:r>
            <a:r>
              <a:rPr lang="ru-RU" sz="2800" b="1" dirty="0" smtClean="0"/>
              <a:t> – 250 грамм/сутки. </a:t>
            </a:r>
          </a:p>
          <a:p>
            <a:pPr>
              <a:spcBef>
                <a:spcPts val="600"/>
              </a:spcBef>
            </a:pPr>
            <a:r>
              <a:rPr lang="ru-RU" sz="2800" b="1" i="1" dirty="0" smtClean="0"/>
              <a:t> Служащим, иждивенцам и детям </a:t>
            </a:r>
            <a:r>
              <a:rPr lang="ru-RU" sz="2800" b="1" dirty="0" smtClean="0"/>
              <a:t>до 12 лет – ½ от массы пайка рабочего. </a:t>
            </a:r>
          </a:p>
          <a:p>
            <a:pPr>
              <a:spcBef>
                <a:spcPts val="600"/>
              </a:spcBef>
            </a:pPr>
            <a:r>
              <a:rPr lang="ru-RU" sz="2800" b="1" i="1" dirty="0" smtClean="0"/>
              <a:t> Личному составу </a:t>
            </a:r>
            <a:r>
              <a:rPr lang="ru-RU" sz="2800" b="1" dirty="0" smtClean="0"/>
              <a:t>военизированной охраны, пожарных </a:t>
            </a:r>
            <a:r>
              <a:rPr lang="ru-RU" sz="2800" b="1" dirty="0"/>
              <a:t>к</a:t>
            </a:r>
            <a:r>
              <a:rPr lang="ru-RU" sz="2800" b="1" dirty="0" smtClean="0"/>
              <a:t>оманд истребительных отрядов – на </a:t>
            </a:r>
          </a:p>
          <a:p>
            <a:pPr>
              <a:spcBef>
                <a:spcPts val="600"/>
              </a:spcBef>
            </a:pPr>
            <a:r>
              <a:rPr lang="ru-RU" sz="2800" b="1" dirty="0" smtClean="0"/>
              <a:t>50 грамм больше, чем рабочим. </a:t>
            </a:r>
          </a:p>
          <a:p>
            <a:pPr>
              <a:spcBef>
                <a:spcPts val="600"/>
              </a:spcBef>
            </a:pPr>
            <a:r>
              <a:rPr lang="ru-RU" sz="2800" b="1" i="1" dirty="0" smtClean="0"/>
              <a:t> Войскам первой линии </a:t>
            </a:r>
            <a:r>
              <a:rPr lang="ru-RU" sz="2800" b="1" dirty="0" smtClean="0"/>
              <a:t>– в 2 раза больше, чем рабочим. </a:t>
            </a:r>
            <a:r>
              <a:rPr lang="ru-RU" sz="2800" b="1" dirty="0"/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Определите размер пайка для разных групп населения блокадного Ленинграда.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27784" y="33265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Segoe Script" pitchFamily="66" charset="0"/>
              </a:rPr>
              <a:t>Задача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Segoe Scrip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85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3" y="404664"/>
            <a:ext cx="734481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 январе 1943 года блокада была прорвана на узком участке вдоль южного берега Ладожского озера. </a:t>
            </a:r>
          </a:p>
          <a:p>
            <a:r>
              <a:rPr lang="ru-RU" sz="2400" b="1" dirty="0" smtClean="0"/>
              <a:t>В январе 1944 года блокада была полностью снята. 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Узнайте, сколько дней длилась блокада Ленинграда</a:t>
            </a:r>
            <a:r>
              <a:rPr lang="ru-RU" sz="2400" b="1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538356"/>
              </p:ext>
            </p:extLst>
          </p:nvPr>
        </p:nvGraphicFramePr>
        <p:xfrm>
          <a:off x="1619672" y="2060848"/>
          <a:ext cx="664839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6133">
                  <a:extLst>
                    <a:ext uri="{9D8B030D-6E8A-4147-A177-3AD203B41FA5}">
                      <a16:colId xmlns:a16="http://schemas.microsoft.com/office/drawing/2014/main" val="2799094966"/>
                    </a:ext>
                  </a:extLst>
                </a:gridCol>
                <a:gridCol w="2216133">
                  <a:extLst>
                    <a:ext uri="{9D8B030D-6E8A-4147-A177-3AD203B41FA5}">
                      <a16:colId xmlns:a16="http://schemas.microsoft.com/office/drawing/2014/main" val="1101115664"/>
                    </a:ext>
                  </a:extLst>
                </a:gridCol>
                <a:gridCol w="2216133">
                  <a:extLst>
                    <a:ext uri="{9D8B030D-6E8A-4147-A177-3AD203B41FA5}">
                      <a16:colId xmlns:a16="http://schemas.microsoft.com/office/drawing/2014/main" val="1165528748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101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110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111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57857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323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332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232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61646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394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493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439</a:t>
                      </a:r>
                      <a:endParaRPr lang="ru-RU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66401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3717032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Выберите: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з первой строки наименьшее число;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з второй строки наибольшее число;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з третьей число, которое больше 400, но меньше 440.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Найдите сумму этих чисел.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01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3831</TotalTime>
  <Words>586</Words>
  <Application>Microsoft Office PowerPoint</Application>
  <PresentationFormat>Экран (4:3)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Segoe Script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26 апреля Классная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Великая Отечественная война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МБДОУ д/скв № 8 "Теремок"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"Бежевый"</dc:title>
  <dc:subject>День Победы</dc:subject>
  <dc:creator>Алейник Н.В.</dc:creator>
  <cp:lastModifiedBy>1</cp:lastModifiedBy>
  <cp:revision>53</cp:revision>
  <dcterms:created xsi:type="dcterms:W3CDTF">2015-01-29T08:01:15Z</dcterms:created>
  <dcterms:modified xsi:type="dcterms:W3CDTF">2024-04-25T17:49:39Z</dcterms:modified>
  <cp:category>презентация к празднику</cp:category>
</cp:coreProperties>
</file>