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307" r:id="rId6"/>
    <p:sldId id="259" r:id="rId7"/>
    <p:sldId id="308" r:id="rId8"/>
    <p:sldId id="260" r:id="rId9"/>
    <p:sldId id="261" r:id="rId10"/>
    <p:sldId id="288" r:id="rId11"/>
    <p:sldId id="289" r:id="rId12"/>
    <p:sldId id="290" r:id="rId13"/>
    <p:sldId id="291" r:id="rId14"/>
    <p:sldId id="262" r:id="rId15"/>
    <p:sldId id="348" r:id="rId16"/>
    <p:sldId id="263" r:id="rId17"/>
    <p:sldId id="264" r:id="rId18"/>
    <p:sldId id="265" r:id="rId19"/>
    <p:sldId id="266" r:id="rId20"/>
    <p:sldId id="267" r:id="rId21"/>
    <p:sldId id="268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74" r:id="rId32"/>
    <p:sldId id="286" r:id="rId33"/>
    <p:sldId id="287" r:id="rId34"/>
    <p:sldId id="292" r:id="rId35"/>
    <p:sldId id="293" r:id="rId36"/>
    <p:sldId id="294" r:id="rId37"/>
    <p:sldId id="295" r:id="rId38"/>
    <p:sldId id="296" r:id="rId39"/>
    <p:sldId id="297" r:id="rId40"/>
    <p:sldId id="302" r:id="rId41"/>
    <p:sldId id="303" r:id="rId42"/>
    <p:sldId id="309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96975"/>
            <a:ext cx="8207375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2422525"/>
            <a:ext cx="8212138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hyperlink" Target="https://fb.ru/article/243549/world-of-warships-mod-tochka-uprejdeniya-novyie-vozmojnost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720" y="188595"/>
            <a:ext cx="5506720" cy="1260475"/>
          </a:xfrm>
        </p:spPr>
        <p:txBody>
          <a:bodyPr/>
          <a:lstStyle/>
          <a:p>
            <a:r>
              <a:rPr lang="ru-RU" sz="4800" dirty="0"/>
              <a:t>Внеклассное мероприятие</a:t>
            </a:r>
            <a:endParaRPr lang="ru-RU" sz="4800" dirty="0"/>
          </a:p>
          <a:p>
            <a:r>
              <a:rPr lang="ru-RU" sz="4800" dirty="0"/>
              <a:t>«Пусть мир улыбается»</a:t>
            </a:r>
            <a:endParaRPr lang="ru-RU" sz="4800" dirty="0"/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4427855" y="5157470"/>
            <a:ext cx="457200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sz="2400" dirty="0">
                <a:sym typeface="+mn-ea"/>
              </a:rPr>
              <a:t>Разработала: </a:t>
            </a:r>
            <a:endParaRPr lang="ru-RU" altLang="en-US" sz="2400" dirty="0">
              <a:sym typeface="+mn-ea"/>
            </a:endParaRPr>
          </a:p>
          <a:p>
            <a:r>
              <a:rPr lang="ru-RU" altLang="en-US" sz="2400" dirty="0">
                <a:sym typeface="+mn-ea"/>
              </a:rPr>
              <a:t>учитель МБОУ СОШ № 7</a:t>
            </a:r>
            <a:endParaRPr lang="ru-RU" altLang="en-US" sz="2400" dirty="0">
              <a:sym typeface="+mn-ea"/>
            </a:endParaRPr>
          </a:p>
          <a:p>
            <a:r>
              <a:rPr lang="ru-RU" altLang="en-US" sz="2400" dirty="0">
                <a:sym typeface="+mn-ea"/>
              </a:rPr>
              <a:t>г. Белгорода</a:t>
            </a:r>
            <a:endParaRPr lang="ru-RU" altLang="en-US" sz="2400" dirty="0">
              <a:sym typeface="+mn-ea"/>
            </a:endParaRPr>
          </a:p>
          <a:p>
            <a:r>
              <a:rPr lang="ru-RU" altLang="en-US" sz="2400" dirty="0">
                <a:sym typeface="+mn-ea"/>
              </a:rPr>
              <a:t>Артемова Юлия Эдуардовна</a:t>
            </a:r>
            <a:endParaRPr lang="ru-RU" altLang="en-US" sz="2400" dirty="0">
              <a:sym typeface="+mn-ea"/>
            </a:endParaRPr>
          </a:p>
        </p:txBody>
      </p:sp>
      <p:pic>
        <p:nvPicPr>
          <p:cNvPr id="5" name="Изображение 4" descr="1688585265_kartin-papik-pro-p-kartinki-planeta-zemlya-ulibaetsya-dlya-de-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2708910"/>
            <a:ext cx="3931285" cy="39433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980728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ru-RU" dirty="0"/>
              <a:t>Скотт </a:t>
            </a:r>
            <a:r>
              <a:rPr lang="ru-RU" dirty="0" err="1"/>
              <a:t>Фалман</a:t>
            </a:r>
            <a:r>
              <a:rPr lang="ru-RU" dirty="0"/>
              <a:t> придумал сочетание скобок, тире и двоеточия для выражения положительных эмоций в электронной переписке. </a:t>
            </a:r>
            <a:r>
              <a:rPr lang="ru-RU" dirty="0" err="1"/>
              <a:t>Фалман</a:t>
            </a:r>
            <a:r>
              <a:rPr lang="ru-RU" dirty="0"/>
              <a:t> является ученым из университета Карнеги-</a:t>
            </a:r>
            <a:r>
              <a:rPr lang="ru-RU" dirty="0" err="1"/>
              <a:t>Меллон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5" y="4509135"/>
            <a:ext cx="3499485" cy="1944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" y="44450"/>
            <a:ext cx="7790180" cy="3509010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Но не только </a:t>
            </a:r>
            <a:r>
              <a:rPr lang="ru-RU" sz="2800" dirty="0" err="1"/>
              <a:t>Фалман</a:t>
            </a:r>
            <a:r>
              <a:rPr lang="ru-RU" sz="2800" dirty="0"/>
              <a:t> предлагал использовать скобку в качестве улыбки. Еще до него предлагал это сделать известный писатель Владимир Набоков. Придумать смайлик для него означало – ввести специальный знак пунктуации, чтобы графически отображать эмоции. Подобное нововведение писатель называл "какой-нибудь закорючкой или навзничь упавшей скобкой", сопровождавшей ответы на вопросы.</a:t>
            </a:r>
            <a:endParaRPr lang="ru-RU" sz="2800" dirty="0"/>
          </a:p>
        </p:txBody>
      </p:sp>
      <p:pic>
        <p:nvPicPr>
          <p:cNvPr id="101" name="Изображение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3923665" y="4509135"/>
            <a:ext cx="3289300" cy="23075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15" y="44450"/>
            <a:ext cx="5163185" cy="5544820"/>
          </a:xfrm>
        </p:spPr>
        <p:txBody>
          <a:bodyPr>
            <a:noAutofit/>
          </a:bodyPr>
          <a:lstStyle/>
          <a:p>
            <a:pPr algn="just"/>
            <a:r>
              <a:rPr lang="ru-RU" sz="2700" dirty="0"/>
              <a:t>Многим нравится версия, что толчком для появления </a:t>
            </a:r>
            <a:r>
              <a:rPr lang="ru-RU" sz="2700" dirty="0" err="1"/>
              <a:t>смайлов</a:t>
            </a:r>
            <a:r>
              <a:rPr lang="ru-RU" sz="2700" dirty="0"/>
              <a:t> стала считалочка </a:t>
            </a:r>
            <a:r>
              <a:rPr lang="ru-RU" sz="2700" dirty="0">
                <a:hlinkClick r:id="rId1"/>
              </a:rPr>
              <a:t>"Точка, точка,</a:t>
            </a:r>
            <a:r>
              <a:rPr lang="ru-RU" sz="2700" dirty="0"/>
              <a:t> запятая..." В ней говорится о рожице кривой. Ведь подобные изображения могли появиться еще задолго до внедрения мобильных телефонов и компьютеров. Бытует мнение, что еще в Древнем Китае XVII века были использованы подобные значки. Некоторые сходства с ними исследователями замечены.</a:t>
            </a:r>
            <a:endParaRPr lang="ru-RU" sz="27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16" y="764575"/>
            <a:ext cx="3840088" cy="288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835" y="3644766"/>
            <a:ext cx="3791744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смаил\СМАЙЛЫ ОБОЗНАЧЕНИЯ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48576" cy="63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Заголовок 3"/>
          <p:cNvSpPr>
            <a:spLocks noGrp="1" noChangeArrowheads="1"/>
          </p:cNvSpPr>
          <p:nvPr>
            <p:ph type="ctrTitle"/>
          </p:nvPr>
        </p:nvSpPr>
        <p:spPr>
          <a:xfrm>
            <a:off x="611188" y="476885"/>
            <a:ext cx="8207375" cy="1082675"/>
          </a:xfrm>
        </p:spPr>
        <p:txBody>
          <a:bodyPr/>
          <a:p>
            <a:r>
              <a:rPr lang="ru-RU" altLang="en-US" sz="5400"/>
              <a:t>ВИКТОРИНА</a:t>
            </a:r>
            <a:endParaRPr lang="ru-RU" altLang="en-US" sz="5400"/>
          </a:p>
        </p:txBody>
      </p:sp>
      <p:sp>
        <p:nvSpPr>
          <p:cNvPr id="5" name="Подзаголовок 4"/>
          <p:cNvSpPr>
            <a:spLocks noGrp="1" noChangeArrowheads="1"/>
          </p:cNvSpPr>
          <p:nvPr>
            <p:ph type="subTitle" idx="1"/>
          </p:nvPr>
        </p:nvSpPr>
        <p:spPr>
          <a:xfrm>
            <a:off x="606425" y="2132965"/>
            <a:ext cx="8212138" cy="1752600"/>
          </a:xfrm>
        </p:spPr>
        <p:txBody>
          <a:bodyPr/>
          <a:p>
            <a:r>
              <a:rPr lang="ru-RU" altLang="en-US"/>
              <a:t>Угадайте, что зашифровано?!</a:t>
            </a:r>
            <a:endParaRPr lang="ru-RU" altLang="en-US"/>
          </a:p>
          <a:p>
            <a:r>
              <a:rPr lang="ru-RU" altLang="en-US"/>
              <a:t>Вы можете встретить поговорку или название фильма.</a:t>
            </a:r>
            <a:endParaRPr lang="ru-RU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340" y="1454150"/>
            <a:ext cx="7518400" cy="26892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515" y="1262380"/>
            <a:ext cx="7905115" cy="2827020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1763395" y="4725035"/>
            <a:ext cx="5639435" cy="17811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4400"/>
              <a:t>Одна голова хорошо, а две лучше</a:t>
            </a:r>
            <a:endParaRPr lang="ru-RU" altLang="en-US" sz="4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1196975"/>
            <a:ext cx="7620635" cy="319849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1106805"/>
            <a:ext cx="7780020" cy="2831465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472440" y="4580890"/>
            <a:ext cx="7343140" cy="14452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ru-RU" altLang="en-US" sz="4400"/>
              <a:t>Переливать из пустого </a:t>
            </a:r>
            <a:endParaRPr lang="ru-RU" altLang="en-US" sz="4400"/>
          </a:p>
          <a:p>
            <a:pPr algn="ctr"/>
            <a:r>
              <a:rPr lang="ru-RU" altLang="en-US" sz="4400"/>
              <a:t>в порожнее</a:t>
            </a:r>
            <a:endParaRPr lang="ru-RU" altLang="en-US" sz="4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30" y="2011680"/>
            <a:ext cx="7678420" cy="2444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6777317" cy="3508977"/>
          </a:xfrm>
        </p:spPr>
        <p:txBody>
          <a:bodyPr/>
          <a:lstStyle/>
          <a:p>
            <a:r>
              <a:rPr lang="ru-RU" sz="2800" dirty="0"/>
              <a:t>В истории человечества и искусства было много творений. Но шире всего распространилось, принесло радость, удовольствие и счастье появление смайликов.</a:t>
            </a:r>
            <a:endParaRPr lang="ru-RU" sz="2800" dirty="0"/>
          </a:p>
        </p:txBody>
      </p:sp>
      <p:pic>
        <p:nvPicPr>
          <p:cNvPr id="24578" name="Picture 2" descr="№ 68 📌 Смайлы и символы drive2.ru ⚡ ⛺ 🍏 🌳 👾 🎣 🌲 🌍 🌄 🍎 🍑 🍒 🍓 🌿 ...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2399928" cy="239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s://png-library.net/images/BTgE856o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413" y="4725247"/>
            <a:ext cx="1843675" cy="180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" y="1715770"/>
            <a:ext cx="7456170" cy="2165350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1547495" y="4465955"/>
            <a:ext cx="5732145" cy="91567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4400"/>
              <a:t>Под лежачий камень вода не течет</a:t>
            </a:r>
            <a:endParaRPr lang="ru-RU" altLang="en-US" sz="4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628775"/>
            <a:ext cx="8070850" cy="233807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Новый рисунок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" y="1029970"/>
            <a:ext cx="7603490" cy="2202815"/>
          </a:xfrm>
          <a:prstGeom prst="rect">
            <a:avLst/>
          </a:prstGeom>
        </p:spPr>
      </p:pic>
      <p:sp>
        <p:nvSpPr>
          <p:cNvPr id="3" name="Текстовое поле 2"/>
          <p:cNvSpPr txBox="1"/>
          <p:nvPr/>
        </p:nvSpPr>
        <p:spPr>
          <a:xfrm>
            <a:off x="827405" y="4293235"/>
            <a:ext cx="6380480" cy="15170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4400"/>
              <a:t>За одного битого двух небитых дают</a:t>
            </a:r>
            <a:endParaRPr lang="ru-RU" altLang="en-US" sz="4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смаил\image-24-09-22-07-15-7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56792"/>
            <a:ext cx="4032448" cy="459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смаил\ответы\image-24-09-22-07-15-7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9497"/>
            <a:ext cx="4176464" cy="476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смаил\image-24-09-22-07-15-8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8800"/>
            <a:ext cx="4145756" cy="476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смаил\ответы\image-24-09-22-07-15-8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908720"/>
            <a:ext cx="4398268" cy="5056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смаил\image-24-09-22-07-15-9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4004444" cy="455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смаил\ответы\image-24-09-22-07-15-9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20506"/>
            <a:ext cx="4551908" cy="517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смаил\image-24-09-22-07-15-10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929" y="1916832"/>
            <a:ext cx="3960458" cy="4496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8106" y="332522"/>
            <a:ext cx="7776864" cy="3024337"/>
          </a:xfrm>
        </p:spPr>
        <p:txBody>
          <a:bodyPr>
            <a:noAutofit/>
          </a:bodyPr>
          <a:lstStyle/>
          <a:p>
            <a:r>
              <a:rPr lang="ru-RU" sz="2800" dirty="0"/>
              <a:t>Почти все пользователи сети применяют смайлики. Если вы увидите в переписке двоеточие, тире и скобку, то сразу поймете, что ваш виртуальный друг улыбается. Часто эмоции изображают символами алфавита, цифрами, знаками препинания. Этим самым люди выражают грусть, строгость, суровость, хитрость, заискивание.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74" y="3861053"/>
            <a:ext cx="3761869" cy="262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смаил\ответы\image-24-09-22-07-15-10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4608512" cy="523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смаил\image-24-09-22-07-15-11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4536504" cy="529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смаил\ответы\image-24-09-22-07-15-11.jpe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764704"/>
            <a:ext cx="4968552" cy="579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Отгадай фильм</a:t>
            </a:r>
            <a:endParaRPr lang="ru-RU" b="1" dirty="0"/>
          </a:p>
        </p:txBody>
      </p:sp>
      <p:pic>
        <p:nvPicPr>
          <p:cNvPr id="1026" name="Picture 2" descr="C:\Users\USER\Desktop\сайлент хилл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44272"/>
            <a:ext cx="4285034" cy="310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САЙЛЕНТ ХИЛЛ</a:t>
            </a:r>
            <a:endParaRPr lang="ru-RU" dirty="0"/>
          </a:p>
        </p:txBody>
      </p:sp>
      <p:pic>
        <p:nvPicPr>
          <p:cNvPr id="4" name="Picture 2" descr="C:\Users\USER\Desktop\сайлент хилл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44272"/>
            <a:ext cx="4285034" cy="310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холодне сердце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0483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ХОЛОДНОЕ СЕРДЦЕ</a:t>
            </a:r>
            <a:endParaRPr lang="ru-RU" dirty="0"/>
          </a:p>
        </p:txBody>
      </p:sp>
      <p:pic>
        <p:nvPicPr>
          <p:cNvPr id="4" name="Picture 2" descr="C:\Users\USER\Desktop\холодне сердце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361" y="2324100"/>
            <a:ext cx="468029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черепашки ниндзя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438" y="1557373"/>
            <a:ext cx="60483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8253" y="836712"/>
            <a:ext cx="7024744" cy="1143000"/>
          </a:xfrm>
        </p:spPr>
        <p:txBody>
          <a:bodyPr/>
          <a:lstStyle/>
          <a:p>
            <a:pPr algn="ctr"/>
            <a:r>
              <a:rPr lang="ru-RU" dirty="0" smtClean="0"/>
              <a:t>ЧЕРЕПАШКИ НИНДЗЯ</a:t>
            </a:r>
            <a:endParaRPr lang="ru-RU" dirty="0"/>
          </a:p>
        </p:txBody>
      </p:sp>
      <p:pic>
        <p:nvPicPr>
          <p:cNvPr id="4" name="Picture 3" descr="C:\Users\USER\Desktop\черепашки ниндзя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63436"/>
            <a:ext cx="5297810" cy="3971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s-5529f81696f52ff352118488748ebf2991c446c6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44824"/>
            <a:ext cx="468029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980728"/>
            <a:ext cx="6777317" cy="3508977"/>
          </a:xfrm>
        </p:spPr>
        <p:txBody>
          <a:bodyPr/>
          <a:lstStyle/>
          <a:p>
            <a:r>
              <a:rPr lang="ru-RU" sz="2800" dirty="0"/>
              <a:t>Но самое первое схематическое изображение смайлика – улыбка. На английском языка </a:t>
            </a:r>
            <a:r>
              <a:rPr lang="ru-RU" sz="2800" dirty="0" err="1"/>
              <a:t>smile</a:t>
            </a:r>
            <a:r>
              <a:rPr lang="ru-RU" sz="2800" dirty="0"/>
              <a:t> обозначает "улыбка".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933" y="3429263"/>
            <a:ext cx="3962835" cy="306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НАЗАД В БУДУЩЕЕ</a:t>
            </a:r>
            <a:endParaRPr lang="ru-RU" dirty="0"/>
          </a:p>
        </p:txBody>
      </p:sp>
      <p:pic>
        <p:nvPicPr>
          <p:cNvPr id="4098" name="Picture 2" descr="C:\Users\USER\Desktop\s-5529f81696f52ff352118488748ebf2991c446c6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4824536" cy="361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7497397" cy="237626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6000" b="1" dirty="0">
                <a:solidFill>
                  <a:srgbClr val="00B050"/>
                </a:solidFill>
              </a:rPr>
              <a:t>Поделись улыбкой с </a:t>
            </a:r>
            <a:r>
              <a:rPr lang="ru-RU" sz="6000" b="1" dirty="0" smtClean="0">
                <a:solidFill>
                  <a:srgbClr val="00B050"/>
                </a:solidFill>
              </a:rPr>
              <a:t>миром!!!</a:t>
            </a:r>
            <a:r>
              <a:rPr lang="ru-RU" sz="6000" b="1" dirty="0">
                <a:solidFill>
                  <a:srgbClr val="00B050"/>
                </a:solidFill>
              </a:rPr>
              <a:t> </a:t>
            </a:r>
            <a:endParaRPr lang="ru-RU" sz="6000" b="1" dirty="0" smtClean="0">
              <a:solidFill>
                <a:srgbClr val="00B05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586" y="3861058"/>
            <a:ext cx="3889109" cy="2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310" y="188754"/>
            <a:ext cx="7272924" cy="4419853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Изобретатель </a:t>
            </a:r>
            <a:r>
              <a:rPr lang="ru-RU" sz="2800" dirty="0" err="1"/>
              <a:t>смайлов</a:t>
            </a:r>
            <a:r>
              <a:rPr lang="ru-RU" sz="2800" dirty="0"/>
              <a:t> заслуживает воздвижения виртуального памятника. Только общество не может найти единое мнение о том, кто придумал смайлики первым. А вот попыток восстановить истину было много. Честно говоря, было бы не совсем справедливо закрепить за кем-то одним такую глобальную заслугу перед человечеством. Сегодня установлено, что несколько людей внесли свою лепту в историю и массовое распространение </a:t>
            </a:r>
            <a:r>
              <a:rPr lang="ru-RU" sz="2800" dirty="0" err="1"/>
              <a:t>смайлов</a:t>
            </a:r>
            <a:r>
              <a:rPr lang="ru-RU" sz="2800" dirty="0"/>
              <a:t>.</a:t>
            </a:r>
            <a:endParaRPr lang="ru-RU" sz="2800" dirty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1" y="1556246"/>
            <a:ext cx="3787647" cy="4032448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ru-RU" sz="2800" dirty="0"/>
              <a:t>При общении в социальных сетях мы не видим своих собеседников, их эмоций, настроений, поэтому выразить все чувства помогают специальные значки. Особенно часто пользуется </a:t>
            </a:r>
            <a:r>
              <a:rPr lang="ru-RU" sz="2800" dirty="0" err="1"/>
              <a:t>смайлами</a:t>
            </a:r>
            <a:r>
              <a:rPr lang="ru-RU" sz="2800" dirty="0"/>
              <a:t> молодежь.</a:t>
            </a:r>
            <a:endParaRPr lang="ru-RU" sz="2800" dirty="0"/>
          </a:p>
          <a:p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074" y="44485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755" y="2492375"/>
            <a:ext cx="8844915" cy="3456305"/>
          </a:xfrm>
        </p:spPr>
        <p:txBody>
          <a:bodyPr>
            <a:noAutofit/>
          </a:bodyPr>
          <a:lstStyle/>
          <a:p>
            <a:pPr marL="68580" indent="457200">
              <a:buNone/>
            </a:pPr>
            <a:r>
              <a:rPr lang="ru-RU" sz="2000" dirty="0"/>
              <a:t>Первый </a:t>
            </a:r>
            <a:r>
              <a:rPr lang="ru-RU" sz="2000" dirty="0" err="1"/>
              <a:t>смайл</a:t>
            </a:r>
            <a:r>
              <a:rPr lang="ru-RU" sz="2000" dirty="0"/>
              <a:t> в виде забавного желтого колобка нарисовал художник из Америки Харви </a:t>
            </a:r>
            <a:r>
              <a:rPr lang="ru-RU" sz="2000" dirty="0" err="1"/>
              <a:t>Болл</a:t>
            </a:r>
            <a:r>
              <a:rPr lang="ru-RU" sz="2000" dirty="0"/>
              <a:t>. Дело было так... В 60-е годы прошлого столетия крупные страховые американские компании стали сливаться. Неуверенные в завтрашнем дне сотрудники стали раздражаться и больше грустить. Представители одной из таких компаний решили как-то приподнять дух работников. Страховщики за помощью обратились к художнику Харви </a:t>
            </a:r>
            <a:r>
              <a:rPr lang="ru-RU" sz="2000" dirty="0" err="1"/>
              <a:t>Боллу</a:t>
            </a:r>
            <a:r>
              <a:rPr lang="ru-RU" sz="2000" dirty="0"/>
              <a:t> (1963 г.). Вся разработка идеи у него заняла 10 минут. Работа художника стоила всего 45 долларов. </a:t>
            </a:r>
            <a:r>
              <a:rPr lang="ru-RU" sz="2000" dirty="0" err="1"/>
              <a:t>Болл</a:t>
            </a:r>
            <a:r>
              <a:rPr lang="ru-RU" sz="2000" dirty="0"/>
              <a:t> даже не додумался защитить свое авторское право. Первый </a:t>
            </a:r>
            <a:r>
              <a:rPr lang="ru-RU" sz="2000" dirty="0" err="1"/>
              <a:t>смайл</a:t>
            </a:r>
            <a:r>
              <a:rPr lang="ru-RU" sz="2000" dirty="0"/>
              <a:t> сделали в виде значка и прикрепили его булавкой к одежде служащего компании. Значки в виде улыбающихся </a:t>
            </a:r>
            <a:r>
              <a:rPr lang="ru-RU" sz="2000" dirty="0" err="1"/>
              <a:t>смайлов</a:t>
            </a:r>
            <a:r>
              <a:rPr lang="ru-RU" sz="2000" dirty="0"/>
              <a:t> очень всем понравились. Вскоре компанией </a:t>
            </a:r>
            <a:r>
              <a:rPr lang="ru-RU" sz="2000" dirty="0" err="1"/>
              <a:t>State</a:t>
            </a:r>
            <a:r>
              <a:rPr lang="ru-RU" sz="2000" dirty="0"/>
              <a:t> </a:t>
            </a:r>
            <a:r>
              <a:rPr lang="ru-RU" sz="2000" dirty="0" err="1"/>
              <a:t>Mutual</a:t>
            </a:r>
            <a:r>
              <a:rPr lang="ru-RU" sz="2000" dirty="0"/>
              <a:t> </a:t>
            </a:r>
            <a:r>
              <a:rPr lang="ru-RU" sz="2000" dirty="0" err="1"/>
              <a:t>Life</a:t>
            </a:r>
            <a:r>
              <a:rPr lang="ru-RU" sz="2000" dirty="0"/>
              <a:t> </a:t>
            </a:r>
            <a:r>
              <a:rPr lang="ru-RU" sz="2000" dirty="0" err="1"/>
              <a:t>Assurance</a:t>
            </a:r>
            <a:r>
              <a:rPr lang="ru-RU" sz="2000" dirty="0"/>
              <a:t> </a:t>
            </a:r>
            <a:r>
              <a:rPr lang="ru-RU" sz="2000" dirty="0" err="1"/>
              <a:t>Cos</a:t>
            </a:r>
            <a:r>
              <a:rPr lang="ru-RU" sz="2000" dirty="0"/>
              <a:t>.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America</a:t>
            </a:r>
            <a:r>
              <a:rPr lang="ru-RU" sz="2000" dirty="0"/>
              <a:t> было заказано 10 000 подобных значков. 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05" y="116205"/>
            <a:ext cx="4759325" cy="229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340" y="980440"/>
            <a:ext cx="5981700" cy="5400675"/>
          </a:xfrm>
        </p:spPr>
        <p:txBody>
          <a:bodyPr>
            <a:normAutofit fontScale="67500" lnSpcReduction="20000"/>
          </a:bodyPr>
          <a:lstStyle/>
          <a:p>
            <a:pPr marL="68580" indent="0" algn="just">
              <a:buNone/>
            </a:pPr>
            <a:r>
              <a:rPr lang="ru-RU" dirty="0"/>
              <a:t>Весь мир узнал о </a:t>
            </a:r>
            <a:r>
              <a:rPr lang="ru-RU" dirty="0" err="1"/>
              <a:t>смайле</a:t>
            </a:r>
            <a:r>
              <a:rPr lang="ru-RU" dirty="0"/>
              <a:t> лишь в 70-е годы. К тому же двумя братьями из Испании был придуман для него слоган: </a:t>
            </a:r>
            <a:r>
              <a:rPr lang="ru-RU" dirty="0" err="1"/>
              <a:t>Have</a:t>
            </a:r>
            <a:r>
              <a:rPr lang="ru-RU" dirty="0"/>
              <a:t> a </a:t>
            </a:r>
            <a:r>
              <a:rPr lang="ru-RU" dirty="0" err="1"/>
              <a:t>Happy</a:t>
            </a:r>
            <a:r>
              <a:rPr lang="ru-RU" dirty="0"/>
              <a:t> </a:t>
            </a:r>
            <a:r>
              <a:rPr lang="ru-RU" dirty="0" err="1"/>
              <a:t>Day</a:t>
            </a:r>
            <a:r>
              <a:rPr lang="ru-RU" dirty="0"/>
              <a:t>. Такой девиз с улыбкой стал хитом. </a:t>
            </a:r>
            <a:r>
              <a:rPr lang="ru-RU" dirty="0" err="1"/>
              <a:t>Смайлы</a:t>
            </a:r>
            <a:r>
              <a:rPr lang="ru-RU" dirty="0"/>
              <a:t> стали использовать для эмблем, открыток, бейсболок, футболок. Они очень быстро распродавались. А почтовой службой США даже была выпущена марка в виде смайлика </a:t>
            </a:r>
            <a:r>
              <a:rPr lang="ru-RU" dirty="0" err="1"/>
              <a:t>Болла</a:t>
            </a:r>
            <a:r>
              <a:rPr lang="ru-RU" dirty="0"/>
              <a:t>. Позже другие предприниматели стали предъявлять права на авторство изобретения. </a:t>
            </a:r>
            <a:r>
              <a:rPr lang="ru-RU" dirty="0" err="1"/>
              <a:t>Болл</a:t>
            </a:r>
            <a:r>
              <a:rPr lang="ru-RU" dirty="0"/>
              <a:t> стал бороться за свою находку. Будучи уже в преклонном возрасте, художник учредил Всемирный день улыбки (первая пятница октября). В этот день заведено придерживаться лозунга, призывающего творить добро, и помогать другим людям улыбаться.</a:t>
            </a:r>
            <a:endParaRPr lang="ru-RU" dirty="0"/>
          </a:p>
          <a:p>
            <a:endParaRPr lang="ru-RU" dirty="0"/>
          </a:p>
        </p:txBody>
      </p:sp>
      <p:pic>
        <p:nvPicPr>
          <p:cNvPr id="26626" name="Picture 2" descr="https://storage.vsemayki.ru/images/0/0/141/141983/previews/people_7_manshort_front_yellow_5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91" y="168305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7" name="AutoShape 6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8" name="AutoShape 8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9" name="AutoShape 10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503" y="44604"/>
            <a:ext cx="6777317" cy="3508977"/>
          </a:xfrm>
        </p:spPr>
        <p:txBody>
          <a:bodyPr/>
          <a:lstStyle/>
          <a:p>
            <a:pPr algn="just"/>
            <a:r>
              <a:rPr lang="ru-RU" sz="2800" dirty="0" err="1"/>
              <a:t>Смайлу</a:t>
            </a:r>
            <a:r>
              <a:rPr lang="ru-RU" sz="2800" dirty="0"/>
              <a:t> довелось пройти долгий путь, пока он стал признан компьютерной общественностью. Начало было положено в конце 60-х годов. В одной из версий считается, что развитие улыбчивой рожицы в сети проходило параллельно и самостоятельно и не зависело от изобретения </a:t>
            </a:r>
            <a:r>
              <a:rPr lang="ru-RU" sz="2800" dirty="0" err="1"/>
              <a:t>Болла</a:t>
            </a:r>
            <a:r>
              <a:rPr lang="ru-RU" sz="2800" dirty="0"/>
              <a:t>.</a:t>
            </a:r>
            <a:endParaRPr lang="ru-RU" sz="2800" dirty="0"/>
          </a:p>
        </p:txBody>
      </p:sp>
      <p:pic>
        <p:nvPicPr>
          <p:cNvPr id="4" name="Изображение 3" descr="1675518482_3-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2045" y="4077335"/>
            <a:ext cx="2685415" cy="26854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4246</Words>
  <Application>WPS Presentation</Application>
  <PresentationFormat>Экран (4:3)</PresentationFormat>
  <Paragraphs>59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8" baseType="lpstr">
      <vt:lpstr>Arial</vt:lpstr>
      <vt:lpstr>SimSun</vt:lpstr>
      <vt:lpstr>Wingdings</vt:lpstr>
      <vt:lpstr>Microsoft YaHei</vt:lpstr>
      <vt:lpstr>Arial Unicode MS</vt:lpstr>
      <vt:lpstr>Calibri</vt:lpstr>
      <vt:lpstr>Blue Waves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ВИКТОРИНА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Отгадай фильм</vt:lpstr>
      <vt:lpstr>САЙЛЕНТ ХИЛЛ</vt:lpstr>
      <vt:lpstr>PowerPoint 演示文稿</vt:lpstr>
      <vt:lpstr>ХОЛОДНОЕ СЕРДЦЕ</vt:lpstr>
      <vt:lpstr>PowerPoint 演示文稿</vt:lpstr>
      <vt:lpstr>ЧЕРЕПАШКИ НИНДЗЯ</vt:lpstr>
      <vt:lpstr>PowerPoint 演示文稿</vt:lpstr>
      <vt:lpstr>НАЗАД В БУДУЩЕЕ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Юлия</cp:lastModifiedBy>
  <cp:revision>18</cp:revision>
  <dcterms:created xsi:type="dcterms:W3CDTF">2022-09-24T04:06:00Z</dcterms:created>
  <dcterms:modified xsi:type="dcterms:W3CDTF">2024-07-31T08:58:13Z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D73D9720F10C4110B49BA793E506FF46_13</vt:lpwstr>
  </property>
  <property fmtid="{D5CDD505-2E9C-101B-9397-08002B2CF9AE}" pid="3" name="KSOProductBuildVer">
    <vt:lpwstr>1049-12.2.0.17119</vt:lpwstr>
  </property>
</Properties>
</file>