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59" r:id="rId4"/>
    <p:sldId id="260" r:id="rId5"/>
    <p:sldId id="261" r:id="rId6"/>
    <p:sldId id="279" r:id="rId7"/>
    <p:sldId id="276" r:id="rId8"/>
    <p:sldId id="266" r:id="rId9"/>
    <p:sldId id="267" r:id="rId10"/>
    <p:sldId id="269" r:id="rId11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D5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package" Target="../embeddings/____________Microsoft_PowerPoint1.ppt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2189575"/>
              </p:ext>
            </p:extLst>
          </p:nvPr>
        </p:nvGraphicFramePr>
        <p:xfrm>
          <a:off x="0" y="0"/>
          <a:ext cx="9126976" cy="6844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Презентация" r:id="rId4" imgW="3398360" imgH="2549796" progId="PowerPoint.Show.12">
                  <p:embed/>
                </p:oleObj>
              </mc:Choice>
              <mc:Fallback>
                <p:oleObj name="Презентация" r:id="rId4" imgW="3398360" imgH="2549796" progId="PowerPoint.Show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26976" cy="68444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260648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муниципальное бюджетное дошкольное образовательное учреждение – детский сад № 29</a:t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Алтайский край, город Яровое</a:t>
            </a:r>
            <a:b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(МБДОУ-д/с № 29)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64904"/>
            <a:ext cx="3845064" cy="3407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2060848"/>
            <a:ext cx="8478098" cy="4721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«Семинар-практикум»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в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рамках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городского </a:t>
            </a: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образовательного округа</a:t>
            </a: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«Организация системы </a:t>
            </a: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дополнительного </a:t>
            </a: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образования»</a:t>
            </a:r>
          </a:p>
          <a:p>
            <a:pPr lvl="0" algn="ctr">
              <a:spcBef>
                <a:spcPct val="20000"/>
              </a:spcBef>
              <a:buClr>
                <a:srgbClr val="31B6FD"/>
              </a:buClr>
              <a:buSzPct val="100000"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2023 год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9178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2" t="27117" r="11592" b="11542"/>
          <a:stretch/>
        </p:blipFill>
        <p:spPr bwMode="auto">
          <a:xfrm>
            <a:off x="1619672" y="3184623"/>
            <a:ext cx="5688632" cy="3673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7878" y="819959"/>
            <a:ext cx="7632219" cy="498889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за внимание!</a:t>
            </a:r>
            <a:endParaRPr lang="ru-RU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662" y="2540520"/>
            <a:ext cx="4761998" cy="2973143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531" y="1916832"/>
            <a:ext cx="4760913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61969">
            <a:off x="3924677" y="2893358"/>
            <a:ext cx="4760913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35585">
            <a:off x="449474" y="2589176"/>
            <a:ext cx="4760913" cy="29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650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296" y="-171400"/>
            <a:ext cx="8640960" cy="1224136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dirty="0" smtClean="0"/>
              <a:t>Повестка дня</a:t>
            </a:r>
            <a:endParaRPr lang="ru-RU" sz="6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980728"/>
            <a:ext cx="8856984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09.30 – 09.35 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Приветственное слово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Пышенко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О.А., заведующий МБДОУ-д/с № 29).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09.35–09.45 «Психологическая основа дополнительного образования дошкольников» (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Бастрыкина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Г.А., педагог-психолог).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09.45 – 09.55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Презентация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«Организация дополнительного образования – глазами молодого педагога» (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Клычкова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Т.А.,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Бочкарёва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А.А., воспитатели).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09.55– 10.10 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Выступление «Взаимодействие МБДОУ-д/с № 29 и ГОЦ по БДД «Зебра» в рамках профилактики ДДТТ в современном образовательном пространстве»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 (Савенко Н.А., педагог дополнительного образования ЦНТТУ 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г.Яровое</a:t>
            </a:r>
            <a:r>
              <a:rPr lang="ru-RU" dirty="0">
                <a:latin typeface="Times New Roman"/>
                <a:ea typeface="Calibri"/>
                <a:cs typeface="Times New Roman"/>
              </a:rPr>
              <a:t>; Борисенко О.А., капитан полиции,  ИПБДД  ОГИБДД МО МВД России «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Славгородский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»).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Представление опыта кружковой работы в МБДОУ-д/с № 29:</a:t>
            </a:r>
            <a:endParaRPr lang="ru-RU" dirty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10.10–10.20  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«Юный пешеход»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(Лазарева Е.А., воспитатель).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10.20–10.30  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«Волшебные шашки»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(Фёдорова Т.Н., воспитатель).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10.30 –10.40  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«Родничок»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 (Горина Т.В., воспитатель).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10.40 –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10.55</a:t>
            </a:r>
            <a:r>
              <a:rPr lang="ru-RU" b="1" dirty="0" smtClean="0">
                <a:latin typeface="Times New Roman"/>
                <a:ea typeface="Calibri"/>
                <a:cs typeface="Times New Roman"/>
              </a:rPr>
              <a:t>«Театральные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ступеньки»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(Григоренко Е.И., музыкальный руководитель).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10.55 – 11.00   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Рефлексия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(</a:t>
            </a:r>
            <a:r>
              <a:rPr lang="ru-RU" dirty="0" err="1">
                <a:latin typeface="Times New Roman"/>
                <a:ea typeface="Calibri"/>
                <a:cs typeface="Times New Roman"/>
              </a:rPr>
              <a:t>Бастрыкина</a:t>
            </a:r>
            <a:r>
              <a:rPr lang="ru-RU" dirty="0">
                <a:latin typeface="Times New Roman"/>
                <a:ea typeface="Calibri"/>
                <a:cs typeface="Times New Roman"/>
              </a:rPr>
              <a:t> Г.А., педагог-психолог). </a:t>
            </a:r>
            <a:endParaRPr lang="ru-RU" dirty="0">
              <a:effectLst/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62298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3371" y="188640"/>
            <a:ext cx="8712968" cy="624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Цель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–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дать ребенку возможность реализовывать себя в понравившейся ему деятельности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itchFamily="18" charset="0"/>
                <a:ea typeface="Calibri"/>
                <a:cs typeface="Times New Roman" pitchFamily="18" charset="0"/>
              </a:rPr>
              <a:t>З</a:t>
            </a:r>
            <a:r>
              <a:rPr lang="ru-RU" sz="24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адачи: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расширять  и углублять умения и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навыки,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предусмотренные 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программами;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создавать условия для развития личности;</a:t>
            </a: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развивать мотивацию личности к познанию и творчеству;</a:t>
            </a: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способствовать созданию эмоционального благополучия;</a:t>
            </a: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приобщать к общечеловеческим ценностям;</a:t>
            </a:r>
          </a:p>
          <a:p>
            <a:pPr marL="457200" lvl="0" indent="-457200">
              <a:lnSpc>
                <a:spcPct val="115000"/>
              </a:lnSpc>
              <a:spcAft>
                <a:spcPts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развивать интеллектуальную и духовную стороны личности ребенка;</a:t>
            </a: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осуществлять профилактику и коррекцию психического и физического здоровья детей.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6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1124744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5" t="19318" r="11343" b="4477"/>
          <a:stretch/>
        </p:blipFill>
        <p:spPr>
          <a:xfrm>
            <a:off x="467544" y="404664"/>
            <a:ext cx="4320151" cy="302433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445759"/>
            <a:ext cx="3530711" cy="3876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7436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84" r="8017"/>
          <a:stretch/>
        </p:blipFill>
        <p:spPr>
          <a:xfrm>
            <a:off x="156254" y="1772816"/>
            <a:ext cx="3600400" cy="3450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2" b="8785"/>
          <a:stretch/>
        </p:blipFill>
        <p:spPr>
          <a:xfrm>
            <a:off x="3999075" y="548680"/>
            <a:ext cx="4721182" cy="24482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02" b="6193"/>
          <a:stretch/>
        </p:blipFill>
        <p:spPr>
          <a:xfrm>
            <a:off x="4211960" y="3573016"/>
            <a:ext cx="4536504" cy="248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367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14300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5400" dirty="0">
                <a:latin typeface="Times New Roman" pitchFamily="18" charset="0"/>
                <a:ea typeface="Calibri"/>
                <a:cs typeface="Times New Roman" pitchFamily="18" charset="0"/>
              </a:rPr>
              <a:t>Документация </a:t>
            </a:r>
            <a:r>
              <a:rPr lang="ru-RU" sz="54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педагога</a:t>
            </a:r>
            <a:endParaRPr lang="ru-RU" sz="4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0" t="5332" r="4054" b="12422"/>
          <a:stretch/>
        </p:blipFill>
        <p:spPr bwMode="auto">
          <a:xfrm flipH="1" flipV="1">
            <a:off x="1259632" y="1556792"/>
            <a:ext cx="6573349" cy="4687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168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68659"/>
            <a:ext cx="2592288" cy="34563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1" r="21438"/>
          <a:stretch/>
        </p:blipFill>
        <p:spPr bwMode="auto">
          <a:xfrm>
            <a:off x="6002300" y="332656"/>
            <a:ext cx="2500618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6" t="17611" b="19330"/>
          <a:stretch/>
        </p:blipFill>
        <p:spPr>
          <a:xfrm>
            <a:off x="2604776" y="3883571"/>
            <a:ext cx="3960588" cy="2563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32360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есятиугольник 2"/>
          <p:cNvSpPr/>
          <p:nvPr/>
        </p:nvSpPr>
        <p:spPr>
          <a:xfrm>
            <a:off x="121296" y="885266"/>
            <a:ext cx="2808312" cy="2448272"/>
          </a:xfrm>
          <a:prstGeom prst="decag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есятиугольник 10"/>
          <p:cNvSpPr/>
          <p:nvPr/>
        </p:nvSpPr>
        <p:spPr>
          <a:xfrm>
            <a:off x="3131840" y="182049"/>
            <a:ext cx="2808312" cy="2448272"/>
          </a:xfrm>
          <a:prstGeom prst="decagon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есятиугольник 11"/>
          <p:cNvSpPr/>
          <p:nvPr/>
        </p:nvSpPr>
        <p:spPr>
          <a:xfrm>
            <a:off x="6038410" y="1150770"/>
            <a:ext cx="2808312" cy="2448272"/>
          </a:xfrm>
          <a:prstGeom prst="decag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есятиугольник 13"/>
          <p:cNvSpPr/>
          <p:nvPr/>
        </p:nvSpPr>
        <p:spPr>
          <a:xfrm>
            <a:off x="844876" y="4260906"/>
            <a:ext cx="2808312" cy="2448272"/>
          </a:xfrm>
          <a:prstGeom prst="decag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есятиугольник 14"/>
          <p:cNvSpPr/>
          <p:nvPr/>
        </p:nvSpPr>
        <p:spPr>
          <a:xfrm>
            <a:off x="5004048" y="4252224"/>
            <a:ext cx="2808312" cy="2448272"/>
          </a:xfrm>
          <a:prstGeom prst="decag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444" y="795688"/>
            <a:ext cx="2079104" cy="1290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7" t="14130" r="29545" b="13354"/>
          <a:stretch/>
        </p:blipFill>
        <p:spPr bwMode="auto">
          <a:xfrm>
            <a:off x="792413" y="1406185"/>
            <a:ext cx="1466078" cy="1438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91" y="4804149"/>
            <a:ext cx="2008599" cy="1344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51" t="2123" r="19751" b="2469"/>
          <a:stretch/>
        </p:blipFill>
        <p:spPr bwMode="auto">
          <a:xfrm>
            <a:off x="6663603" y="1555932"/>
            <a:ext cx="1557926" cy="1637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875" y="4694713"/>
            <a:ext cx="1580657" cy="158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3193880"/>
            <a:ext cx="51090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Направления</a:t>
            </a:r>
            <a:endParaRPr lang="ru-RU" sz="6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06882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75440" y="302932"/>
            <a:ext cx="864096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Целевые ориентиры: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подлежат непосредственной оценке;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являются непосредственным освоением оценки как итогового , так и промежуточного уровня развития детей;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является основанием для их формального сравнения с реальными достижениями детей;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является основной объективной оценки соответствия установленным требованием образовательной деятельности и подготовки детей;</a:t>
            </a:r>
          </a:p>
          <a:p>
            <a:pPr marL="514350" indent="-51435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является непосредственным основанием при оценке качества образования.</a:t>
            </a:r>
          </a:p>
        </p:txBody>
      </p:sp>
    </p:spTree>
    <p:extLst>
      <p:ext uri="{BB962C8B-B14F-4D97-AF65-F5344CB8AC3E}">
        <p14:creationId xmlns:p14="http://schemas.microsoft.com/office/powerpoint/2010/main" val="170215101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834</TotalTime>
  <Words>331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Воздушный поток</vt:lpstr>
      <vt:lpstr>Презентация</vt:lpstr>
      <vt:lpstr>Презентация PowerPoint</vt:lpstr>
      <vt:lpstr>Повестка дня</vt:lpstr>
      <vt:lpstr>Презентация PowerPoint</vt:lpstr>
      <vt:lpstr>Презентация PowerPoint</vt:lpstr>
      <vt:lpstr>Презентация PowerPoint</vt:lpstr>
      <vt:lpstr>Документация педагога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47</cp:revision>
  <cp:lastPrinted>2023-02-06T06:29:11Z</cp:lastPrinted>
  <dcterms:created xsi:type="dcterms:W3CDTF">2023-02-06T00:57:26Z</dcterms:created>
  <dcterms:modified xsi:type="dcterms:W3CDTF">2023-04-26T23:39:23Z</dcterms:modified>
</cp:coreProperties>
</file>