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378" y="90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presProps" Target="presProps.xml" /><Relationship Id="rId13" Type="http://schemas.openxmlformats.org/officeDocument/2006/relationships/tableStyles" Target="tableStyles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914400" y="2130425"/>
            <a:ext cx="10363199" cy="1470025"/>
          </a:xfrm>
        </p:spPr>
        <p:txBody>
          <a:bodyPr/>
          <a:lstStyle>
            <a:lvl1pPr algn="ctr">
              <a:defRPr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828800" y="3886200"/>
            <a:ext cx="8534399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839199" y="274638"/>
            <a:ext cx="2743200" cy="5851525"/>
          </a:xfrm>
        </p:spPr>
        <p:txBody>
          <a:bodyPr vert="eaVert"/>
          <a:lstStyle>
            <a:lvl1pPr algn="ct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09599" y="274638"/>
            <a:ext cx="8026399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63083" y="4406901"/>
            <a:ext cx="10363199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963083" y="2906713"/>
            <a:ext cx="10363199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1583498" y="1600201"/>
            <a:ext cx="4704522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576053" y="1600201"/>
            <a:ext cx="5006346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1583498" y="1535113"/>
            <a:ext cx="470452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1583498" y="2174874"/>
            <a:ext cx="470452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480042" y="1535113"/>
            <a:ext cx="510235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480042" y="2174874"/>
            <a:ext cx="510235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583498" y="273049"/>
            <a:ext cx="355239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327914" y="273050"/>
            <a:ext cx="625448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583498" y="1435101"/>
            <a:ext cx="3552394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583498" y="4800600"/>
            <a:ext cx="998510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583498" y="612774"/>
            <a:ext cx="9985109" cy="4114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583498" y="5367337"/>
            <a:ext cx="998510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8E3F0E9-0FC2-4DDE-87CF-3BA6A04EA4CC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1583498" y="1600201"/>
            <a:ext cx="9998901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6" name="Shape 1058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6343" y="6641"/>
                </a:moveTo>
                <a:lnTo>
                  <a:pt x="6343" y="6641"/>
                </a:lnTo>
                <a:cubicBezTo>
                  <a:pt x="7781" y="2374"/>
                  <a:pt x="8594" y="0"/>
                  <a:pt x="8594" y="0"/>
                </a:cubicBezTo>
                <a:lnTo>
                  <a:pt x="0" y="0"/>
                </a:lnTo>
                <a:lnTo>
                  <a:pt x="0" y="43200"/>
                </a:lnTo>
                <a:lnTo>
                  <a:pt x="43200" y="43200"/>
                </a:lnTo>
                <a:lnTo>
                  <a:pt x="43200" y="37760"/>
                </a:lnTo>
                <a:lnTo>
                  <a:pt x="43200" y="37760"/>
                </a:lnTo>
                <a:cubicBezTo>
                  <a:pt x="43200" y="37760"/>
                  <a:pt x="34824" y="39282"/>
                  <a:pt x="21228" y="41101"/>
                </a:cubicBezTo>
                <a:lnTo>
                  <a:pt x="21228" y="41101"/>
                </a:lnTo>
                <a:cubicBezTo>
                  <a:pt x="3446" y="43478"/>
                  <a:pt x="-5241" y="41016"/>
                  <a:pt x="6343" y="6641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059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</p:spPr>
      </p:sp>
      <p:sp>
        <p:nvSpPr>
          <p:cNvPr id="48" name="Shape 1060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361" y="36777"/>
                </a:moveTo>
                <a:lnTo>
                  <a:pt x="22361" y="36777"/>
                </a:lnTo>
                <a:cubicBezTo>
                  <a:pt x="5219" y="39070"/>
                  <a:pt x="-2372" y="36412"/>
                  <a:pt x="7775" y="6299"/>
                </a:cubicBezTo>
                <a:lnTo>
                  <a:pt x="7775" y="6299"/>
                </a:lnTo>
                <a:cubicBezTo>
                  <a:pt x="9119" y="2311"/>
                  <a:pt x="9892" y="58"/>
                  <a:pt x="9911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612"/>
                </a:lnTo>
                <a:lnTo>
                  <a:pt x="43200" y="33612"/>
                </a:lnTo>
                <a:cubicBezTo>
                  <a:pt x="43110" y="33630"/>
                  <a:pt x="35168" y="35065"/>
                  <a:pt x="22361" y="36777"/>
                </a:cubicBezTo>
                <a:close/>
              </a:path>
            </a:pathLst>
          </a:custGeom>
          <a:solidFill>
            <a:schemeClr val="accent1">
              <a:alpha val="9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061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276" y="37156"/>
                </a:moveTo>
                <a:lnTo>
                  <a:pt x="22276" y="37156"/>
                </a:lnTo>
                <a:cubicBezTo>
                  <a:pt x="5093" y="39454"/>
                  <a:pt x="-2596" y="36819"/>
                  <a:pt x="7680" y="6325"/>
                </a:cubicBezTo>
                <a:lnTo>
                  <a:pt x="7680" y="6325"/>
                </a:lnTo>
                <a:cubicBezTo>
                  <a:pt x="9010" y="2380"/>
                  <a:pt x="9781" y="117"/>
                  <a:pt x="981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3980"/>
                </a:lnTo>
                <a:lnTo>
                  <a:pt x="43200" y="33980"/>
                </a:lnTo>
                <a:cubicBezTo>
                  <a:pt x="43020" y="34016"/>
                  <a:pt x="35046" y="35449"/>
                  <a:pt x="22276" y="37156"/>
                </a:cubicBezTo>
                <a:close/>
              </a:path>
            </a:pathLst>
          </a:custGeom>
          <a:solidFill>
            <a:schemeClr val="accent1">
              <a:alpha val="18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0" name="Shape 1062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192" y="37535"/>
                </a:moveTo>
                <a:lnTo>
                  <a:pt x="22192" y="37535"/>
                </a:lnTo>
                <a:cubicBezTo>
                  <a:pt x="4968" y="39839"/>
                  <a:pt x="-2820" y="37226"/>
                  <a:pt x="7585" y="6350"/>
                </a:cubicBezTo>
                <a:lnTo>
                  <a:pt x="7585" y="6350"/>
                </a:lnTo>
                <a:cubicBezTo>
                  <a:pt x="8900" y="2448"/>
                  <a:pt x="9670" y="176"/>
                  <a:pt x="9726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348"/>
                </a:lnTo>
                <a:lnTo>
                  <a:pt x="43200" y="34348"/>
                </a:lnTo>
                <a:cubicBezTo>
                  <a:pt x="42885" y="34402"/>
                  <a:pt x="34924" y="35833"/>
                  <a:pt x="22192" y="37535"/>
                </a:cubicBezTo>
                <a:close/>
              </a:path>
            </a:pathLst>
          </a:custGeom>
          <a:solidFill>
            <a:schemeClr val="accent1">
              <a:alpha val="26999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063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107" y="37914"/>
                </a:moveTo>
                <a:lnTo>
                  <a:pt x="22107" y="37914"/>
                </a:lnTo>
                <a:cubicBezTo>
                  <a:pt x="4842" y="40223"/>
                  <a:pt x="-3044" y="37634"/>
                  <a:pt x="7490" y="6376"/>
                </a:cubicBezTo>
                <a:lnTo>
                  <a:pt x="7490" y="6376"/>
                </a:lnTo>
                <a:cubicBezTo>
                  <a:pt x="8790" y="2517"/>
                  <a:pt x="9559" y="235"/>
                  <a:pt x="9634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4717"/>
                </a:lnTo>
                <a:lnTo>
                  <a:pt x="43200" y="34717"/>
                </a:lnTo>
                <a:cubicBezTo>
                  <a:pt x="42795" y="34789"/>
                  <a:pt x="34802" y="36217"/>
                  <a:pt x="22107" y="37914"/>
                </a:cubicBezTo>
                <a:close/>
              </a:path>
            </a:pathLst>
          </a:custGeom>
          <a:solidFill>
            <a:schemeClr val="accent1">
              <a:alpha val="36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064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022" y="38293"/>
                </a:moveTo>
                <a:lnTo>
                  <a:pt x="22022" y="38293"/>
                </a:lnTo>
                <a:cubicBezTo>
                  <a:pt x="4717" y="40608"/>
                  <a:pt x="-3267" y="38041"/>
                  <a:pt x="7394" y="6401"/>
                </a:cubicBezTo>
                <a:lnTo>
                  <a:pt x="7394" y="6401"/>
                </a:lnTo>
                <a:cubicBezTo>
                  <a:pt x="8680" y="2586"/>
                  <a:pt x="9448" y="293"/>
                  <a:pt x="954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085"/>
                </a:lnTo>
                <a:lnTo>
                  <a:pt x="43200" y="35085"/>
                </a:lnTo>
                <a:cubicBezTo>
                  <a:pt x="42705" y="35175"/>
                  <a:pt x="34680" y="36601"/>
                  <a:pt x="22022" y="38293"/>
                </a:cubicBezTo>
                <a:close/>
              </a:path>
            </a:pathLst>
          </a:custGeom>
          <a:solidFill>
            <a:schemeClr val="accent1">
              <a:alpha val="4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065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937" y="38673"/>
                </a:moveTo>
                <a:lnTo>
                  <a:pt x="21937" y="38673"/>
                </a:lnTo>
                <a:cubicBezTo>
                  <a:pt x="4591" y="40992"/>
                  <a:pt x="-3491" y="38448"/>
                  <a:pt x="7299" y="6427"/>
                </a:cubicBezTo>
                <a:lnTo>
                  <a:pt x="7299" y="6427"/>
                </a:lnTo>
                <a:cubicBezTo>
                  <a:pt x="8570" y="2655"/>
                  <a:pt x="9336" y="352"/>
                  <a:pt x="9449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453"/>
                </a:lnTo>
                <a:lnTo>
                  <a:pt x="43200" y="35453"/>
                </a:lnTo>
                <a:cubicBezTo>
                  <a:pt x="42570" y="35561"/>
                  <a:pt x="34558" y="36985"/>
                  <a:pt x="21937" y="38673"/>
                </a:cubicBezTo>
                <a:close/>
              </a:path>
            </a:pathLst>
          </a:custGeom>
          <a:solidFill>
            <a:schemeClr val="accent1">
              <a:alpha val="5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4" name="Shape 1066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853" y="39052"/>
                </a:moveTo>
                <a:lnTo>
                  <a:pt x="21853" y="39052"/>
                </a:lnTo>
                <a:cubicBezTo>
                  <a:pt x="4466" y="41377"/>
                  <a:pt x="-3715" y="38855"/>
                  <a:pt x="7204" y="6453"/>
                </a:cubicBezTo>
                <a:lnTo>
                  <a:pt x="7204" y="6453"/>
                </a:lnTo>
                <a:cubicBezTo>
                  <a:pt x="8461" y="2724"/>
                  <a:pt x="9225" y="411"/>
                  <a:pt x="9357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5822"/>
                </a:lnTo>
                <a:lnTo>
                  <a:pt x="43200" y="35822"/>
                </a:lnTo>
                <a:cubicBezTo>
                  <a:pt x="42480" y="35948"/>
                  <a:pt x="34436" y="37369"/>
                  <a:pt x="21853" y="39052"/>
                </a:cubicBezTo>
                <a:close/>
              </a:path>
            </a:pathLst>
          </a:custGeom>
          <a:solidFill>
            <a:schemeClr val="accent1">
              <a:alpha val="63999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5" name="Shape 1067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768" y="39431"/>
                </a:moveTo>
                <a:lnTo>
                  <a:pt x="21768" y="39431"/>
                </a:lnTo>
                <a:cubicBezTo>
                  <a:pt x="4340" y="41761"/>
                  <a:pt x="-3939" y="39262"/>
                  <a:pt x="7109" y="6478"/>
                </a:cubicBezTo>
                <a:lnTo>
                  <a:pt x="7109" y="6478"/>
                </a:lnTo>
                <a:cubicBezTo>
                  <a:pt x="8351" y="2792"/>
                  <a:pt x="9114" y="470"/>
                  <a:pt x="9265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190"/>
                </a:lnTo>
                <a:lnTo>
                  <a:pt x="43200" y="36190"/>
                </a:lnTo>
                <a:cubicBezTo>
                  <a:pt x="42390" y="36334"/>
                  <a:pt x="34314" y="37753"/>
                  <a:pt x="21768" y="39431"/>
                </a:cubicBezTo>
                <a:close/>
              </a:path>
            </a:pathLst>
          </a:custGeom>
          <a:solidFill>
            <a:schemeClr val="accent1">
              <a:alpha val="73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6" name="Shape 1068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683" y="39810"/>
                </a:moveTo>
                <a:lnTo>
                  <a:pt x="21683" y="39810"/>
                </a:lnTo>
                <a:cubicBezTo>
                  <a:pt x="4214" y="42146"/>
                  <a:pt x="-4163" y="39669"/>
                  <a:pt x="7014" y="6504"/>
                </a:cubicBezTo>
                <a:lnTo>
                  <a:pt x="7014" y="6504"/>
                </a:lnTo>
                <a:cubicBezTo>
                  <a:pt x="8241" y="2861"/>
                  <a:pt x="9003" y="528"/>
                  <a:pt x="9172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558"/>
                </a:lnTo>
                <a:lnTo>
                  <a:pt x="43200" y="36558"/>
                </a:lnTo>
                <a:cubicBezTo>
                  <a:pt x="42300" y="36720"/>
                  <a:pt x="34192" y="38137"/>
                  <a:pt x="21683" y="39810"/>
                </a:cubicBezTo>
                <a:close/>
              </a:path>
            </a:pathLst>
          </a:custGeom>
          <a:solidFill>
            <a:schemeClr val="accent1">
              <a:alpha val="82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7" name="Shape 1069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599" y="40189"/>
                </a:moveTo>
                <a:lnTo>
                  <a:pt x="21599" y="40189"/>
                </a:lnTo>
                <a:cubicBezTo>
                  <a:pt x="4089" y="42530"/>
                  <a:pt x="-4386" y="40077"/>
                  <a:pt x="6918" y="6529"/>
                </a:cubicBezTo>
                <a:lnTo>
                  <a:pt x="6918" y="6529"/>
                </a:lnTo>
                <a:cubicBezTo>
                  <a:pt x="8131" y="2930"/>
                  <a:pt x="8892" y="587"/>
                  <a:pt x="9080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6926"/>
                </a:lnTo>
                <a:lnTo>
                  <a:pt x="43200" y="36926"/>
                </a:lnTo>
                <a:cubicBezTo>
                  <a:pt x="42165" y="37107"/>
                  <a:pt x="34070" y="38521"/>
                  <a:pt x="21599" y="40189"/>
                </a:cubicBezTo>
                <a:close/>
              </a:path>
            </a:pathLst>
          </a:custGeom>
          <a:solidFill>
            <a:schemeClr val="accent1">
              <a:alpha val="91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8" name="Shape 1070"/>
          <p:cNvSpPr>
            <a:spLocks noChangeArrowheads="1" noGrp="1"/>
          </p:cNvSpPr>
          <p:nvPr userDrawn="1"/>
        </p:nvSpPr>
        <p:spPr bwMode="auto"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1514" y="40568"/>
                </a:moveTo>
                <a:lnTo>
                  <a:pt x="21514" y="40568"/>
                </a:lnTo>
                <a:cubicBezTo>
                  <a:pt x="3963" y="42915"/>
                  <a:pt x="-4610" y="40484"/>
                  <a:pt x="6823" y="6555"/>
                </a:cubicBezTo>
                <a:lnTo>
                  <a:pt x="6823" y="6555"/>
                </a:lnTo>
                <a:cubicBezTo>
                  <a:pt x="8022" y="2999"/>
                  <a:pt x="8781" y="646"/>
                  <a:pt x="8988" y="0"/>
                </a:cubicBezTo>
                <a:lnTo>
                  <a:pt x="8597" y="0"/>
                </a:lnTo>
                <a:lnTo>
                  <a:pt x="8597" y="0"/>
                </a:lnTo>
                <a:cubicBezTo>
                  <a:pt x="8597" y="0"/>
                  <a:pt x="7784" y="2374"/>
                  <a:pt x="6346" y="6641"/>
                </a:cubicBezTo>
                <a:lnTo>
                  <a:pt x="6346" y="6641"/>
                </a:lnTo>
                <a:cubicBezTo>
                  <a:pt x="-5238" y="41016"/>
                  <a:pt x="3448" y="43478"/>
                  <a:pt x="21229" y="41101"/>
                </a:cubicBezTo>
                <a:lnTo>
                  <a:pt x="21229" y="41101"/>
                </a:lnTo>
                <a:cubicBezTo>
                  <a:pt x="34825" y="39282"/>
                  <a:pt x="43200" y="37760"/>
                  <a:pt x="43200" y="37760"/>
                </a:cubicBezTo>
                <a:lnTo>
                  <a:pt x="43200" y="37295"/>
                </a:lnTo>
                <a:lnTo>
                  <a:pt x="43200" y="37295"/>
                </a:lnTo>
                <a:cubicBezTo>
                  <a:pt x="42075" y="37493"/>
                  <a:pt x="33948" y="38905"/>
                  <a:pt x="21514" y="40568"/>
                </a:cubicBezTo>
                <a:close/>
              </a:path>
            </a:pathLst>
          </a:custGeom>
          <a:solidFill>
            <a:schemeClr val="accent1"/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583498" y="274638"/>
            <a:ext cx="99989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9264351" y="6356350"/>
            <a:ext cx="23180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	</a:t>
            </a:r>
            <a:fld id="{F8E3F0E9-0FC2-4DDE-87CF-3BA6A04EA4CC}" type="slidenum">
              <a:rPr lang="ru-RU"/>
              <a:t/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1619018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6EB4D43-F783-4E09-8208-6AA351DBC29B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5125706" y="6356350"/>
            <a:ext cx="35625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>
        <a:spcBef>
          <a:spcPts val="0"/>
        </a:spcBef>
        <a:buNone/>
        <a:defRPr sz="44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835024" y="397404"/>
            <a:ext cx="10363199" cy="1470025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endParaRPr/>
          </a:p>
          <a:p>
            <a:pPr>
              <a:defRPr/>
            </a:pPr>
            <a:r>
              <a:rPr sz="4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Построение графика линейной функции</a:t>
            </a:r>
            <a:br>
              <a:rPr sz="4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4800" b="1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1828800" y="2084651"/>
            <a:ext cx="8534399" cy="4119827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/>
          </a:bodyPr>
          <a:lstStyle/>
          <a:p>
            <a:pPr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Arial"/>
                <a:cs typeface="Arial"/>
              </a:rPr>
              <a:t>Линейной функцией называется функция, которую можно задать формулой</a:t>
            </a:r>
            <a:endParaRPr sz="32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Arial"/>
                <a:cs typeface="Arial"/>
              </a:rPr>
              <a:t>вида y = kx + b, где x - независимая переменная, k, b – любые числа</a:t>
            </a:r>
            <a:endParaRPr sz="32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Arial"/>
                <a:cs typeface="Arial"/>
              </a:rPr>
              <a:t>График: прямая, проходящая через точку b на оси Оу.</a:t>
            </a:r>
            <a:endParaRPr sz="32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ru-RU" sz="3200" b="0" i="0" u="none" strike="noStrike" cap="none" spc="0">
                <a:solidFill>
                  <a:schemeClr val="tx1"/>
                </a:solidFill>
                <a:latin typeface="Arial"/>
                <a:cs typeface="Arial"/>
              </a:rPr>
              <a:t>Область определения функции: x – любое</a:t>
            </a:r>
            <a:endParaRPr lang="ru-RU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900" b="0" i="0" u="none" strike="noStrike" cap="none" spc="0">
                <a:solidFill>
                  <a:schemeClr val="tx1"/>
                </a:solidFill>
                <a:latin typeface="Arial"/>
                <a:cs typeface="Arial"/>
              </a:rPr>
              <a:t>k - угловой</a:t>
            </a:r>
            <a:r>
              <a:rPr lang="ru-RU" sz="1900" b="0" i="0" u="none" strike="noStrike" cap="none" spc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ru-RU" sz="1900" b="0" i="0" u="none" strike="noStrike" cap="none" spc="0">
                <a:solidFill>
                  <a:schemeClr val="tx1"/>
                </a:solidFill>
                <a:latin typeface="Arial"/>
                <a:cs typeface="Arial"/>
              </a:rPr>
              <a:t>коэффициент</a:t>
            </a:r>
            <a:endParaRPr lang="ru-RU" sz="19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ru-RU" sz="1900" b="0" i="0" u="none" strike="noStrike" cap="none" spc="0">
                <a:solidFill>
                  <a:schemeClr val="tx1"/>
                </a:solidFill>
                <a:latin typeface="Arial"/>
                <a:cs typeface="Arial"/>
              </a:rPr>
              <a:t>b – точка</a:t>
            </a:r>
            <a:r>
              <a:rPr lang="ru-RU" sz="1900" b="0" i="0" u="none" strike="noStrike" cap="none" spc="0">
                <a:solidFill>
                  <a:schemeClr val="tx1"/>
                </a:solidFill>
                <a:latin typeface="Arial"/>
                <a:cs typeface="Arial"/>
              </a:rPr>
              <a:t> </a:t>
            </a:r>
            <a:r>
              <a:rPr lang="ru-RU" sz="1900" b="0" i="0" u="none" strike="noStrike" cap="none" spc="0">
                <a:solidFill>
                  <a:schemeClr val="tx1"/>
                </a:solidFill>
                <a:latin typeface="Arial"/>
                <a:cs typeface="Arial"/>
              </a:rPr>
              <a:t>на оси Oy</a:t>
            </a:r>
            <a:endParaRPr lang="ru-RU" sz="1900" b="0" i="0" u="none" strike="noStrike" cap="none" spc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32704863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02350540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182692862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0" y="1230312"/>
            <a:ext cx="12387826" cy="37173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9180497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73306951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51601796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0" y="0"/>
            <a:ext cx="12227877" cy="53313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9424970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333831841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63131127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16924" y="-13053"/>
            <a:ext cx="12158150" cy="68841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3222191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363166306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1513083256" name=""/>
          <p:cNvPicPr>
            <a:picLocks noChangeAspect="1"/>
          </p:cNvPicPr>
          <p:nvPr/>
        </p:nvPicPr>
        <p:blipFill>
          <a:blip r:embed="rId2"/>
          <a:srcRect l="0" t="6163" r="0" b="-280"/>
          <a:stretch/>
        </p:blipFill>
        <p:spPr bwMode="auto">
          <a:xfrm rot="0" flipH="0" flipV="0">
            <a:off x="-26458" y="1655763"/>
            <a:ext cx="12502279" cy="36359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8602205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742935777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205488220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185715" y="-66145"/>
            <a:ext cx="11820567" cy="68659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9653449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45692132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192861413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727603" y="15874"/>
            <a:ext cx="10952699" cy="68262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5689891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940441614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168254046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435887" y="2117"/>
            <a:ext cx="11146512" cy="68770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98402738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46642975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28739205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rot="0" flipH="0" flipV="0">
            <a:off x="883031" y="-17661"/>
            <a:ext cx="10425937" cy="68933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Corn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Р7-Офис/7.3.3.0</Application>
  <DocSecurity>0</DocSecurity>
  <PresentationFormat>Widescreen</PresentationFormat>
  <Paragraphs>0</Paragraphs>
  <Slides>9</Slides>
  <Notes>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/>
  <cp:revision>6</cp:revision>
  <dcterms:created xsi:type="dcterms:W3CDTF">2012-12-03T06:56:55Z</dcterms:created>
  <dcterms:modified xsi:type="dcterms:W3CDTF">2024-07-31T09:12:14Z</dcterms:modified>
  <cp:category/>
  <cp:contentStatus/>
  <cp:version/>
</cp:coreProperties>
</file>