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52DB3-0CA9-4BB7-B64B-83297F8C0F93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110DA-73B2-42D0-A3B2-DC2FEAED4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286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7D3031-19A7-4614-99C6-D5F210D30E0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EC44DEC-FD36-44EA-8BD7-E9DF988A12DD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70864E4-7C61-4EC5-87E7-DFBA6C92FA7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44DEC-FD36-44EA-8BD7-E9DF988A12DD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64E4-7C61-4EC5-87E7-DFBA6C92FA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44DEC-FD36-44EA-8BD7-E9DF988A12DD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64E4-7C61-4EC5-87E7-DFBA6C92FA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EC44DEC-FD36-44EA-8BD7-E9DF988A12DD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0864E4-7C61-4EC5-87E7-DFBA6C92FA7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EC44DEC-FD36-44EA-8BD7-E9DF988A12DD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70864E4-7C61-4EC5-87E7-DFBA6C92FA7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44DEC-FD36-44EA-8BD7-E9DF988A12DD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64E4-7C61-4EC5-87E7-DFBA6C92FA7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44DEC-FD36-44EA-8BD7-E9DF988A12DD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64E4-7C61-4EC5-87E7-DFBA6C92FA7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EC44DEC-FD36-44EA-8BD7-E9DF988A12DD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0864E4-7C61-4EC5-87E7-DFBA6C92FA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44DEC-FD36-44EA-8BD7-E9DF988A12DD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864E4-7C61-4EC5-87E7-DFBA6C92FA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EC44DEC-FD36-44EA-8BD7-E9DF988A12DD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0864E4-7C61-4EC5-87E7-DFBA6C92FA7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EC44DEC-FD36-44EA-8BD7-E9DF988A12DD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0864E4-7C61-4EC5-87E7-DFBA6C92FA7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EC44DEC-FD36-44EA-8BD7-E9DF988A12DD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70864E4-7C61-4EC5-87E7-DFBA6C92FA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Умножение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двух отрицательных чисел.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Содержимое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600200"/>
                <a:ext cx="8229600" cy="4972072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ru-RU" b="1" dirty="0" smtClean="0">
                    <a:latin typeface="Times New Roman" pitchFamily="18" charset="0"/>
                    <a:cs typeface="Times New Roman" pitchFamily="18" charset="0"/>
                  </a:rPr>
                  <a:t>Устный счет.			Индивидуальная </a:t>
                </a:r>
              </a:p>
              <a:p>
                <a:pPr>
                  <a:buNone/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20 + 4· (32 – 16) = 			</a:t>
                </a:r>
                <a:r>
                  <a:rPr lang="ru-RU" b="1" dirty="0">
                    <a:latin typeface="Times New Roman" pitchFamily="18" charset="0"/>
                    <a:cs typeface="Times New Roman" pitchFamily="18" charset="0"/>
                  </a:rPr>
                  <a:t>работа </a:t>
                </a:r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None/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100 : (64 : 8 : 4) = 			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найти корень уравнения</a:t>
                </a:r>
              </a:p>
              <a:p>
                <a:pPr>
                  <a:buNone/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0,26 ·  0,3 = 			- 4 + х = 8,7</a:t>
                </a:r>
              </a:p>
              <a:p>
                <a:pPr>
                  <a:buNone/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0,64 : 0,8 = 				7 – а = 3,4</a:t>
                </a:r>
              </a:p>
              <a:p>
                <a:pPr>
                  <a:buNone/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1 -     = 				х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cs typeface="Calibri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cs typeface="Calibri"/>
                          </a:rPr>
                          <m:t>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cs typeface="Calibri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=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cs typeface="Calibri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cs typeface="Calibri"/>
                          </a:rPr>
                          <m:t>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cs typeface="Calibri"/>
                          </a:rPr>
                          <m:t>8</m:t>
                        </m:r>
                      </m:den>
                    </m:f>
                  </m:oMath>
                </a14:m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None/>
                </a:pP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      -       = </a:t>
                </a:r>
              </a:p>
              <a:p>
                <a:pPr marL="514350" indent="-514350">
                  <a:buNone/>
                </a:pPr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514350" indent="-514350">
                  <a:buAutoNum type="arabicPlain"/>
                </a:pPr>
                <a:endParaRPr lang="ru-RU" dirty="0" smtClean="0">
                  <a:latin typeface="Calibri"/>
                  <a:cs typeface="Calibri"/>
                </a:endParaRPr>
              </a:p>
              <a:p>
                <a:pPr>
                  <a:buNone/>
                </a:pPr>
                <a:r>
                  <a:rPr lang="ru-RU" dirty="0" smtClean="0">
                    <a:latin typeface="Calibri"/>
                    <a:cs typeface="Calibri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972072"/>
              </a:xfrm>
              <a:blipFill rotWithShape="1">
                <a:blip r:embed="rId2"/>
                <a:stretch>
                  <a:fillRect t="-11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930413"/>
            <a:ext cx="214314" cy="701390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559018"/>
            <a:ext cx="285752" cy="642942"/>
          </a:xfrm>
          <a:prstGeom prst="rect">
            <a:avLst/>
          </a:prstGeom>
          <a:noFill/>
        </p:spPr>
      </p:pic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32789" y="4582786"/>
            <a:ext cx="285752" cy="642943"/>
          </a:xfrm>
          <a:prstGeom prst="rect">
            <a:avLst/>
          </a:prstGeom>
          <a:noFill/>
        </p:spPr>
      </p:pic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0" y="714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56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Повторить правило умножения чисел с разными знаками. Вычислить: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3958" t="58676" r="52804" b="22805"/>
          <a:stretch>
            <a:fillRect/>
          </a:stretch>
        </p:blipFill>
        <p:spPr bwMode="auto">
          <a:xfrm>
            <a:off x="857223" y="1142984"/>
            <a:ext cx="4143405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187624" y="3116705"/>
            <a:ext cx="400793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3357562"/>
            <a:ext cx="38100" cy="190500"/>
          </a:xfrm>
          <a:prstGeom prst="rect">
            <a:avLst/>
          </a:prstGeom>
          <a:noFill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 l="52404" t="60101" r="37847" b="22805"/>
          <a:stretch>
            <a:fillRect/>
          </a:stretch>
        </p:blipFill>
        <p:spPr bwMode="auto">
          <a:xfrm>
            <a:off x="1619672" y="3116705"/>
            <a:ext cx="2088232" cy="2059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357158" y="5357826"/>
            <a:ext cx="85378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Сформулируем правило, как найти произведение двух отрицательных чисел.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276692"/>
            <a:ext cx="64807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-  6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0131" y="1247248"/>
            <a:ext cx="64807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 6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3141538"/>
            <a:ext cx="648072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 6 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80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Закрепление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785794"/>
            <a:ext cx="8229600" cy="507209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Работа с учебником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4.270 (самостоятельно, с проверкой)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4.272 (работа в группах)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4.275 (работа в группах)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Дружно с вами мы считали и про числа рассуждали,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теперь мы дружно встали, свои косточки размяли.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счет раз кулак сожмем, на счет два в локтях сожмем.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счет три прижмем к плечам, на четыре -  к небесам.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Хорошо прогнулись и друг другу улыбнулись!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1484784"/>
            <a:ext cx="2921369" cy="1343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849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Задания по функциональной грамотности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41121" t="32515" r="22477" b="32086"/>
          <a:stretch>
            <a:fillRect/>
          </a:stretch>
        </p:blipFill>
        <p:spPr bwMode="auto">
          <a:xfrm>
            <a:off x="214282" y="1142984"/>
            <a:ext cx="8587741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5166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Работа с учебником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4.281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4.282 устно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40841" t="44195" r="23645" b="42419"/>
          <a:stretch>
            <a:fillRect/>
          </a:stretch>
        </p:blipFill>
        <p:spPr bwMode="auto">
          <a:xfrm>
            <a:off x="428596" y="1071546"/>
            <a:ext cx="750099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 l="41121" t="70355" r="22477" b="21711"/>
          <a:stretch>
            <a:fillRect/>
          </a:stretch>
        </p:blipFill>
        <p:spPr bwMode="auto">
          <a:xfrm>
            <a:off x="571472" y="142852"/>
            <a:ext cx="7107351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40841" t="59494" r="23645" b="22658"/>
          <a:stretch>
            <a:fillRect/>
          </a:stretch>
        </p:blipFill>
        <p:spPr bwMode="auto">
          <a:xfrm>
            <a:off x="428596" y="2643182"/>
            <a:ext cx="750099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5379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5017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Итоги урока. Рефлексия.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8507288" cy="5116024"/>
          </a:xfrm>
        </p:spPr>
        <p:txBody>
          <a:bodyPr>
            <a:normAutofit fontScale="92500" lnSpcReduction="20000"/>
          </a:bodyPr>
          <a:lstStyle/>
          <a:p>
            <a:pPr algn="just">
              <a:buClr>
                <a:srgbClr val="0070C0"/>
              </a:buClr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Что нового вы узнали на уроке? </a:t>
            </a:r>
          </a:p>
          <a:p>
            <a:pPr marL="109728" indent="0" algn="just">
              <a:buClr>
                <a:srgbClr val="0070C0"/>
              </a:buClr>
              <a:buNone/>
            </a:pP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70C0"/>
              </a:buClr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Домашнее задание: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№ 4.299 е - к, № 4.300 б, г</a:t>
            </a:r>
          </a:p>
          <a:p>
            <a:pPr algn="just">
              <a:buClr>
                <a:srgbClr val="0070C0"/>
              </a:buCl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Творческое задание по желанию: составить 10 примеров на устный счет</a:t>
            </a:r>
          </a:p>
          <a:p>
            <a:pPr algn="just">
              <a:buClr>
                <a:srgbClr val="0070C0"/>
              </a:buClr>
              <a:buFont typeface="Wingdings" pitchFamily="2" charset="2"/>
              <a:buChar char="ü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70C0"/>
              </a:buClr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Ученики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высказываются одним предложением, выбирая начало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фразы: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	сегодня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я узнал…</a:t>
            </a:r>
          </a:p>
          <a:p>
            <a:pPr marL="109728" indent="0"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	было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интересно…</a:t>
            </a:r>
          </a:p>
          <a:p>
            <a:pPr marL="109728" indent="0"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	было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трудно…</a:t>
            </a:r>
          </a:p>
          <a:p>
            <a:pPr marL="109728" indent="0"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	теперь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я могу…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46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</TotalTime>
  <Words>158</Words>
  <Application>Microsoft Office PowerPoint</Application>
  <PresentationFormat>Экран (4:3)</PresentationFormat>
  <Paragraphs>62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Умножение двух отрицательных чисел.</vt:lpstr>
      <vt:lpstr> Повторить правило умножения чисел с разными знаками. Вычислить:</vt:lpstr>
      <vt:lpstr>Закрепление</vt:lpstr>
      <vt:lpstr>Задания по функциональной грамотности </vt:lpstr>
      <vt:lpstr>Презентация PowerPoint</vt:lpstr>
      <vt:lpstr>Итоги урока. Рефлексия.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двух отрицательных чисел.</dc:title>
  <dc:creator>Home</dc:creator>
  <cp:lastModifiedBy>Home</cp:lastModifiedBy>
  <cp:revision>1</cp:revision>
  <dcterms:created xsi:type="dcterms:W3CDTF">2024-07-31T09:24:17Z</dcterms:created>
  <dcterms:modified xsi:type="dcterms:W3CDTF">2024-07-31T09:25:43Z</dcterms:modified>
</cp:coreProperties>
</file>