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9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BF4AECB-DDC8-457F-86A6-7B6FBD2BFDD3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D3681F4-9A27-4D72-8976-0F00B9E4214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4AECB-DDC8-457F-86A6-7B6FBD2BFDD3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681F4-9A27-4D72-8976-0F00B9E421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4AECB-DDC8-457F-86A6-7B6FBD2BFDD3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681F4-9A27-4D72-8976-0F00B9E421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BF4AECB-DDC8-457F-86A6-7B6FBD2BFDD3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D3681F4-9A27-4D72-8976-0F00B9E4214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BF4AECB-DDC8-457F-86A6-7B6FBD2BFDD3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D3681F4-9A27-4D72-8976-0F00B9E4214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4AECB-DDC8-457F-86A6-7B6FBD2BFDD3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681F4-9A27-4D72-8976-0F00B9E4214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4AECB-DDC8-457F-86A6-7B6FBD2BFDD3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681F4-9A27-4D72-8976-0F00B9E4214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BF4AECB-DDC8-457F-86A6-7B6FBD2BFDD3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3681F4-9A27-4D72-8976-0F00B9E4214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4AECB-DDC8-457F-86A6-7B6FBD2BFDD3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681F4-9A27-4D72-8976-0F00B9E421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BF4AECB-DDC8-457F-86A6-7B6FBD2BFDD3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D3681F4-9A27-4D72-8976-0F00B9E4214E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BF4AECB-DDC8-457F-86A6-7B6FBD2BFDD3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3681F4-9A27-4D72-8976-0F00B9E4214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BF4AECB-DDC8-457F-86A6-7B6FBD2BFDD3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D3681F4-9A27-4D72-8976-0F00B9E4214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 по теме «Действие умножения».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rgbClr val="0070C0"/>
              </a:buClr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Устная работа</a:t>
            </a:r>
          </a:p>
          <a:p>
            <a:pPr>
              <a:buClr>
                <a:srgbClr val="0070C0"/>
              </a:buCl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(творческое задание учащихся)</a:t>
            </a:r>
          </a:p>
          <a:p>
            <a:pPr>
              <a:buClr>
                <a:srgbClr val="0070C0"/>
              </a:buCl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70C0"/>
              </a:buClr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Карточки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тренажер по решению примеров (самопроверка)</a:t>
            </a:r>
          </a:p>
          <a:p>
            <a:pPr>
              <a:buClr>
                <a:srgbClr val="0070C0"/>
              </a:buCl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Повторить правила умножения чисел с разными знаками и отрицательных чисел</a:t>
            </a:r>
          </a:p>
          <a:p>
            <a:pPr>
              <a:buClr>
                <a:srgbClr val="0070C0"/>
              </a:buCl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Найти значение выражений:</a:t>
            </a:r>
          </a:p>
          <a:p>
            <a:pPr>
              <a:buClr>
                <a:srgbClr val="0070C0"/>
              </a:buCl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25 </a:t>
            </a:r>
            <a:r>
              <a:rPr lang="ru-RU" sz="2400" dirty="0" smtClean="0">
                <a:latin typeface="Calibri"/>
                <a:cs typeface="Calibri"/>
              </a:rPr>
              <a:t>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(- 1)</a:t>
            </a:r>
            <a:r>
              <a:rPr lang="ru-RU" sz="2400" dirty="0" smtClean="0">
                <a:latin typeface="Calibri"/>
                <a:cs typeface="Calibri"/>
              </a:rPr>
              <a:t> = </a:t>
            </a:r>
          </a:p>
          <a:p>
            <a:pPr>
              <a:buClr>
                <a:srgbClr val="0070C0"/>
              </a:buClr>
              <a:buNone/>
            </a:pPr>
            <a:r>
              <a:rPr lang="ru-RU" sz="2400" dirty="0" smtClean="0">
                <a:latin typeface="Calibri"/>
                <a:cs typeface="Calibri"/>
              </a:rPr>
              <a:t> - 10 </a:t>
            </a:r>
            <a:r>
              <a:rPr lang="ru-RU" sz="2400" dirty="0" smtClean="0">
                <a:cs typeface="Calibri"/>
              </a:rPr>
              <a:t>· (-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cs typeface="Calibri"/>
              </a:rPr>
              <a:t>) = </a:t>
            </a:r>
          </a:p>
          <a:p>
            <a:pPr>
              <a:buClr>
                <a:srgbClr val="0070C0"/>
              </a:buClr>
              <a:buNone/>
            </a:pPr>
            <a:r>
              <a:rPr lang="ru-RU" sz="2400" dirty="0" smtClean="0">
                <a:latin typeface="Times New Roman" pitchFamily="18" charset="0"/>
                <a:cs typeface="Calibri"/>
              </a:rPr>
              <a:t> - 13 </a:t>
            </a:r>
            <a:r>
              <a:rPr lang="ru-RU" sz="2400" dirty="0" smtClean="0">
                <a:cs typeface="Calibri"/>
              </a:rPr>
              <a:t>· (-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cs typeface="Calibri"/>
              </a:rPr>
              <a:t>) =</a:t>
            </a:r>
          </a:p>
          <a:p>
            <a:pPr>
              <a:buClr>
                <a:srgbClr val="0070C0"/>
              </a:buClr>
              <a:buNone/>
            </a:pPr>
            <a:r>
              <a:rPr lang="ru-RU" sz="2400" dirty="0" smtClean="0">
                <a:latin typeface="Times New Roman" pitchFamily="18" charset="0"/>
                <a:cs typeface="Calibri"/>
              </a:rPr>
              <a:t>36 </a:t>
            </a:r>
            <a:r>
              <a:rPr lang="ru-RU" sz="2400" dirty="0" smtClean="0">
                <a:cs typeface="Calibri"/>
              </a:rPr>
              <a:t>·  (-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cs typeface="Calibri"/>
              </a:rPr>
              <a:t>) =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получится, если число умножить на – 1?</a:t>
            </a:r>
          </a:p>
          <a:p>
            <a:pPr>
              <a:buClr>
                <a:srgbClr val="0070C0"/>
              </a:buCl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843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Работа с учебником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4.278 первый столбик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4.283 первый столбик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Самостоятельная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работа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60648"/>
            <a:ext cx="2448272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23828" t="46528" r="29687" b="18055"/>
          <a:stretch>
            <a:fillRect/>
          </a:stretch>
        </p:blipFill>
        <p:spPr bwMode="auto">
          <a:xfrm>
            <a:off x="107504" y="2242955"/>
            <a:ext cx="850112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1618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28515" t="38889" r="24219" b="28704"/>
          <a:stretch>
            <a:fillRect/>
          </a:stretch>
        </p:blipFill>
        <p:spPr bwMode="auto">
          <a:xfrm>
            <a:off x="142844" y="3357562"/>
            <a:ext cx="863586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 l="29514" t="47840" r="24479" b="24382"/>
          <a:stretch>
            <a:fillRect/>
          </a:stretch>
        </p:blipFill>
        <p:spPr bwMode="auto">
          <a:xfrm>
            <a:off x="285720" y="142852"/>
            <a:ext cx="7858180" cy="2668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786446" y="285728"/>
            <a:ext cx="314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из ВПР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(заготовки из бумаги)</a:t>
            </a:r>
          </a:p>
          <a:p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57158" y="3071810"/>
            <a:ext cx="850112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851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Итоги урока. Рефлексия.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81328"/>
            <a:ext cx="8229600" cy="4709853"/>
          </a:xfrm>
        </p:spPr>
        <p:txBody>
          <a:bodyPr>
            <a:normAutofit fontScale="85000" lnSpcReduction="10000"/>
          </a:bodyPr>
          <a:lstStyle/>
          <a:p>
            <a:pPr algn="just">
              <a:buClr>
                <a:srgbClr val="0070C0"/>
              </a:buClr>
              <a:buFont typeface="Wingdings" pitchFamily="2" charset="2"/>
              <a:buChar char="ü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Подведение итогов урока, кратко фронтальный опрос.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70C0"/>
              </a:buClr>
              <a:buFont typeface="Wingdings" pitchFamily="2" charset="2"/>
              <a:buChar char="ü"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70C0"/>
              </a:buClr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Домашнее задание: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№ 4.301 а, б, г</a:t>
            </a:r>
          </a:p>
          <a:p>
            <a:pPr algn="just">
              <a:buClr>
                <a:srgbClr val="0070C0"/>
              </a:buClr>
              <a:buFont typeface="Wingdings" pitchFamily="2" charset="2"/>
              <a:buChar char="ü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70C0"/>
              </a:buCl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доске  цветок без лепестков, нужно прикрепить лепестки, выбрав цвет:</a:t>
            </a:r>
          </a:p>
          <a:p>
            <a:pPr algn="just">
              <a:buClr>
                <a:srgbClr val="0070C0"/>
              </a:buClr>
              <a:buFont typeface="Wingdings" pitchFamily="2" charset="2"/>
              <a:buChar char="ü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Я доволен своей работой на уроке —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розовый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цвет.</a:t>
            </a:r>
          </a:p>
          <a:p>
            <a:pPr marL="109728" indent="0">
              <a:buNone/>
            </a:pP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Я хорошо работал, но умею еще лучше –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синий.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Работа не получилась, не доволен собой –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коричневый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цвет.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5553" y="5229200"/>
            <a:ext cx="1245746" cy="1287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Дуга 6"/>
          <p:cNvSpPr/>
          <p:nvPr/>
        </p:nvSpPr>
        <p:spPr>
          <a:xfrm rot="1877535">
            <a:off x="7795917" y="6111979"/>
            <a:ext cx="936104" cy="1152128"/>
          </a:xfrm>
          <a:prstGeom prst="arc">
            <a:avLst>
              <a:gd name="adj1" fmla="val 16200000"/>
              <a:gd name="adj2" fmla="val 21127878"/>
            </a:avLst>
          </a:prstGeom>
          <a:ln>
            <a:solidFill>
              <a:srgbClr val="00B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16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</TotalTime>
  <Words>168</Words>
  <Application>Microsoft Office PowerPoint</Application>
  <PresentationFormat>Экран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Эркер</vt:lpstr>
      <vt:lpstr>Решение задач по теме «Действие умножения». </vt:lpstr>
      <vt:lpstr>Презентация PowerPoint</vt:lpstr>
      <vt:lpstr>Презентация PowerPoint</vt:lpstr>
      <vt:lpstr>Итоги урока. Рефлексия.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по теме «Действие умножения». </dc:title>
  <dc:creator>Home</dc:creator>
  <cp:lastModifiedBy>Home</cp:lastModifiedBy>
  <cp:revision>1</cp:revision>
  <dcterms:created xsi:type="dcterms:W3CDTF">2024-07-31T09:39:47Z</dcterms:created>
  <dcterms:modified xsi:type="dcterms:W3CDTF">2024-07-31T09:41:28Z</dcterms:modified>
</cp:coreProperties>
</file>