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notesMasterIdLst>
    <p:notesMasterId r:id="rId23"/>
  </p:notesMasterIdLst>
  <p:handoutMasterIdLst>
    <p:handoutMasterId r:id="rId24"/>
  </p:handoutMasterIdLst>
  <p:sldIdLst>
    <p:sldId id="257" r:id="rId2"/>
    <p:sldId id="259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62" r:id="rId17"/>
    <p:sldId id="274" r:id="rId18"/>
    <p:sldId id="275" r:id="rId19"/>
    <p:sldId id="276" r:id="rId20"/>
    <p:sldId id="277" r:id="rId21"/>
    <p:sldId id="278" r:id="rId2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7F07"/>
    <a:srgbClr val="9CA709"/>
    <a:srgbClr val="647735"/>
    <a:srgbClr val="0033CC"/>
    <a:srgbClr val="710F2B"/>
    <a:srgbClr val="9BA8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85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 dirty="0">
                <a:solidFill>
                  <a:srgbClr val="647735"/>
                </a:solidFill>
              </a:rPr>
              <a:t>Пострадавшие от бедствия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Пострадавшие</c:v>
                </c:pt>
              </c:strCache>
            </c:strRef>
          </c:tx>
          <c:dPt>
            <c:idx val="0"/>
            <c:bubble3D val="0"/>
            <c:explosion val="28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6D5-4282-8137-EDD485AFF79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82-4B63-9C45-84E7FC88DB4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6D5-4282-8137-EDD485AFF79E}"/>
              </c:ext>
            </c:extLst>
          </c:dPt>
          <c:dLbls>
            <c:dLbl>
              <c:idx val="2"/>
              <c:layout>
                <c:manualLayout>
                  <c:x val="0.13802119579265504"/>
                  <c:y val="-5.307263071176913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D5-4282-8137-EDD485AFF79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Разовьют симптомы продолжительного стресса и тоски</c:v>
                </c:pt>
                <c:pt idx="1">
                  <c:v>Продолжают функционировать без особых трудностей</c:v>
                </c:pt>
                <c:pt idx="2">
                  <c:v>Нуждаются в помощи и руководстве в первые месяцы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0.1</c:v>
                </c:pt>
                <c:pt idx="1">
                  <c:v>0.2</c:v>
                </c:pt>
                <c:pt idx="2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D5-4282-8137-EDD485AFF79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32"/>
      </c:pieChart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E51D080-0FA4-452C-BE9C-57B885F95115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D92CB86-0DB9-4A70-B1CF-B23508471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5764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68A2903-BD5A-4833-B0CA-AB5B8165171B}" type="datetime1">
              <a:rPr lang="ru-RU" smtClean="0"/>
              <a:t>21.03.24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2B151B-D7D1-48E5-8230-5AADBC794F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5927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rtlCol="0"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 rtlCol="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  <a:cs typeface="FreesiaUPC" panose="020B0502040204020203" pitchFamily="34" charset="-34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pPr rtl="0"/>
            <a:r>
              <a:rPr lang="ru-RU"/>
              <a:t>Образец подзаголовка</a:t>
            </a:r>
            <a:endParaRPr lang="en-US" dirty="0"/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Дата 3">
            <a:extLst>
              <a:ext uri="{FF2B5EF4-FFF2-40B4-BE49-F238E27FC236}">
                <a16:creationId xmlns:a16="http://schemas.microsoft.com/office/drawing/2014/main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4DAEB3-2211-4CA3-9D23-0143FCF3926F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6" name="Номер слайда 5">
            <a:extLst>
              <a:ext uri="{FF2B5EF4-FFF2-40B4-BE49-F238E27FC236}">
                <a16:creationId xmlns:a16="http://schemas.microsoft.com/office/drawing/2014/main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331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82E9B35-0826-45CC-9C2C-707B22DFAA83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226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4C0063D-EDF2-4190-A726-B9B651F864E7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27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9" name="Номер слайда 8">
            <a:extLst>
              <a:ext uri="{FF2B5EF4-FFF2-40B4-BE49-F238E27FC236}">
                <a16:creationId xmlns:a16="http://schemas.microsoft.com/office/drawing/2014/main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670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rtlCol="0"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rtlCol="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Дата 6">
            <a:extLst>
              <a:ext uri="{FF2B5EF4-FFF2-40B4-BE49-F238E27FC236}">
                <a16:creationId xmlns:a16="http://schemas.microsoft.com/office/drawing/2014/main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3EFA117-2261-4A1D-8BE7-0B7E6A1366C0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162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9279E9-B6DA-4AB3-A7CE-B748E56BEA69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9" name="Нижний колонтитул 8">
            <a:extLst>
              <a:ext uri="{FF2B5EF4-FFF2-40B4-BE49-F238E27FC236}">
                <a16:creationId xmlns:a16="http://schemas.microsoft.com/office/drawing/2014/main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0" name="Номер слайда 9">
            <a:extLst>
              <a:ext uri="{FF2B5EF4-FFF2-40B4-BE49-F238E27FC236}">
                <a16:creationId xmlns:a16="http://schemas.microsoft.com/office/drawing/2014/main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66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rtlCol="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CF7452-61A3-4CDC-ACAB-74E5B4A7EF57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11" name="Нижний колонтитул 10">
            <a:extLst>
              <a:ext uri="{FF2B5EF4-FFF2-40B4-BE49-F238E27FC236}">
                <a16:creationId xmlns:a16="http://schemas.microsoft.com/office/drawing/2014/main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12" name="Номер слайда 11">
            <a:extLst>
              <a:ext uri="{FF2B5EF4-FFF2-40B4-BE49-F238E27FC236}">
                <a16:creationId xmlns:a16="http://schemas.microsoft.com/office/drawing/2014/main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194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4D00952-BE77-47A2-BE29-2226E2D6BB12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7" name="Нижний колонтитул 6">
            <a:extLst>
              <a:ext uri="{FF2B5EF4-FFF2-40B4-BE49-F238E27FC236}">
                <a16:creationId xmlns:a16="http://schemas.microsoft.com/office/drawing/2014/main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8" name="Номер слайда 7">
            <a:extLst>
              <a:ext uri="{FF2B5EF4-FFF2-40B4-BE49-F238E27FC236}">
                <a16:creationId xmlns:a16="http://schemas.microsoft.com/office/drawing/2014/main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186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4D5EF43-AECB-4459-AE90-3AFB54138C76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Номер слайда 3">
            <a:extLst>
              <a:ext uri="{FF2B5EF4-FFF2-40B4-BE49-F238E27FC236}">
                <a16:creationId xmlns:a16="http://schemas.microsoft.com/office/drawing/2014/main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42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 7">
            <a:extLst>
              <a:ext uri="{FF2B5EF4-FFF2-40B4-BE49-F238E27FC236}">
                <a16:creationId xmlns:a16="http://schemas.microsoft.com/office/drawing/2014/main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rtlCol="0"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 rtlCol="0"/>
          <a:lstStyle/>
          <a:p>
            <a:pPr lvl="0" rtl="0"/>
            <a:r>
              <a:rPr lang="ru-RU"/>
              <a:t>Образец текста</a:t>
            </a:r>
          </a:p>
          <a:p>
            <a:pPr lvl="1" rtl="0"/>
            <a:r>
              <a:rPr lang="ru-RU"/>
              <a:t>Второй уровень</a:t>
            </a:r>
          </a:p>
          <a:p>
            <a:pPr lvl="2" rtl="0"/>
            <a:r>
              <a:rPr lang="ru-RU"/>
              <a:t>Третий уровень</a:t>
            </a:r>
          </a:p>
          <a:p>
            <a:pPr lvl="3" rtl="0"/>
            <a:r>
              <a:rPr lang="ru-RU"/>
              <a:t>Четвертый уровень</a:t>
            </a:r>
          </a:p>
          <a:p>
            <a:pPr lvl="4" rtl="0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 rtlCol="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 rtlCol="0"/>
          <a:lstStyle>
            <a:lvl1pPr algn="l">
              <a:defRPr/>
            </a:lvl1pPr>
          </a:lstStyle>
          <a:p>
            <a:pPr rtl="0"/>
            <a:fld id="{FD0FAC8F-653F-479B-B209-9F30C9091843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 rtlCol="0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282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Рисунок 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rtlCol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pPr rt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 rtlCol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fld id="{36FD9FC9-5FD1-4E3B-B719-212F55599717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 rtlCol="0"/>
          <a:lstStyle/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267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 dirty="0"/>
              <a:t>Стиль образца заголовка</a:t>
            </a:r>
            <a:endParaRPr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 rtl="0"/>
            <a:r>
              <a:rPr lang="ru" dirty="0"/>
              <a:t>Щелкните, чтобы изменить стили текста образца слайда</a:t>
            </a:r>
          </a:p>
          <a:p>
            <a:pPr lvl="1" rtl="0"/>
            <a:r>
              <a:rPr lang="ru" dirty="0"/>
              <a:t>Второй уровень</a:t>
            </a:r>
          </a:p>
          <a:p>
            <a:pPr lvl="2" rtl="0"/>
            <a:r>
              <a:rPr lang="ru" dirty="0"/>
              <a:t>Третий уровень</a:t>
            </a:r>
          </a:p>
          <a:p>
            <a:pPr lvl="3" rtl="0"/>
            <a:r>
              <a:rPr lang="ru" dirty="0"/>
              <a:t>Четвертый уровень</a:t>
            </a:r>
          </a:p>
          <a:p>
            <a:pPr lvl="4" rtl="0"/>
            <a:r>
              <a:rPr lang="ru" dirty="0"/>
              <a:t>Пятый уровень</a:t>
            </a:r>
            <a:endParaRPr lang="en-US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428A7F57-8526-4A03-89D8-FFB0245E6649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5" name="Нижний колонтитул 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rgbClr val="FFFFFF"/>
                </a:solidFill>
                <a:latin typeface="+mn-lt"/>
                <a:cs typeface="Calibri" panose="020F0502020204030204" pitchFamily="34" charset="0"/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4982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47" r:id="rId3"/>
    <p:sldLayoutId id="2147483743" r:id="rId4"/>
    <p:sldLayoutId id="2147483738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7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1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Calibri" panose="020F0502020204030204" pitchFamily="34" charset="0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Прямоугольник 21">
            <a:extLst>
              <a:ext uri="{FF2B5EF4-FFF2-40B4-BE49-F238E27FC236}">
                <a16:creationId xmlns:a16="http://schemas.microsoft.com/office/drawing/2014/main" id="{A9286AD2-18A9-4868-A4E3-7A2097A20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1" cy="6857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FD68DA-43BA-4508-8DE2-BA9BB7B2F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9754" y="639098"/>
            <a:ext cx="6253317" cy="2228390"/>
          </a:xfrm>
        </p:spPr>
        <p:txBody>
          <a:bodyPr rtlCol="0">
            <a:normAutofit/>
          </a:bodyPr>
          <a:lstStyle/>
          <a:p>
            <a:pPr algn="ctr"/>
            <a:r>
              <a:rPr lang="ru-RU" sz="3600" dirty="0">
                <a:solidFill>
                  <a:srgbClr val="647735"/>
                </a:solidFill>
              </a:rPr>
              <a:t>Актуальные вопросы в работе психолога </a:t>
            </a:r>
            <a:br>
              <a:rPr lang="ru-RU" sz="3600" dirty="0">
                <a:solidFill>
                  <a:srgbClr val="647735"/>
                </a:solidFill>
              </a:rPr>
            </a:br>
            <a:r>
              <a:rPr lang="ru-RU" sz="3600" dirty="0">
                <a:solidFill>
                  <a:srgbClr val="647735"/>
                </a:solidFill>
              </a:rPr>
              <a:t>школы-интерната </a:t>
            </a:r>
            <a:br>
              <a:rPr lang="ru-RU" sz="3600" dirty="0">
                <a:solidFill>
                  <a:srgbClr val="647735"/>
                </a:solidFill>
              </a:rPr>
            </a:br>
            <a:r>
              <a:rPr lang="ru-RU" sz="3600" dirty="0">
                <a:solidFill>
                  <a:srgbClr val="647735"/>
                </a:solidFill>
              </a:rPr>
              <a:t>с психотравмой</a:t>
            </a:r>
            <a:endParaRPr lang="ru" sz="3600" dirty="0">
              <a:solidFill>
                <a:srgbClr val="647735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8E9CFF2-3777-4FF4-A759-8491175B0B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022237" y="4052690"/>
            <a:ext cx="2645545" cy="1074194"/>
          </a:xfrm>
        </p:spPr>
        <p:txBody>
          <a:bodyPr rtlCol="0">
            <a:normAutofit fontScale="55000" lnSpcReduction="20000"/>
          </a:bodyPr>
          <a:lstStyle/>
          <a:p>
            <a:pPr algn="ctr" rtl="0"/>
            <a:r>
              <a:rPr lang="ru" sz="4200" b="1" dirty="0">
                <a:solidFill>
                  <a:schemeClr val="accent2">
                    <a:lumMod val="75000"/>
                  </a:schemeClr>
                </a:solidFill>
              </a:rPr>
              <a:t>Мастер-класс</a:t>
            </a:r>
          </a:p>
          <a:p>
            <a:pPr algn="ctr" rtl="0"/>
            <a:r>
              <a:rPr lang="ru-RU" sz="3300" dirty="0">
                <a:solidFill>
                  <a:schemeClr val="accent1">
                    <a:lumMod val="50000"/>
                  </a:schemeClr>
                </a:solidFill>
              </a:rPr>
              <a:t>Н</a:t>
            </a:r>
            <a:r>
              <a:rPr lang="ru" sz="3300" dirty="0">
                <a:solidFill>
                  <a:schemeClr val="accent1">
                    <a:lumMod val="50000"/>
                  </a:schemeClr>
                </a:solidFill>
              </a:rPr>
              <a:t>оябрь 2023 </a:t>
            </a:r>
          </a:p>
          <a:p>
            <a:pPr rtl="0"/>
            <a:endParaRPr lang="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Изображение здания, места для сидения, скамейки, вид сбоку&#10;&#10;Автоматически созданное описание">
            <a:extLst>
              <a:ext uri="{FF2B5EF4-FFF2-40B4-BE49-F238E27FC236}">
                <a16:creationId xmlns:a16="http://schemas.microsoft.com/office/drawing/2014/main" id="{282CF6DD-7FE8-4063-9551-1B7BBCE92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73701" y="1"/>
            <a:ext cx="5347541" cy="6857999"/>
          </a:xfrm>
          <a:prstGeom prst="rect">
            <a:avLst/>
          </a:prstGeom>
        </p:spPr>
      </p:pic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7A7CD63-7EC3-44F3-95D0-595C4019FF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27754" y="4498925"/>
            <a:ext cx="563610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E9D273EC-2F82-44AB-A944-6BB25687E159}"/>
              </a:ext>
            </a:extLst>
          </p:cNvPr>
          <p:cNvSpPr txBox="1">
            <a:spLocks/>
          </p:cNvSpPr>
          <p:nvPr/>
        </p:nvSpPr>
        <p:spPr>
          <a:xfrm>
            <a:off x="8642972" y="5415407"/>
            <a:ext cx="3311012" cy="115407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None/>
              <a:defRPr sz="2400" kern="1200" cap="all" spc="200" baseline="0">
                <a:solidFill>
                  <a:schemeClr val="tx1"/>
                </a:solidFill>
                <a:latin typeface="+mn-lt"/>
                <a:ea typeface="+mn-ea"/>
                <a:cs typeface="FreesiaUPC" panose="020B0502040204020203" pitchFamily="34" charset="-34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ru" sz="1900" dirty="0">
                <a:solidFill>
                  <a:schemeClr val="bg2">
                    <a:lumMod val="50000"/>
                  </a:schemeClr>
                </a:solidFill>
                <a:latin typeface="Sitka Subheading" panose="02000505000000020004" pitchFamily="2" charset="0"/>
              </a:rPr>
              <a:t>Педагог-психолог</a:t>
            </a:r>
            <a:r>
              <a:rPr lang="ru" dirty="0">
                <a:solidFill>
                  <a:schemeClr val="bg2">
                    <a:lumMod val="50000"/>
                  </a:schemeClr>
                </a:solidFill>
                <a:latin typeface="Sitka Subheading" panose="02000505000000020004" pitchFamily="2" charset="0"/>
              </a:rPr>
              <a:t> </a:t>
            </a:r>
          </a:p>
          <a:p>
            <a:pPr algn="ctr">
              <a:lnSpc>
                <a:spcPct val="120000"/>
              </a:lnSpc>
            </a:pPr>
            <a:r>
              <a:rPr lang="ru" sz="1800" dirty="0">
                <a:solidFill>
                  <a:schemeClr val="bg2">
                    <a:lumMod val="50000"/>
                  </a:schemeClr>
                </a:solidFill>
                <a:latin typeface="Sitka Subheading" panose="02000505000000020004" pitchFamily="2" charset="0"/>
              </a:rPr>
              <a:t>ГБОУ «Горловская СШИ №16»</a:t>
            </a:r>
          </a:p>
          <a:p>
            <a:pPr algn="ctr">
              <a:lnSpc>
                <a:spcPct val="120000"/>
              </a:lnSpc>
            </a:pPr>
            <a:r>
              <a:rPr lang="ru" sz="2900" dirty="0">
                <a:solidFill>
                  <a:schemeClr val="bg2">
                    <a:lumMod val="50000"/>
                  </a:schemeClr>
                </a:solidFill>
                <a:latin typeface="Sitka Subheading" panose="02000505000000020004" pitchFamily="2" charset="0"/>
              </a:rPr>
              <a:t>Федоренко О.В</a:t>
            </a:r>
          </a:p>
        </p:txBody>
      </p:sp>
    </p:spTree>
    <p:extLst>
      <p:ext uri="{BB962C8B-B14F-4D97-AF65-F5344CB8AC3E}">
        <p14:creationId xmlns:p14="http://schemas.microsoft.com/office/powerpoint/2010/main" val="4043737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FBD4D9-69B2-4A84-AD0D-DB9B8255E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2. Повторяющееся интрузивное воспоминание о событии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AF20D3-BB01-4593-B14D-216632C9E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7300996" cy="376089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Игры в которых травматическое событие повторяется</a:t>
            </a:r>
          </a:p>
          <a:p>
            <a:pPr marL="0" indent="0">
              <a:buNone/>
            </a:pPr>
            <a:r>
              <a:rPr lang="ru-RU" dirty="0"/>
              <a:t>2. Ночные кошмары, вокруг травматического события</a:t>
            </a:r>
          </a:p>
          <a:p>
            <a:pPr marL="0" indent="0">
              <a:buNone/>
            </a:pPr>
            <a:r>
              <a:rPr lang="ru-RU" dirty="0"/>
              <a:t>3. Крик во сне</a:t>
            </a:r>
          </a:p>
          <a:p>
            <a:pPr marL="0" indent="0">
              <a:buNone/>
            </a:pPr>
            <a:r>
              <a:rPr lang="ru-RU" dirty="0"/>
              <a:t>4. </a:t>
            </a:r>
            <a:r>
              <a:rPr lang="ru-RU" dirty="0" err="1"/>
              <a:t>Диссоциативные</a:t>
            </a:r>
            <a:r>
              <a:rPr lang="ru-RU" dirty="0"/>
              <a:t> эпизоды («флешбэки»)</a:t>
            </a:r>
          </a:p>
          <a:p>
            <a:pPr marL="0" indent="0">
              <a:buNone/>
            </a:pPr>
            <a:r>
              <a:rPr lang="ru-RU" dirty="0"/>
              <a:t>5. Интенсивное ухудшение психического состояния при конфронтации с раздражителями, напоминающими о травме</a:t>
            </a:r>
          </a:p>
          <a:p>
            <a:pPr marL="0" indent="0">
              <a:buNone/>
            </a:pPr>
            <a:r>
              <a:rPr lang="ru-RU" dirty="0"/>
              <a:t>6. Цепляющееся поведение</a:t>
            </a:r>
          </a:p>
          <a:p>
            <a:pPr marL="0" indent="0">
              <a:buNone/>
            </a:pPr>
            <a:endParaRPr lang="ru-RU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EDDC9D5-FB23-4C44-9C5D-67F24F6DB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5B6ED-2B21-4E87-912D-BBB1BBA9F3C8}"/>
              </a:ext>
            </a:extLst>
          </p:cNvPr>
          <p:cNvSpPr txBox="1"/>
          <p:nvPr/>
        </p:nvSpPr>
        <p:spPr>
          <a:xfrm>
            <a:off x="301841" y="6386731"/>
            <a:ext cx="5903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Интрузивное (проникающее, нарушающее обыденное)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5D16AE6-82A0-4B95-81E6-DA4E992E05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5515" y="2308319"/>
            <a:ext cx="3821657" cy="3080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869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B9F37-8BEE-4859-85BC-CBCA7226D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621437"/>
            <a:ext cx="10058400" cy="825623"/>
          </a:xfrm>
        </p:spPr>
        <p:txBody>
          <a:bodyPr/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3. Избегание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73545C1-DAF4-43EE-9936-E3ABC4C4C3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3093" y="2348143"/>
            <a:ext cx="4639736" cy="4394446"/>
          </a:xfrm>
        </p:spPr>
        <p:txBody>
          <a:bodyPr>
            <a:normAutofit/>
          </a:bodyPr>
          <a:lstStyle/>
          <a:p>
            <a:r>
              <a:rPr lang="ru-RU" dirty="0"/>
              <a:t>1.  Избегание всего, что напоминает о событии</a:t>
            </a:r>
          </a:p>
          <a:p>
            <a:r>
              <a:rPr lang="ru-RU" dirty="0"/>
              <a:t>2. Отчуждение от родителей и школьных друзей</a:t>
            </a:r>
          </a:p>
          <a:p>
            <a:r>
              <a:rPr lang="ru-RU" dirty="0"/>
              <a:t>3. Ограниченное игровое поведение</a:t>
            </a:r>
          </a:p>
          <a:p>
            <a:r>
              <a:rPr lang="ru-RU" dirty="0"/>
              <a:t>4. Снижение интереса к прежде значимым вещам</a:t>
            </a:r>
          </a:p>
          <a:p>
            <a:r>
              <a:rPr lang="ru-RU" dirty="0"/>
              <a:t>5. Изменение и дисфункция питания</a:t>
            </a: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2E8D40D-B255-4EB2-BD02-BEB35442F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4537" y="3097051"/>
            <a:ext cx="4639736" cy="3604332"/>
          </a:xfrm>
        </p:spPr>
        <p:txBody>
          <a:bodyPr>
            <a:normAutofit/>
          </a:bodyPr>
          <a:lstStyle/>
          <a:p>
            <a:r>
              <a:rPr lang="ru-RU" dirty="0"/>
              <a:t>6. Суженное восприятие будущего</a:t>
            </a:r>
          </a:p>
          <a:p>
            <a:pPr marL="0" indent="0">
              <a:buNone/>
            </a:pPr>
            <a:r>
              <a:rPr lang="ru-RU" dirty="0"/>
              <a:t> 7. Повышенная забота о членах семьи</a:t>
            </a:r>
          </a:p>
          <a:p>
            <a:r>
              <a:rPr lang="ru-RU" dirty="0"/>
              <a:t>8. Потеря уже освоенных способностей</a:t>
            </a:r>
          </a:p>
          <a:p>
            <a:r>
              <a:rPr lang="ru-RU" dirty="0"/>
              <a:t>9. Эмоциональная глухота, уплощение чувств</a:t>
            </a:r>
          </a:p>
          <a:p>
            <a:r>
              <a:rPr lang="ru-RU" dirty="0"/>
              <a:t>10. Кажущееся безучастие</a:t>
            </a:r>
          </a:p>
          <a:p>
            <a:r>
              <a:rPr lang="ru-RU" dirty="0"/>
              <a:t>11. Регрессивное поведение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AAC949-8CC9-4D35-B81A-89638CD33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00C3BC8-A662-4450-82BC-3E16CAE04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537" y="990318"/>
            <a:ext cx="3160100" cy="2106733"/>
          </a:xfrm>
          <a:prstGeom prst="rect">
            <a:avLst/>
          </a:prstGeom>
        </p:spPr>
      </p:pic>
      <p:sp>
        <p:nvSpPr>
          <p:cNvPr id="12" name="Пузырек для мыслей: облако 11">
            <a:extLst>
              <a:ext uri="{FF2B5EF4-FFF2-40B4-BE49-F238E27FC236}">
                <a16:creationId xmlns:a16="http://schemas.microsoft.com/office/drawing/2014/main" id="{30F6011C-A793-421E-A9A1-BA4BA949DCDE}"/>
              </a:ext>
            </a:extLst>
          </p:cNvPr>
          <p:cNvSpPr/>
          <p:nvPr/>
        </p:nvSpPr>
        <p:spPr>
          <a:xfrm>
            <a:off x="7145677" y="-37042"/>
            <a:ext cx="3153690" cy="1432485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Родители и педагоги часто интерпретируют не правильно</a:t>
            </a:r>
          </a:p>
        </p:txBody>
      </p:sp>
    </p:spTree>
    <p:extLst>
      <p:ext uri="{BB962C8B-B14F-4D97-AF65-F5344CB8AC3E}">
        <p14:creationId xmlns:p14="http://schemas.microsoft.com/office/powerpoint/2010/main" val="34059941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D49FF8-A1E2-4619-81AC-587688FA47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4. </a:t>
            </a:r>
            <a:r>
              <a:rPr lang="ru-RU" b="1" dirty="0" err="1">
                <a:solidFill>
                  <a:schemeClr val="bg2">
                    <a:lumMod val="50000"/>
                  </a:schemeClr>
                </a:solidFill>
              </a:rPr>
              <a:t>Гипервозбудимое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 состояние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86F904-D958-4B9A-9CC6-F2FEA3003BE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1. Повышенное автономное возбуждение</a:t>
            </a:r>
          </a:p>
          <a:p>
            <a:r>
              <a:rPr lang="ru-RU" dirty="0"/>
              <a:t>2. Ночные страхи</a:t>
            </a:r>
          </a:p>
          <a:p>
            <a:r>
              <a:rPr lang="ru-RU" dirty="0"/>
              <a:t>3. Нарушение сна</a:t>
            </a:r>
          </a:p>
          <a:p>
            <a:r>
              <a:rPr lang="ru-RU" dirty="0"/>
              <a:t>4. Нарушение концентрации</a:t>
            </a:r>
          </a:p>
          <a:p>
            <a:r>
              <a:rPr lang="ru-RU" dirty="0"/>
              <a:t>5. Нарушение памяти</a:t>
            </a:r>
          </a:p>
          <a:p>
            <a:r>
              <a:rPr lang="ru-RU" dirty="0"/>
              <a:t>6. Ухудшение школьных успехов</a:t>
            </a:r>
          </a:p>
          <a:p>
            <a:r>
              <a:rPr lang="ru-RU" dirty="0"/>
              <a:t>7. Возбудимость, всплески ярости</a:t>
            </a: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BFC38C-CF53-48CF-9354-BBE1078FDEB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8. Драчливость</a:t>
            </a:r>
          </a:p>
          <a:p>
            <a:r>
              <a:rPr lang="ru-RU" dirty="0"/>
              <a:t>9. Преувеличенная бдительность</a:t>
            </a:r>
          </a:p>
          <a:p>
            <a:r>
              <a:rPr lang="ru-RU" dirty="0"/>
              <a:t>10. Пугливость ко внешним раздражителям</a:t>
            </a:r>
          </a:p>
          <a:p>
            <a:r>
              <a:rPr lang="ru-RU" dirty="0"/>
              <a:t>11. Соматические нарушения (головные боли, желудочные боли…) </a:t>
            </a:r>
          </a:p>
          <a:p>
            <a:r>
              <a:rPr lang="ru-RU" dirty="0"/>
              <a:t>12. Повышенная подверженность инфекциям</a:t>
            </a:r>
          </a:p>
          <a:p>
            <a:r>
              <a:rPr lang="ru-RU" dirty="0"/>
              <a:t>13. Ухудшение состояния по хроническим заболеваниям…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A5AFF2F-D1D0-436F-9C00-FD87FEBCE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59279E9-B6DA-4AB3-A7CE-B748E56BEA69}" type="datetime1">
              <a:rPr lang="ru-RU" smtClean="0"/>
              <a:t>21.03.24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342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178482AD-2544-4104-94CA-7ABE33661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368571"/>
            <a:ext cx="10058400" cy="1450757"/>
          </a:xfrm>
        </p:spPr>
        <p:txBody>
          <a:bodyPr/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5. Новые страхи и агрессии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FDB7FC79-C41C-4985-85D8-15C919915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Страх идти в туалет (магазин, гулять…..)</a:t>
            </a:r>
          </a:p>
          <a:p>
            <a:r>
              <a:rPr lang="ru-RU" dirty="0"/>
              <a:t>2. Страх темноты и громких звуков</a:t>
            </a:r>
          </a:p>
          <a:p>
            <a:r>
              <a:rPr lang="ru-RU" dirty="0"/>
              <a:t>3. Обостряется страх разделения (с мамой, с кем-то из родных, друзей, любимых)</a:t>
            </a:r>
          </a:p>
          <a:p>
            <a:r>
              <a:rPr lang="ru-RU" dirty="0"/>
              <a:t>4. Страх вещей и событий связанных с травмой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9762D38-BDD2-4858-B38E-81BC376BB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59279E9-B6DA-4AB3-A7CE-B748E56BEA69}" type="datetime1">
              <a:rPr lang="ru-RU" smtClean="0"/>
              <a:t>21.03.24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24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F9CD8A-39CD-49DD-A6BE-FC3231E8A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6. Симптомы сохраняются дольше 1 месяца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C93D42-EB94-48BF-8B82-E3281ECC94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4113912" cy="3760891"/>
          </a:xfrm>
        </p:spPr>
        <p:txBody>
          <a:bodyPr/>
          <a:lstStyle/>
          <a:p>
            <a:r>
              <a:rPr lang="ru-RU" dirty="0"/>
              <a:t>Варианты течения ПТСР</a:t>
            </a:r>
          </a:p>
          <a:p>
            <a:r>
              <a:rPr lang="ru-RU" dirty="0"/>
              <a:t>1. </a:t>
            </a:r>
            <a:r>
              <a:rPr lang="ru-RU" b="1" dirty="0">
                <a:latin typeface="+mj-lt"/>
              </a:rPr>
              <a:t>Острое </a:t>
            </a:r>
            <a:r>
              <a:rPr lang="ru-RU" dirty="0"/>
              <a:t>– симптомы сохраняются от  1  месяца до 3 месяцев</a:t>
            </a:r>
          </a:p>
          <a:p>
            <a:r>
              <a:rPr lang="ru-RU" dirty="0"/>
              <a:t>2. </a:t>
            </a:r>
            <a:r>
              <a:rPr lang="ru-RU" b="1" dirty="0">
                <a:latin typeface="+mj-lt"/>
              </a:rPr>
              <a:t>Хроническое </a:t>
            </a:r>
            <a:r>
              <a:rPr lang="ru-RU" dirty="0"/>
              <a:t>– от 3 месяцев и больше</a:t>
            </a:r>
          </a:p>
          <a:p>
            <a:r>
              <a:rPr lang="ru-RU" dirty="0"/>
              <a:t>3. </a:t>
            </a:r>
            <a:r>
              <a:rPr lang="ru-RU" b="1" dirty="0">
                <a:latin typeface="+mj-lt"/>
              </a:rPr>
              <a:t>Отсроченное </a:t>
            </a:r>
            <a:r>
              <a:rPr lang="ru-RU" dirty="0"/>
              <a:t>– симптомы возникают через 6 месяцев после травмирующего события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F84A38-28FE-472D-B979-ABF430964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22AAA82D-FACC-4E92-8E5F-0A0F3D7A06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443943"/>
              </p:ext>
            </p:extLst>
          </p:nvPr>
        </p:nvGraphicFramePr>
        <p:xfrm>
          <a:off x="4927600" y="1564640"/>
          <a:ext cx="7507026" cy="48821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39230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E7688F-96FE-472F-BE18-EB7C92677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647735"/>
                </a:solidFill>
              </a:rPr>
              <a:t>Направления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936A81-9986-4C7A-9DCA-9D3951874A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027" y="2108201"/>
            <a:ext cx="11336785" cy="4338637"/>
          </a:xfrm>
        </p:spPr>
        <p:txBody>
          <a:bodyPr>
            <a:normAutofit/>
          </a:bodyPr>
          <a:lstStyle/>
          <a:p>
            <a:r>
              <a:rPr lang="ru-RU" dirty="0"/>
              <a:t>1. Когда в отчаянии, потерян, накрывают соматические симптомы…. – упражнения на дыхание</a:t>
            </a:r>
          </a:p>
          <a:p>
            <a:r>
              <a:rPr lang="ru-RU" dirty="0"/>
              <a:t>2. Восстанавливаем цельность картины произошедшего (детали, свет, звук, цвет, формы, мысли). Все собираем воедино и в хронологической последовательности…. </a:t>
            </a:r>
          </a:p>
          <a:p>
            <a:r>
              <a:rPr lang="ru-RU" dirty="0"/>
              <a:t>3. Укрепление устойчивости, обучение управлением реакциями. </a:t>
            </a:r>
          </a:p>
          <a:p>
            <a:r>
              <a:rPr lang="ru-RU" dirty="0"/>
              <a:t>4. Соблюдение рутины, распорядка. </a:t>
            </a:r>
          </a:p>
          <a:p>
            <a:r>
              <a:rPr lang="ru-RU" dirty="0"/>
              <a:t>5. Восстановление социальных контактов.</a:t>
            </a:r>
          </a:p>
          <a:p>
            <a:r>
              <a:rPr lang="ru-RU" dirty="0"/>
              <a:t>6. Родитель - модель для подражания. (Спокойное дыхание, вместо тревожных ожиданий, готовность решать актуальную ситуацию)</a:t>
            </a:r>
          </a:p>
          <a:p>
            <a:r>
              <a:rPr lang="ru-RU" dirty="0"/>
              <a:t>7. У всех разные способы справляться (расставляем акценты для каждого)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F6DAA5-AC9D-43C6-BCD4-D4F1C1154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5987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BF6B0E-17C1-4A66-B4F8-90A6784B4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5" y="234316"/>
            <a:ext cx="3517567" cy="103225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Акценты в работе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49940B-6EFE-4D08-AA52-094C3354B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6000" y="234317"/>
            <a:ext cx="7142480" cy="587324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710F2B"/>
                </a:solidFill>
                <a:latin typeface="+mj-lt"/>
              </a:rPr>
              <a:t>Этот способ преодоления кризисов требует от нас прежде всего умения выявлять различные чувства и называть их своими собственными именами. </a:t>
            </a:r>
          </a:p>
          <a:p>
            <a:endParaRPr lang="ru-RU" dirty="0">
              <a:solidFill>
                <a:srgbClr val="710F2B"/>
              </a:solidFill>
            </a:endParaRPr>
          </a:p>
          <a:p>
            <a:r>
              <a:rPr lang="ru-RU" dirty="0"/>
              <a:t>Затем уже следует попытка выражения ранее распознанных чувств наиболее подходящими для каждого человека способами, такими как: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словесно – будь то устно в личной беседе, или письменно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в рассказе или в письме;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без обращения к словам - в танце, в рисунке, в лепке, в музыке , в драме.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C41E1420-95E5-47A2-BBE2-95581CD8F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0317" y="1266573"/>
            <a:ext cx="3910715" cy="5225538"/>
          </a:xfrm>
        </p:spPr>
        <p:txBody>
          <a:bodyPr/>
          <a:lstStyle/>
          <a:p>
            <a:r>
              <a:rPr lang="ru-RU" sz="3200" b="1" dirty="0"/>
              <a:t>Чувства. </a:t>
            </a:r>
          </a:p>
          <a:p>
            <a:r>
              <a:rPr lang="ru-RU" dirty="0"/>
              <a:t>Сердце –это шкатулка наших чувств: любви и ненависти, мужества и трусости, радости и печали, ревности и симпатии, и т.д. и т.п.</a:t>
            </a:r>
          </a:p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Методы работы и техники: </a:t>
            </a:r>
            <a:r>
              <a:rPr lang="ru-RU" dirty="0">
                <a:solidFill>
                  <a:schemeClr val="bg1"/>
                </a:solidFill>
              </a:rPr>
              <a:t>легализация чувств;</a:t>
            </a:r>
          </a:p>
          <a:p>
            <a:r>
              <a:rPr lang="ru-RU" dirty="0">
                <a:solidFill>
                  <a:schemeClr val="bg1"/>
                </a:solidFill>
                <a:latin typeface="+mj-lt"/>
              </a:rPr>
              <a:t>б</a:t>
            </a:r>
            <a:r>
              <a:rPr lang="ru-RU" dirty="0">
                <a:solidFill>
                  <a:schemeClr val="bg1"/>
                </a:solidFill>
              </a:rPr>
              <a:t>еседа о чувствах, коллажи, ассоциативные карты, рисунки, АРТ-терапия……</a:t>
            </a:r>
          </a:p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</a:p>
          <a:p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D3BEB6-9D45-4E13-9129-AAB835EDA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FC16623-277D-4951-9280-8631DF2C02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799" y="867336"/>
            <a:ext cx="1080465" cy="10836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160C6B8-C3C8-43B8-9898-269B13CF12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429" y="4982346"/>
            <a:ext cx="2635312" cy="176054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E591946-83A2-488F-839C-0D2BBD7AE9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297" y="4434711"/>
            <a:ext cx="2057400" cy="20574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DF46580-D60A-4937-9022-56623055DD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3915" y="4643982"/>
            <a:ext cx="3278094" cy="13931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0AB0DAE-FBE2-4A2C-B79F-05A2FF35E8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71213" y="5380349"/>
            <a:ext cx="1970470" cy="1313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3101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20926-120B-40BA-9B44-841FF47C6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186" y="420623"/>
            <a:ext cx="3517567" cy="1215137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Акценты в работе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88E0F21-047E-4353-9A19-40F7C8B946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8984" y="2052321"/>
            <a:ext cx="5928344" cy="405523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к нашему умению логично мыслить,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оценивать ситуацию,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постигать новые идеи,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планировать,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анализировать проблемы (на основе истинных ценностей)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решать проблемы (делать выбор и принимать решение).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9A88C0E-0C4D-41E4-9197-1C1CC7A4CC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3465" y="1635761"/>
            <a:ext cx="3517567" cy="4471796"/>
          </a:xfrm>
        </p:spPr>
        <p:txBody>
          <a:bodyPr>
            <a:normAutofit/>
          </a:bodyPr>
          <a:lstStyle/>
          <a:p>
            <a:r>
              <a:rPr lang="ru-RU" sz="3200" b="1" dirty="0"/>
              <a:t>Ум.</a:t>
            </a:r>
            <a:r>
              <a:rPr lang="ru-RU" dirty="0"/>
              <a:t> </a:t>
            </a:r>
          </a:p>
          <a:p>
            <a:r>
              <a:rPr lang="ru-RU" dirty="0"/>
              <a:t>Способность анализировать ситуацию.</a:t>
            </a:r>
          </a:p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Методы работы и техники: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составление списка, плана, сравнение, проведение аналогий, познание (детальное рассмотрение нового)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bg1"/>
                </a:solidFill>
              </a:rPr>
              <a:t>Анализ художественных произведений…..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110E80-AB85-4F52-A412-3BFB0273A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D0FAC8F-653F-479B-B209-9F30C9091843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F58FE1-8822-4BAF-86A3-0A5EBA2E804D}"/>
              </a:ext>
            </a:extLst>
          </p:cNvPr>
          <p:cNvSpPr txBox="1"/>
          <p:nvPr/>
        </p:nvSpPr>
        <p:spPr>
          <a:xfrm>
            <a:off x="5547360" y="508000"/>
            <a:ext cx="58216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33CC"/>
                </a:solidFill>
                <a:latin typeface="+mj-lt"/>
              </a:rPr>
              <a:t>Способ преодоления кризисов, обращающийся к нашим ментальным способностям:</a:t>
            </a:r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A0599E-2CBE-4C7A-949F-0596D0088B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507" y="5501890"/>
            <a:ext cx="1964633" cy="130975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015F0C-317C-4222-B439-8203B6CAF4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3937" y="1221741"/>
            <a:ext cx="2216610" cy="166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6576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9C8EB4-794D-41AF-A0AD-E996C1B0C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4" y="455105"/>
            <a:ext cx="3517697" cy="145707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5E2F2C8-2A52-4523-82DD-CE2C00271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9520" y="347731"/>
            <a:ext cx="6855066" cy="5759825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647735"/>
                </a:solidFill>
                <a:latin typeface="+mj-lt"/>
              </a:rPr>
              <a:t>Способ преодоления кризисов, обращающийся к физической деятельности нашего тела. </a:t>
            </a:r>
          </a:p>
          <a:p>
            <a:r>
              <a:rPr lang="ru-RU" b="1" dirty="0">
                <a:solidFill>
                  <a:srgbClr val="647735"/>
                </a:solidFill>
                <a:latin typeface="+mj-lt"/>
              </a:rPr>
              <a:t>Этот способ апеллирует к таким способностям нашего физического тела, как: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647735"/>
                </a:solidFill>
                <a:latin typeface="+mj-lt"/>
              </a:rPr>
              <a:t> 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к способностям ощущать посредством слуха, зрения, обоняния, осязания, вкуса, тепла и холода, боли и удовольствия, ориентировки на местности, внутреннего напряжения или расслабления.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 Он включает в себя физи</a:t>
            </a:r>
            <a:r>
              <a:rPr lang="ru-RU" dirty="0"/>
              <a:t>ческие занятия различного рода, как то зарядку или выполнение физкультурных комплексов, ходьбу, физические усилия или работу, прогулки на природе, походы на байдарках или альпинистские походы.</a:t>
            </a:r>
          </a:p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E708D5-F71D-478B-A454-929354EBD6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1741" y="1778000"/>
            <a:ext cx="4023492" cy="4329555"/>
          </a:xfrm>
        </p:spPr>
        <p:txBody>
          <a:bodyPr>
            <a:normAutofit/>
          </a:bodyPr>
          <a:lstStyle/>
          <a:p>
            <a:r>
              <a:rPr lang="ru-RU" sz="3200" dirty="0"/>
              <a:t>Деятельность.</a:t>
            </a:r>
          </a:p>
          <a:p>
            <a:r>
              <a:rPr lang="ru-RU" dirty="0"/>
              <a:t>Действовать!</a:t>
            </a:r>
          </a:p>
          <a:p>
            <a:r>
              <a:rPr lang="ru-RU" dirty="0"/>
              <a:t>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Методы работы и техники:</a:t>
            </a:r>
          </a:p>
          <a:p>
            <a:r>
              <a:rPr lang="ru-RU" dirty="0">
                <a:solidFill>
                  <a:schemeClr val="bg1"/>
                </a:solidFill>
              </a:rPr>
              <a:t>Массаж,  любые физические активности сопряженные с психотехниками. </a:t>
            </a:r>
          </a:p>
          <a:p>
            <a:r>
              <a:rPr lang="ru-RU" dirty="0">
                <a:solidFill>
                  <a:schemeClr val="bg1"/>
                </a:solidFill>
              </a:rPr>
              <a:t>Совершение поступков и их осмысление.</a:t>
            </a:r>
          </a:p>
          <a:p>
            <a:r>
              <a:rPr lang="ru-RU" dirty="0">
                <a:solidFill>
                  <a:schemeClr val="bg1"/>
                </a:solidFill>
              </a:rPr>
              <a:t>Визуализации деятельности (прогулок, поступков)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844C61-DBF5-4D1A-AF20-28ABA1A82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D0FAC8F-653F-479B-B209-9F30C9091843}" type="datetime1">
              <a:rPr lang="ru-RU" smtClean="0"/>
              <a:t>21.03.24</a:t>
            </a:fld>
            <a:endParaRPr lang="en-US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93B30A-94BF-4F2F-A07B-0D95A83195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2009" y="6084351"/>
            <a:ext cx="955631" cy="63708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178EF9-1F76-48DF-8503-7D6BE65E69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2109" y="5803558"/>
            <a:ext cx="1269269" cy="86052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C2B232C0-8645-4216-A80D-DC7B42A670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9821" y="4832460"/>
            <a:ext cx="2286000" cy="15240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8DA9AEC-86A1-4ACE-873C-0E18D7C503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9892" y="4687221"/>
            <a:ext cx="3004694" cy="200312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2633063-DD6A-49F2-B2F5-6D8039640AA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5501" y="5000491"/>
            <a:ext cx="1544320" cy="118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508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9C8EB4-794D-41AF-A0AD-E996C1B0C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4" y="455105"/>
            <a:ext cx="3517697" cy="145707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5E2F2C8-2A52-4523-82DD-CE2C00271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6320" y="812799"/>
            <a:ext cx="6541008" cy="529475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767F07"/>
                </a:solidFill>
                <a:latin typeface="+mj-lt"/>
              </a:rPr>
              <a:t>Этому способу преодоления кризисов присуще стремление к общению. </a:t>
            </a:r>
          </a:p>
          <a:p>
            <a:endParaRPr lang="ru-RU" dirty="0"/>
          </a:p>
          <a:p>
            <a:r>
              <a:rPr lang="ru-RU" dirty="0"/>
              <a:t>Мы можем обращаться за поддержкой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к семье,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к близким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к профессиональным терапевтам.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можем сами оказывать помощь другим пострадавшим,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окунаться в общественную работу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E708D5-F71D-478B-A454-929354EBD6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19596" y="1612430"/>
            <a:ext cx="4030461" cy="4790465"/>
          </a:xfrm>
        </p:spPr>
        <p:txBody>
          <a:bodyPr>
            <a:normAutofit fontScale="77500" lnSpcReduction="20000"/>
          </a:bodyPr>
          <a:lstStyle/>
          <a:p>
            <a:r>
              <a:rPr lang="ru-RU" sz="3200" dirty="0"/>
              <a:t>Общество. </a:t>
            </a:r>
          </a:p>
          <a:p>
            <a:r>
              <a:rPr lang="ru-RU" dirty="0"/>
              <a:t>Мы можем рассчитывать на поддержку!</a:t>
            </a:r>
          </a:p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Методы работы и техники:</a:t>
            </a:r>
          </a:p>
          <a:p>
            <a:r>
              <a:rPr lang="ru-RU" dirty="0">
                <a:solidFill>
                  <a:schemeClr val="bg1"/>
                </a:solidFill>
              </a:rPr>
              <a:t>беседа или совместная деятельность. Например, собравшись вместе, все члены семьи могут построить на большом столе общую модель семьи – в такой модели можно воочию увидеть схему взаимоотношений, связи, поддержки, которые существуют в семейной системе. </a:t>
            </a:r>
          </a:p>
          <a:p>
            <a:r>
              <a:rPr lang="ru-RU" dirty="0">
                <a:solidFill>
                  <a:schemeClr val="bg1"/>
                </a:solidFill>
              </a:rPr>
              <a:t>Можно всем вместе приготовить вкусный обед, чтобы потом вместе собраться за дружеским столом.</a:t>
            </a:r>
          </a:p>
          <a:p>
            <a:r>
              <a:rPr lang="ru-RU" dirty="0">
                <a:solidFill>
                  <a:schemeClr val="bg1"/>
                </a:solidFill>
              </a:rPr>
              <a:t>Если ребенку плохо, другие члены семьи могут написать ему письма или что-то нарисовать.</a:t>
            </a:r>
          </a:p>
          <a:p>
            <a:r>
              <a:rPr lang="ru-RU" dirty="0">
                <a:solidFill>
                  <a:schemeClr val="bg1"/>
                </a:solidFill>
              </a:rPr>
              <a:t>Этот ресурс используем как домашнее задание в нужный момент.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844C61-DBF5-4D1A-AF20-28ABA1A82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D0FAC8F-653F-479B-B209-9F30C9091843}" type="datetime1">
              <a:rPr lang="ru-RU" smtClean="0"/>
              <a:t>21.03.24</a:t>
            </a:fld>
            <a:endParaRPr lang="en-US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0F34A5F-BCB3-42F2-A2BF-F40306A2B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7251" y="4551988"/>
            <a:ext cx="3135236" cy="207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5889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603B7D-FB12-4C65-82F3-F6017E62E4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6644048" cy="1151580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Психотравма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CCAB5F-755A-4EE7-9F86-5D2A6B5776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625601"/>
            <a:ext cx="10239504" cy="48212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sz="4000" dirty="0"/>
              <a:t>это </a:t>
            </a:r>
            <a:r>
              <a:rPr lang="ru-RU" sz="4000" b="1" i="1" dirty="0"/>
              <a:t>вред</a:t>
            </a:r>
            <a:r>
              <a:rPr lang="ru-RU" sz="4000" i="1" dirty="0"/>
              <a:t>,</a:t>
            </a:r>
            <a:r>
              <a:rPr lang="ru-RU" sz="4000" dirty="0"/>
              <a:t> нанесенный </a:t>
            </a:r>
          </a:p>
          <a:p>
            <a:pPr marL="0" indent="0" algn="just">
              <a:buNone/>
            </a:pPr>
            <a:r>
              <a:rPr lang="ru-RU" sz="4000" dirty="0"/>
              <a:t>психическому здоровью человека, </a:t>
            </a:r>
          </a:p>
          <a:p>
            <a:pPr marL="0" indent="0" algn="just">
              <a:buNone/>
            </a:pPr>
            <a:r>
              <a:rPr lang="ru-RU" sz="4000" dirty="0"/>
              <a:t>в результате сильного негативного события, </a:t>
            </a:r>
          </a:p>
          <a:p>
            <a:pPr marL="0" indent="0" algn="just">
              <a:buNone/>
            </a:pPr>
            <a:r>
              <a:rPr lang="ru-RU" sz="4000" dirty="0"/>
              <a:t>которое </a:t>
            </a:r>
            <a:r>
              <a:rPr lang="ru-RU" sz="4000" b="1" i="1" dirty="0"/>
              <a:t>превысило </a:t>
            </a:r>
            <a:r>
              <a:rPr lang="ru-RU" sz="4000" dirty="0"/>
              <a:t>психические </a:t>
            </a:r>
          </a:p>
          <a:p>
            <a:pPr marL="0" indent="0" algn="just">
              <a:buNone/>
            </a:pPr>
            <a:r>
              <a:rPr lang="ru-RU" sz="4000" dirty="0"/>
              <a:t>и физические </a:t>
            </a:r>
            <a:r>
              <a:rPr lang="ru-RU" sz="4000" b="1" i="1" dirty="0"/>
              <a:t>способности</a:t>
            </a:r>
            <a:r>
              <a:rPr lang="ru-RU" sz="4000" dirty="0"/>
              <a:t> человека </a:t>
            </a:r>
          </a:p>
          <a:p>
            <a:pPr marL="0" indent="0" algn="just">
              <a:buNone/>
            </a:pPr>
            <a:r>
              <a:rPr lang="ru-RU" sz="4000" dirty="0"/>
              <a:t>справляться с этим событием. 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9751AC-F425-4780-BD1E-049623A81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DDFDA89-583C-467C-AA88-1B46BE7F4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1712" y="278712"/>
            <a:ext cx="3012569" cy="200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370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9C8EB4-794D-41AF-A0AD-E996C1B0C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4" y="455105"/>
            <a:ext cx="3517697" cy="145707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5E2F2C8-2A52-4523-82DD-CE2C00271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7759" y="812799"/>
            <a:ext cx="7162801" cy="386752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+mj-lt"/>
              </a:rPr>
              <a:t>Этот способ преодоления кризисов обращается к нашим творческим способностям. </a:t>
            </a:r>
          </a:p>
          <a:p>
            <a:endParaRPr lang="ru-RU" dirty="0"/>
          </a:p>
          <a:p>
            <a:r>
              <a:rPr lang="ru-RU" dirty="0"/>
              <a:t>Благодаря воображению мы можем: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мечтать,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развивать интуицию и гибкость,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изменяться,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искать решения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в мире игры и фантазии, представлять себе мною преображенное будущее и  прошлое.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E708D5-F71D-478B-A454-929354EBD6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86081" y="1912176"/>
            <a:ext cx="3774952" cy="4195380"/>
          </a:xfrm>
        </p:spPr>
        <p:txBody>
          <a:bodyPr>
            <a:normAutofit/>
          </a:bodyPr>
          <a:lstStyle/>
          <a:p>
            <a:r>
              <a:rPr lang="ru-RU" sz="3200" dirty="0"/>
              <a:t>Игра воображения.</a:t>
            </a:r>
          </a:p>
          <a:p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BF6A3B">
                    <a:lumMod val="60000"/>
                    <a:lumOff val="40000"/>
                  </a:srgbClr>
                </a:solidFill>
                <a:effectLst/>
                <a:uLnTx/>
                <a:uFillTx/>
                <a:latin typeface="Bookman Old Style" panose="020F0302020204030204"/>
                <a:ea typeface="+mn-ea"/>
                <a:cs typeface="Calibri" panose="020F0502020204030204" pitchFamily="34" charset="0"/>
              </a:rPr>
              <a:t>Методы работы и техники:</a:t>
            </a:r>
          </a:p>
          <a:p>
            <a:r>
              <a:rPr lang="ru-RU" dirty="0">
                <a:solidFill>
                  <a:schemeClr val="bg1"/>
                </a:solidFill>
              </a:rPr>
              <a:t>Визуализации, песочница, ролевые игры, театры, активное рисование, метафорические карты, коллажи, юмор …. 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844C61-DBF5-4D1A-AF20-28ABA1A82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D0FAC8F-653F-479B-B209-9F30C9091843}" type="datetime1">
              <a:rPr lang="ru-RU" smtClean="0"/>
              <a:t>21.03.24</a:t>
            </a:fld>
            <a:endParaRPr lang="en-US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C5CD22F-7696-4F34-9205-E06D655EB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304" y="4680319"/>
            <a:ext cx="2923144" cy="19487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BD9027-551E-43E9-BB9B-6D7BBE662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844" y="4349724"/>
            <a:ext cx="2974830" cy="209679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ABEB537-1E89-4551-8786-75BF3F2015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8096" y="4540656"/>
            <a:ext cx="2350350" cy="15669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9B84879-5C7A-4882-8DA2-E1E897132F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448" y="4823661"/>
            <a:ext cx="2009648" cy="150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3561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A9C8EB4-794D-41AF-A0AD-E996C1B0CB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4" y="455105"/>
            <a:ext cx="3517697" cy="145707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55E2F2C8-2A52-4523-82DD-CE2C00271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0160" y="812799"/>
            <a:ext cx="6634480" cy="5294757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Этот способ преодоления кризиса базируется на умении верить</a:t>
            </a:r>
          </a:p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+mj-lt"/>
              </a:rPr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 будь то вера в Бога,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 в людей,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 в чудо,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 в себя самого. </a:t>
            </a:r>
          </a:p>
          <a:p>
            <a:pPr marL="0" indent="0">
              <a:buNone/>
            </a:pPr>
            <a:r>
              <a:rPr lang="ru-RU" dirty="0"/>
              <a:t>Когда нам невмоготу, мы можем протянуть руки к небесам и помолиться о помощи, положиться на Высшую силу.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DE708D5-F71D-478B-A454-929354EBD6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26136" y="1764980"/>
            <a:ext cx="3713992" cy="4768986"/>
          </a:xfrm>
        </p:spPr>
        <p:txBody>
          <a:bodyPr>
            <a:normAutofit fontScale="85000" lnSpcReduction="20000"/>
          </a:bodyPr>
          <a:lstStyle/>
          <a:p>
            <a:r>
              <a:rPr lang="ru-RU" sz="3200" dirty="0"/>
              <a:t>Вера. </a:t>
            </a:r>
          </a:p>
          <a:p>
            <a:r>
              <a:rPr lang="ru-RU" dirty="0"/>
              <a:t>Как возможность не отчаиваться. Важно не врать, что все будет хорошо, а формировать Веру в то что мы справимся.</a:t>
            </a:r>
          </a:p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rPr>
              <a:t>Методы работы и техники:</a:t>
            </a:r>
          </a:p>
          <a:p>
            <a:r>
              <a:rPr lang="ru-RU" dirty="0">
                <a:solidFill>
                  <a:schemeClr val="bg1"/>
                </a:solidFill>
              </a:rPr>
              <a:t>Поговорите с детьми о верованиях, придающих смысл вашей жизни (зачем мы пришли в этот мир, почему появился человек и т.п.) </a:t>
            </a:r>
          </a:p>
          <a:p>
            <a:r>
              <a:rPr lang="ru-RU" dirty="0">
                <a:solidFill>
                  <a:schemeClr val="bg1"/>
                </a:solidFill>
              </a:rPr>
              <a:t>Придумайте вместе с детьми молитву (заклинание) и регулярно читайте ее.</a:t>
            </a:r>
          </a:p>
          <a:p>
            <a:r>
              <a:rPr lang="ru-RU" dirty="0">
                <a:solidFill>
                  <a:schemeClr val="bg1"/>
                </a:solidFill>
              </a:rPr>
              <a:t>Детям постарше можно рассказывать о мужественных поступках других членов семьи, о трудностях, которые пришлось преодолеть. Если они справились, то и у нас получится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F844C61-DBF5-4D1A-AF20-28ABA1A82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D0FAC8F-653F-479B-B209-9F30C9091843}" type="datetime1">
              <a:rPr lang="ru-RU" smtClean="0"/>
              <a:t>21.03.24</a:t>
            </a:fld>
            <a:endParaRPr lang="en-US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6B1F37D-10D8-4CC0-9ACA-08C239D58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4688" y="4909750"/>
            <a:ext cx="2722880" cy="181525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549DD37-DA6A-4D6B-882F-7473F68E9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5984" y="4829484"/>
            <a:ext cx="2722880" cy="178689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2DAF130-758C-4DB4-B22C-345931874B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9736" y="1667932"/>
            <a:ext cx="3098800" cy="2065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56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45338D-57F2-48A7-BA47-1EE4D4EC0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b="1" dirty="0">
                <a:solidFill>
                  <a:srgbClr val="7030A0"/>
                </a:solidFill>
              </a:rPr>
              <a:t>Психотравма. </a:t>
            </a:r>
            <a:br>
              <a:rPr lang="ru-RU" b="1" dirty="0">
                <a:solidFill>
                  <a:srgbClr val="7030A0"/>
                </a:solidFill>
              </a:rPr>
            </a:br>
            <a:r>
              <a:rPr lang="ru-RU" b="1" dirty="0">
                <a:solidFill>
                  <a:srgbClr val="7030A0"/>
                </a:solidFill>
              </a:rPr>
              <a:t>Условия формирования.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1BEC1951-12DE-4B61-AF4F-1CCCF0238C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701" y="2147533"/>
            <a:ext cx="5204356" cy="2045763"/>
          </a:xfrm>
        </p:spPr>
        <p:txBody>
          <a:bodyPr/>
          <a:lstStyle/>
          <a:p>
            <a:r>
              <a:rPr lang="ru-RU" sz="3200" b="1" dirty="0">
                <a:latin typeface="+mj-lt"/>
              </a:rPr>
              <a:t>Прямо</a:t>
            </a:r>
            <a:r>
              <a:rPr lang="ru-RU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 </a:t>
            </a:r>
            <a:r>
              <a:rPr lang="ru-RU" sz="2000" dirty="0"/>
              <a:t>Травма, ранение, смерть, голод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dirty="0"/>
              <a:t> Сиротство, переселение, заброшенность, похищение</a:t>
            </a:r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id="{183B1D9C-BD8B-4BC6-9C6B-809BAB3636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2380079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+mj-lt"/>
              </a:rPr>
              <a:t>Косвенно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b="1" dirty="0"/>
              <a:t> </a:t>
            </a:r>
            <a:r>
              <a:rPr lang="ru-RU" sz="2000" dirty="0"/>
              <a:t>Развал важных для ребенка систем (общество, экономика, образование)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000" dirty="0"/>
              <a:t> Угроза всем существующим системам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D6E427-B54B-44B4-97E6-FB25FB6E4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9488-0C23-4DC8-A9FA-240659547385}" type="datetime1">
              <a:rPr lang="ru-RU" smtClean="0"/>
              <a:pPr/>
              <a:t>21.03.24</a:t>
            </a:fld>
            <a:endParaRPr lang="en-US" dirty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1BEDFDB6-1B52-4143-9EDC-6F5F16A9F8B3}"/>
              </a:ext>
            </a:extLst>
          </p:cNvPr>
          <p:cNvSpPr txBox="1">
            <a:spLocks/>
          </p:cNvSpPr>
          <p:nvPr/>
        </p:nvSpPr>
        <p:spPr>
          <a:xfrm>
            <a:off x="449209" y="4193296"/>
            <a:ext cx="10940842" cy="2145360"/>
          </a:xfrm>
          <a:prstGeom prst="rect">
            <a:avLst/>
          </a:prstGeom>
        </p:spPr>
        <p:txBody>
          <a:bodyPr vert="horz" lIns="0" tIns="45720" rIns="0" bIns="45720" rtlCol="0">
            <a:normAutofit fontScale="25000" lnSpcReduction="20000"/>
          </a:bodyPr>
          <a:lstStyle>
            <a:lvl1pPr marL="91440" indent="-9144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7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Calibri" panose="020F0502020204030204" pitchFamily="34" charset="0"/>
              <a:buNone/>
            </a:pPr>
            <a:r>
              <a:rPr lang="ru-RU" sz="98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Индивидуальная реакция зависит от: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8000" dirty="0"/>
              <a:t>  Экспозиция - </a:t>
            </a:r>
            <a:r>
              <a:rPr lang="ru-RU" sz="6400" dirty="0"/>
              <a:t>это встреча с самим собой, с собой боящимся</a:t>
            </a:r>
          </a:p>
          <a:p>
            <a:pPr marL="0" indent="0">
              <a:buNone/>
            </a:pPr>
            <a:r>
              <a:rPr lang="ru-RU" sz="6400" dirty="0"/>
              <a:t>		- это встреча с интенсивностью события. 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8000" dirty="0"/>
              <a:t>   Уровень развития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8000" dirty="0"/>
              <a:t>   Индивидуальные особенности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A2712D6-B350-4BF2-923D-421FFF5E95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2257" y="83767"/>
            <a:ext cx="3218042" cy="2145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789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94C740-AC44-4AEC-BBFF-BE6343697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Основная причина психотравмы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1470E3-4655-4F9A-8AAF-11D704879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08201"/>
            <a:ext cx="10058400" cy="433863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000" dirty="0">
                <a:latin typeface="+mj-lt"/>
              </a:rPr>
              <a:t>Энергия не нашла разрядки для решения ситуации, для спасения (бей или беги)</a:t>
            </a:r>
          </a:p>
          <a:p>
            <a:pPr marL="0" indent="0" algn="ctr">
              <a:buNone/>
            </a:pPr>
            <a:endParaRPr lang="ru-RU" sz="2000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b="1" dirty="0">
                <a:latin typeface="+mj-lt"/>
              </a:rPr>
              <a:t> иммобилизация </a:t>
            </a:r>
            <a:r>
              <a:rPr lang="ru-RU" dirty="0">
                <a:latin typeface="+mj-lt"/>
              </a:rPr>
              <a:t>(</a:t>
            </a:r>
            <a:r>
              <a:rPr lang="ru-RU" dirty="0"/>
              <a:t>это состояние разной степени тяжести, </a:t>
            </a:r>
            <a:r>
              <a:rPr lang="ru-RU" i="1" dirty="0"/>
              <a:t>обусловливающее</a:t>
            </a:r>
            <a:r>
              <a:rPr lang="ru-RU" dirty="0"/>
              <a:t> свободную волю человека действовать так, как бы он хотел поступать на самом деле. Иммобилизация варьируется от сомнений, нерешительности до полной неспособности действовать и двигаться в желаемом направлении). Впадая в состояние иммобилизации, мы лишаем себя ПОЛНОТЫ ПРОЖИВАНИЯ ЖИЗНИ В НАСТОЯЩЕМ МОМЕНТЕ, который принадлежит нам по праву во всех его красках, полноте и глубине восприятия всеми органами чувств!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</a:t>
            </a:r>
            <a:r>
              <a:rPr lang="ru-RU" b="1" dirty="0">
                <a:latin typeface="+mj-lt"/>
              </a:rPr>
              <a:t>ступор </a:t>
            </a:r>
            <a:r>
              <a:rPr lang="ru-RU" dirty="0"/>
              <a:t>(Человек неподвижен, сидит в ной позе и ни на что не реагирует, как бы оцепенев. Часто ограниченные координированные движения глаз и возможно напряжение отдельных групп мышц)</a:t>
            </a:r>
            <a:endParaRPr lang="ru-RU" b="1" dirty="0">
              <a:latin typeface="+mj-lt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</a:t>
            </a:r>
            <a:r>
              <a:rPr lang="ru-RU" b="1" dirty="0">
                <a:latin typeface="+mj-lt"/>
              </a:rPr>
              <a:t>диссоциация </a:t>
            </a:r>
            <a:r>
              <a:rPr lang="ru-RU" dirty="0"/>
              <a:t>(выйти из тела и не чувствовать)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198DA8-BD00-4095-9C16-EAB4379F1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D9BFC84F-CB73-4643-AD13-C00E2CA65FEF}"/>
              </a:ext>
            </a:extLst>
          </p:cNvPr>
          <p:cNvSpPr txBox="1">
            <a:spLocks/>
          </p:cNvSpPr>
          <p:nvPr/>
        </p:nvSpPr>
        <p:spPr>
          <a:xfrm>
            <a:off x="1872339" y="2559872"/>
            <a:ext cx="10058400" cy="492119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11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1pPr>
            <a:lvl2pPr marL="38404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7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2pPr>
            <a:lvl3pPr marL="56692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3pPr>
            <a:lvl4pPr marL="74980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4pPr>
            <a:lvl5pPr marL="932688" indent="-182880" algn="l" defTabSz="914400" rtl="0" eaLnBrk="1" latinLnBrk="0" hangingPunct="1">
              <a:lnSpc>
                <a:spcPct val="100000"/>
              </a:lnSpc>
              <a:spcBef>
                <a:spcPts val="200"/>
              </a:spcBef>
              <a:spcAft>
                <a:spcPts val="400"/>
              </a:spcAft>
              <a:buClrTx/>
              <a:buFont typeface="Calibri" pitchFamily="34" charset="0"/>
              <a:buChar char="◦"/>
              <a:defRPr sz="13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Calibri" panose="020F0502020204030204" pitchFamily="34" charset="0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1168" lvl="1" indent="0">
              <a:buNone/>
            </a:pP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</a:rPr>
              <a:t>Выброс адреналина и </a:t>
            </a:r>
            <a:r>
              <a:rPr lang="ru-RU" sz="1800" b="1" dirty="0" err="1">
                <a:solidFill>
                  <a:schemeClr val="accent3">
                    <a:lumMod val="75000"/>
                  </a:schemeClr>
                </a:solidFill>
              </a:rPr>
              <a:t>картизола</a:t>
            </a:r>
            <a:r>
              <a:rPr lang="ru-RU" sz="1800" b="1" dirty="0">
                <a:solidFill>
                  <a:schemeClr val="accent3">
                    <a:lumMod val="75000"/>
                  </a:schemeClr>
                </a:solidFill>
              </a:rPr>
              <a:t>            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снижают работу гиппокампа           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13DE7721-45FE-4019-89A8-101DA7A8BCDA}"/>
              </a:ext>
            </a:extLst>
          </p:cNvPr>
          <p:cNvCxnSpPr>
            <a:cxnSpLocks/>
          </p:cNvCxnSpPr>
          <p:nvPr/>
        </p:nvCxnSpPr>
        <p:spPr>
          <a:xfrm>
            <a:off x="5607925" y="2739529"/>
            <a:ext cx="36576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B5491741-D386-4B5C-AAE6-28C3AD493FB6}"/>
              </a:ext>
            </a:extLst>
          </p:cNvPr>
          <p:cNvCxnSpPr>
            <a:cxnSpLocks/>
          </p:cNvCxnSpPr>
          <p:nvPr/>
        </p:nvCxnSpPr>
        <p:spPr>
          <a:xfrm flipH="1">
            <a:off x="8218426" y="2805931"/>
            <a:ext cx="647466" cy="246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933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32F2C96C-2110-420A-8E71-3E2114C30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069" y="5792666"/>
            <a:ext cx="10838062" cy="743682"/>
          </a:xfrm>
        </p:spPr>
        <p:txBody>
          <a:bodyPr/>
          <a:lstStyle/>
          <a:p>
            <a:r>
              <a:rPr lang="ru-RU" dirty="0"/>
              <a:t>Нейробиология формирования психотравмы 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2AA3DC-51E0-474F-A07A-627BAD678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333360EF-ABF1-4FAB-A8A4-491AF6D729E1}"/>
              </a:ext>
            </a:extLst>
          </p:cNvPr>
          <p:cNvSpPr/>
          <p:nvPr/>
        </p:nvSpPr>
        <p:spPr>
          <a:xfrm>
            <a:off x="4673600" y="223520"/>
            <a:ext cx="227584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таламус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047148BA-382C-4267-A971-0671E0264643}"/>
              </a:ext>
            </a:extLst>
          </p:cNvPr>
          <p:cNvCxnSpPr>
            <a:cxnSpLocks/>
          </p:cNvCxnSpPr>
          <p:nvPr/>
        </p:nvCxnSpPr>
        <p:spPr>
          <a:xfrm flipH="1">
            <a:off x="4460240" y="812800"/>
            <a:ext cx="548640" cy="390078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814D3DE9-0891-4029-9AE8-0A5BDD374C93}"/>
              </a:ext>
            </a:extLst>
          </p:cNvPr>
          <p:cNvCxnSpPr>
            <a:cxnSpLocks/>
          </p:cNvCxnSpPr>
          <p:nvPr/>
        </p:nvCxnSpPr>
        <p:spPr>
          <a:xfrm>
            <a:off x="6593830" y="812800"/>
            <a:ext cx="518170" cy="390078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FCB2CFCE-B286-49AB-B171-2061D4693387}"/>
              </a:ext>
            </a:extLst>
          </p:cNvPr>
          <p:cNvSpPr/>
          <p:nvPr/>
        </p:nvSpPr>
        <p:spPr>
          <a:xfrm>
            <a:off x="2560320" y="1314956"/>
            <a:ext cx="2966720" cy="584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Миндалина</a:t>
            </a:r>
          </a:p>
          <a:p>
            <a:pPr algn="ctr"/>
            <a:r>
              <a:rPr lang="ru-RU" dirty="0"/>
              <a:t>(центр эмоций)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80597F29-B7DE-44C5-9A27-5FA8DC3B9E04}"/>
              </a:ext>
            </a:extLst>
          </p:cNvPr>
          <p:cNvSpPr/>
          <p:nvPr/>
        </p:nvSpPr>
        <p:spPr>
          <a:xfrm>
            <a:off x="6153911" y="1325116"/>
            <a:ext cx="2875280" cy="5849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Кора</a:t>
            </a:r>
            <a:r>
              <a:rPr lang="ru-RU" dirty="0"/>
              <a:t> больших полушарий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07B920-80C4-4713-843C-34B3F016B6A5}"/>
              </a:ext>
            </a:extLst>
          </p:cNvPr>
          <p:cNvSpPr txBox="1"/>
          <p:nvPr/>
        </p:nvSpPr>
        <p:spPr>
          <a:xfrm>
            <a:off x="3154598" y="680720"/>
            <a:ext cx="1539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Быстрый путь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9A74D2-9E15-4A50-B375-B74C4409318C}"/>
              </a:ext>
            </a:extLst>
          </p:cNvPr>
          <p:cNvSpPr txBox="1"/>
          <p:nvPr/>
        </p:nvSpPr>
        <p:spPr>
          <a:xfrm>
            <a:off x="7183122" y="8526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4" name="Прямоугольник: скругленные углы 23">
            <a:extLst>
              <a:ext uri="{FF2B5EF4-FFF2-40B4-BE49-F238E27FC236}">
                <a16:creationId xmlns:a16="http://schemas.microsoft.com/office/drawing/2014/main" id="{FF699F29-9783-4DD1-9778-0B8649015E12}"/>
              </a:ext>
            </a:extLst>
          </p:cNvPr>
          <p:cNvSpPr/>
          <p:nvPr/>
        </p:nvSpPr>
        <p:spPr>
          <a:xfrm>
            <a:off x="711200" y="2032318"/>
            <a:ext cx="3129280" cy="5018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гипоталамус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5C55FB1F-CF16-44B9-B28E-8E010DEAF978}"/>
              </a:ext>
            </a:extLst>
          </p:cNvPr>
          <p:cNvSpPr/>
          <p:nvPr/>
        </p:nvSpPr>
        <p:spPr>
          <a:xfrm>
            <a:off x="711200" y="2776000"/>
            <a:ext cx="3129280" cy="5018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гипофиз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3EAA1AA0-F9EA-42C2-AAA8-EC69523AABDA}"/>
              </a:ext>
            </a:extLst>
          </p:cNvPr>
          <p:cNvSpPr/>
          <p:nvPr/>
        </p:nvSpPr>
        <p:spPr>
          <a:xfrm>
            <a:off x="177897" y="3386780"/>
            <a:ext cx="3129280" cy="499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Кора</a:t>
            </a:r>
            <a:r>
              <a:rPr lang="ru-RU" dirty="0"/>
              <a:t> надпочечников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078E2745-9A98-4F8D-BD9B-416E0111EEF2}"/>
              </a:ext>
            </a:extLst>
          </p:cNvPr>
          <p:cNvSpPr/>
          <p:nvPr/>
        </p:nvSpPr>
        <p:spPr>
          <a:xfrm>
            <a:off x="177897" y="4023541"/>
            <a:ext cx="3129280" cy="5119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Адреналин, кортизол</a:t>
            </a:r>
          </a:p>
          <a:p>
            <a:pPr algn="ctr"/>
            <a:r>
              <a:rPr lang="ru-RU" dirty="0"/>
              <a:t>(бить, бежать)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3FB5F1A-7EF9-41FA-AA1E-11E40A2D1984}"/>
              </a:ext>
            </a:extLst>
          </p:cNvPr>
          <p:cNvSpPr txBox="1"/>
          <p:nvPr/>
        </p:nvSpPr>
        <p:spPr>
          <a:xfrm>
            <a:off x="2368079" y="4047027"/>
            <a:ext cx="13997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,но нет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BE2277A5-6BCC-4F8A-817A-5E0BAA2AED71}"/>
              </a:ext>
            </a:extLst>
          </p:cNvPr>
          <p:cNvSpPr/>
          <p:nvPr/>
        </p:nvSpPr>
        <p:spPr>
          <a:xfrm>
            <a:off x="7261934" y="2139518"/>
            <a:ext cx="3129280" cy="5018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/>
              <a:t>Гипокамп</a:t>
            </a:r>
            <a:r>
              <a:rPr lang="ru-RU" dirty="0"/>
              <a:t> </a:t>
            </a:r>
          </a:p>
          <a:p>
            <a:pPr algn="ctr"/>
            <a:r>
              <a:rPr lang="ru-RU" dirty="0"/>
              <a:t>(центр памяти)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13CD0193-6132-45D7-B776-0DB1A9E8A2BA}"/>
              </a:ext>
            </a:extLst>
          </p:cNvPr>
          <p:cNvSpPr/>
          <p:nvPr/>
        </p:nvSpPr>
        <p:spPr>
          <a:xfrm>
            <a:off x="7261934" y="2883200"/>
            <a:ext cx="3213716" cy="545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Префронтальная </a:t>
            </a:r>
            <a:r>
              <a:rPr lang="ru-RU" dirty="0" err="1"/>
              <a:t>кора</a:t>
            </a:r>
            <a:r>
              <a:rPr lang="ru-RU" dirty="0"/>
              <a:t> </a:t>
            </a:r>
          </a:p>
          <a:p>
            <a:pPr algn="ctr"/>
            <a:r>
              <a:rPr lang="ru-RU" dirty="0"/>
              <a:t>(осмысление)</a:t>
            </a:r>
          </a:p>
        </p:txBody>
      </p:sp>
      <p:sp>
        <p:nvSpPr>
          <p:cNvPr id="5" name="Пузырек для мыслей: облако 4">
            <a:extLst>
              <a:ext uri="{FF2B5EF4-FFF2-40B4-BE49-F238E27FC236}">
                <a16:creationId xmlns:a16="http://schemas.microsoft.com/office/drawing/2014/main" id="{AD5B51DA-2E50-47D7-99E2-C62E6B31ECD9}"/>
              </a:ext>
            </a:extLst>
          </p:cNvPr>
          <p:cNvSpPr/>
          <p:nvPr/>
        </p:nvSpPr>
        <p:spPr>
          <a:xfrm>
            <a:off x="3020621" y="2316052"/>
            <a:ext cx="2344352" cy="1223197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/>
              <a:t>Имплицитная память</a:t>
            </a:r>
          </a:p>
          <a:p>
            <a:r>
              <a:rPr lang="ru-RU" dirty="0"/>
              <a:t>(ощущения, эмоции, обиды, боль)</a:t>
            </a:r>
          </a:p>
        </p:txBody>
      </p:sp>
      <p:sp>
        <p:nvSpPr>
          <p:cNvPr id="6" name="Блок-схема: несколько документов 5">
            <a:extLst>
              <a:ext uri="{FF2B5EF4-FFF2-40B4-BE49-F238E27FC236}">
                <a16:creationId xmlns:a16="http://schemas.microsoft.com/office/drawing/2014/main" id="{16D1ED19-0695-405B-9753-430D754DD391}"/>
              </a:ext>
            </a:extLst>
          </p:cNvPr>
          <p:cNvSpPr/>
          <p:nvPr/>
        </p:nvSpPr>
        <p:spPr>
          <a:xfrm>
            <a:off x="5603463" y="2261201"/>
            <a:ext cx="2115597" cy="1531436"/>
          </a:xfrm>
          <a:prstGeom prst="flowChartMultidocumen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Эксплицитная память</a:t>
            </a:r>
          </a:p>
          <a:p>
            <a:pPr algn="ctr"/>
            <a:r>
              <a:rPr lang="ru-RU" dirty="0"/>
              <a:t>(речь, нарратив, хронология..)</a:t>
            </a:r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C27FE294-FD26-48E5-B75F-2ED3A9FEAB4C}"/>
              </a:ext>
            </a:extLst>
          </p:cNvPr>
          <p:cNvSpPr/>
          <p:nvPr/>
        </p:nvSpPr>
        <p:spPr>
          <a:xfrm rot="16200000">
            <a:off x="5105892" y="1920958"/>
            <a:ext cx="431078" cy="997930"/>
          </a:xfrm>
          <a:prstGeom prst="downArrow">
            <a:avLst>
              <a:gd name="adj1" fmla="val 50000"/>
              <a:gd name="adj2" fmla="val 428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: вниз 28">
            <a:extLst>
              <a:ext uri="{FF2B5EF4-FFF2-40B4-BE49-F238E27FC236}">
                <a16:creationId xmlns:a16="http://schemas.microsoft.com/office/drawing/2014/main" id="{DAB08D6E-883B-4814-A895-446FB3B20A95}"/>
              </a:ext>
            </a:extLst>
          </p:cNvPr>
          <p:cNvSpPr/>
          <p:nvPr/>
        </p:nvSpPr>
        <p:spPr>
          <a:xfrm rot="16200000">
            <a:off x="5063174" y="3111109"/>
            <a:ext cx="431078" cy="997930"/>
          </a:xfrm>
          <a:prstGeom prst="downArrow">
            <a:avLst>
              <a:gd name="adj1" fmla="val 50000"/>
              <a:gd name="adj2" fmla="val 428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3ADCE513-096D-4834-AB3F-D7BAC223BC7D}"/>
              </a:ext>
            </a:extLst>
          </p:cNvPr>
          <p:cNvCxnSpPr/>
          <p:nvPr/>
        </p:nvCxnSpPr>
        <p:spPr>
          <a:xfrm>
            <a:off x="5095987" y="3310455"/>
            <a:ext cx="450887" cy="534677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A2C29AD6-5A72-4D0D-A3EE-BA802B9533C5}"/>
              </a:ext>
            </a:extLst>
          </p:cNvPr>
          <p:cNvSpPr txBox="1"/>
          <p:nvPr/>
        </p:nvSpPr>
        <p:spPr>
          <a:xfrm>
            <a:off x="4734055" y="3845132"/>
            <a:ext cx="2633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Интенсивность  страха +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2C25959-4169-4865-ADEA-84940D31953B}"/>
              </a:ext>
            </a:extLst>
          </p:cNvPr>
          <p:cNvSpPr txBox="1"/>
          <p:nvPr/>
        </p:nvSpPr>
        <p:spPr>
          <a:xfrm>
            <a:off x="4345485" y="1946256"/>
            <a:ext cx="26145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00B050"/>
                </a:solidFill>
              </a:rPr>
              <a:t>Интенсивность  страха --</a:t>
            </a:r>
          </a:p>
        </p:txBody>
      </p:sp>
      <p:sp>
        <p:nvSpPr>
          <p:cNvPr id="31" name="Стрелка: вниз 30">
            <a:extLst>
              <a:ext uri="{FF2B5EF4-FFF2-40B4-BE49-F238E27FC236}">
                <a16:creationId xmlns:a16="http://schemas.microsoft.com/office/drawing/2014/main" id="{37230637-8F5E-4BDE-8E51-149DF373279E}"/>
              </a:ext>
            </a:extLst>
          </p:cNvPr>
          <p:cNvSpPr/>
          <p:nvPr/>
        </p:nvSpPr>
        <p:spPr>
          <a:xfrm>
            <a:off x="5351771" y="4293626"/>
            <a:ext cx="431078" cy="447463"/>
          </a:xfrm>
          <a:prstGeom prst="downArrow">
            <a:avLst>
              <a:gd name="adj1" fmla="val 50000"/>
              <a:gd name="adj2" fmla="val 42883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221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A840214D-E1D4-4479-A1ED-C16AEA915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7049" y="5374014"/>
            <a:ext cx="5578729" cy="743682"/>
          </a:xfrm>
        </p:spPr>
        <p:txBody>
          <a:bodyPr/>
          <a:lstStyle/>
          <a:p>
            <a:pPr algn="ctr"/>
            <a:r>
              <a:rPr lang="ru-RU" dirty="0"/>
              <a:t>Язык психотравмы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ADF7BE2-90B3-4E32-B487-17A528F1F6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381" y="1084338"/>
            <a:ext cx="5011346" cy="23446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9FA5DC-4982-4534-A346-89FFE233F632}"/>
              </a:ext>
            </a:extLst>
          </p:cNvPr>
          <p:cNvSpPr txBox="1"/>
          <p:nvPr/>
        </p:nvSpPr>
        <p:spPr>
          <a:xfrm>
            <a:off x="577049" y="248574"/>
            <a:ext cx="4183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 </a:t>
            </a:r>
            <a:r>
              <a:rPr lang="ru-RU" dirty="0" err="1"/>
              <a:t>Бессел</a:t>
            </a:r>
            <a:r>
              <a:rPr lang="ru-RU" dirty="0"/>
              <a:t> </a:t>
            </a:r>
            <a:r>
              <a:rPr lang="ru-RU" dirty="0" err="1"/>
              <a:t>ван</a:t>
            </a:r>
            <a:r>
              <a:rPr lang="ru-RU" dirty="0"/>
              <a:t> дер </a:t>
            </a:r>
            <a:r>
              <a:rPr lang="ru-RU" dirty="0" err="1"/>
              <a:t>Колк</a:t>
            </a:r>
            <a:r>
              <a:rPr lang="ru-RU" dirty="0"/>
              <a:t> "Тело помнит все"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64C93E6-93EF-4CD8-8B3B-E0DFC7222A65}"/>
              </a:ext>
            </a:extLst>
          </p:cNvPr>
          <p:cNvSpPr/>
          <p:nvPr/>
        </p:nvSpPr>
        <p:spPr>
          <a:xfrm>
            <a:off x="408373" y="772357"/>
            <a:ext cx="6125592" cy="35155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Что наблюдается на томограмме </a:t>
            </a:r>
          </a:p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  <a:latin typeface="+mj-lt"/>
              </a:rPr>
              <a:t>человека с ПТСР: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/>
              <a:t>Отключение зоны Брока (речевая зона, впечатления выразить через слова, моторная зона </a:t>
            </a:r>
            <a:r>
              <a:rPr lang="ru-RU" dirty="0" err="1"/>
              <a:t>мыслеречи</a:t>
            </a:r>
            <a:r>
              <a:rPr lang="ru-RU" dirty="0"/>
              <a:t>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/>
              <a:t> Активно 19 Поле </a:t>
            </a:r>
            <a:r>
              <a:rPr lang="ru-RU" dirty="0" err="1"/>
              <a:t>Бродмана</a:t>
            </a:r>
            <a:r>
              <a:rPr lang="ru-RU" dirty="0"/>
              <a:t> (область зрительной коры, которая отвечает за оценку увиденного, т.е. необработанные образы зарегистрированы и передаются дальше без обработки)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/>
              <a:t> Активно правое полушарие и отключается левое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dirty="0"/>
              <a:t> Снижение объема </a:t>
            </a:r>
            <a:r>
              <a:rPr lang="ru-RU" dirty="0" err="1"/>
              <a:t>гипокампа</a:t>
            </a:r>
            <a:r>
              <a:rPr lang="ru-RU" dirty="0"/>
              <a:t> (клетки отмирают)</a:t>
            </a:r>
          </a:p>
        </p:txBody>
      </p:sp>
      <p:sp>
        <p:nvSpPr>
          <p:cNvPr id="21" name="Стрелка: вниз 20">
            <a:extLst>
              <a:ext uri="{FF2B5EF4-FFF2-40B4-BE49-F238E27FC236}">
                <a16:creationId xmlns:a16="http://schemas.microsoft.com/office/drawing/2014/main" id="{902C14A8-F4FE-49B4-A3CA-46D5F8786C23}"/>
              </a:ext>
            </a:extLst>
          </p:cNvPr>
          <p:cNvSpPr/>
          <p:nvPr/>
        </p:nvSpPr>
        <p:spPr>
          <a:xfrm>
            <a:off x="6267635" y="206859"/>
            <a:ext cx="816746" cy="45276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7BFA580-4851-411A-BE43-4FFF51E00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560" y="3557488"/>
            <a:ext cx="5255532" cy="31007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7F0F76-F4DD-48CB-9BF0-9EB5384E562E}"/>
              </a:ext>
            </a:extLst>
          </p:cNvPr>
          <p:cNvSpPr txBox="1"/>
          <p:nvPr/>
        </p:nvSpPr>
        <p:spPr>
          <a:xfrm>
            <a:off x="7190913" y="659621"/>
            <a:ext cx="4740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Как проявляется в повседневной жизни</a:t>
            </a:r>
          </a:p>
        </p:txBody>
      </p:sp>
    </p:spTree>
    <p:extLst>
      <p:ext uri="{BB962C8B-B14F-4D97-AF65-F5344CB8AC3E}">
        <p14:creationId xmlns:p14="http://schemas.microsoft.com/office/powerpoint/2010/main" val="17574828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1">
            <a:extLst>
              <a:ext uri="{FF2B5EF4-FFF2-40B4-BE49-F238E27FC236}">
                <a16:creationId xmlns:a16="http://schemas.microsoft.com/office/drawing/2014/main" id="{EE4FA2BA-EBC2-4357-8939-0557E21C311F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F14148-4362-471D-99F3-DA9C85369DF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44" t="2184" r="-1544" b="-2184"/>
          <a:stretch/>
        </p:blipFill>
        <p:spPr>
          <a:xfrm>
            <a:off x="159143" y="97654"/>
            <a:ext cx="6900894" cy="6911526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C2CA2EB9-6318-44DC-90C6-EECA5C446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8365" y="715634"/>
            <a:ext cx="3700415" cy="743682"/>
          </a:xfrm>
        </p:spPr>
        <p:txBody>
          <a:bodyPr/>
          <a:lstStyle/>
          <a:p>
            <a:pPr algn="ctr"/>
            <a:r>
              <a:rPr lang="ru-RU" sz="2400" dirty="0">
                <a:solidFill>
                  <a:schemeClr val="accent3">
                    <a:lumMod val="75000"/>
                  </a:schemeClr>
                </a:solidFill>
              </a:rPr>
              <a:t>Литература по теме:</a:t>
            </a:r>
            <a:br>
              <a:rPr lang="ru-RU" dirty="0">
                <a:solidFill>
                  <a:schemeClr val="accent3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7616100-17F5-4607-BBA2-AFB7D2A9AF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60037" y="1260629"/>
            <a:ext cx="4708291" cy="2894120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Бессел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ван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дер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Колк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"Тело помнит все";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- Роберт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Д.Столороу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"Травма и человеческое существование";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- Ш. Ариэль "Терапия комплексного посттравматического стрессового расстройства. Практическое руководство";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П.Уокер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 "Комплексное ПТСР. Руководство по восстановлению от детской травмы";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- </a:t>
            </a:r>
            <a:r>
              <a:rPr lang="ru-RU" dirty="0" err="1">
                <a:solidFill>
                  <a:schemeClr val="accent3">
                    <a:lumMod val="75000"/>
                  </a:schemeClr>
                </a:solidFill>
              </a:rPr>
              <a:t>П.Левин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</a:rPr>
              <a:t>, Э. Фредерик "Пробуждение тигра - исцеление травмы".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DCA0AB5-B6FC-4D1A-8619-19C1935B8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6FD9FC9-5FD1-4E3B-B719-212F55599717}" type="datetime1">
              <a:rPr lang="ru-RU" smtClean="0"/>
              <a:t>21.03.24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58786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3925E460-C4B6-448A-9F01-87F856929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</a:rPr>
              <a:t>Диагностические критерии </a:t>
            </a:r>
            <a:br>
              <a:rPr lang="ru-RU" dirty="0"/>
            </a:br>
            <a:r>
              <a:rPr lang="ru-RU" sz="3600" dirty="0"/>
              <a:t>(острая реакция на стресс и ПТСР)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id="{F792DA07-53B9-4F2F-961F-BDEF39B75F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</a:t>
            </a:r>
            <a:r>
              <a:rPr lang="ru-RU" dirty="0">
                <a:latin typeface="+mj-lt"/>
              </a:rPr>
              <a:t>Первая реакция на травматическое событие</a:t>
            </a:r>
          </a:p>
          <a:p>
            <a:r>
              <a:rPr lang="ru-RU" dirty="0">
                <a:latin typeface="+mj-lt"/>
              </a:rPr>
              <a:t>2. Повторяющееся интрузивное воспоминание о событии</a:t>
            </a:r>
          </a:p>
          <a:p>
            <a:r>
              <a:rPr lang="ru-RU" dirty="0">
                <a:latin typeface="+mj-lt"/>
              </a:rPr>
              <a:t>3. Избегание</a:t>
            </a:r>
          </a:p>
          <a:p>
            <a:r>
              <a:rPr lang="ru-RU" dirty="0">
                <a:latin typeface="+mj-lt"/>
              </a:rPr>
              <a:t>4. </a:t>
            </a:r>
            <a:r>
              <a:rPr lang="ru-RU" dirty="0" err="1">
                <a:latin typeface="+mj-lt"/>
              </a:rPr>
              <a:t>Гиппервозбудимое</a:t>
            </a:r>
            <a:r>
              <a:rPr lang="ru-RU" dirty="0">
                <a:latin typeface="+mj-lt"/>
              </a:rPr>
              <a:t> состояние</a:t>
            </a:r>
          </a:p>
          <a:p>
            <a:r>
              <a:rPr lang="ru-RU" dirty="0">
                <a:latin typeface="+mj-lt"/>
              </a:rPr>
              <a:t>5. Новые страхи и агрессии</a:t>
            </a:r>
          </a:p>
          <a:p>
            <a:r>
              <a:rPr lang="ru-RU" dirty="0">
                <a:latin typeface="+mj-lt"/>
              </a:rPr>
              <a:t>6. Симптомы сохраняются </a:t>
            </a:r>
            <a:r>
              <a:rPr lang="ru-RU" b="1" dirty="0">
                <a:latin typeface="+mj-lt"/>
              </a:rPr>
              <a:t>дольше 1 месяца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DAFD750-3027-43F5-93B3-AD39BEF92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6FD9FC9-5FD1-4E3B-B719-212F55599717}" type="datetime1">
              <a:rPr lang="ru-RU" smtClean="0"/>
              <a:t>21.03.24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028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7C3D67-7761-450F-9DE3-B84619663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2">
                    <a:lumMod val="50000"/>
                  </a:schemeClr>
                </a:solidFill>
              </a:rPr>
              <a:t>1. Первая реакция на травматическое событие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6D4DB3-DF5E-4AB9-8239-61D51431A7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Интенсивный страх</a:t>
            </a:r>
          </a:p>
          <a:p>
            <a:r>
              <a:rPr lang="ru-RU" dirty="0"/>
              <a:t>2. Беспомощность и ужас</a:t>
            </a:r>
          </a:p>
          <a:p>
            <a:r>
              <a:rPr lang="ru-RU" dirty="0"/>
              <a:t>3. Крик, плач, дрожь</a:t>
            </a:r>
          </a:p>
          <a:p>
            <a:r>
              <a:rPr lang="ru-RU" dirty="0"/>
              <a:t>4. Хаотичные движения</a:t>
            </a:r>
          </a:p>
          <a:p>
            <a:r>
              <a:rPr lang="ru-RU" dirty="0"/>
              <a:t>5. Искаженное страхом лицо</a:t>
            </a:r>
          </a:p>
          <a:p>
            <a:r>
              <a:rPr lang="ru-RU" dirty="0"/>
              <a:t>6. Оцепенение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B9A7D-59A2-46E9-A3CA-C9AB4527D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E289488-0C23-4DC8-A9FA-240659547385}" type="datetime1">
              <a:rPr lang="ru-RU" smtClean="0"/>
              <a:t>21.03.24</a:t>
            </a:fld>
            <a:endParaRPr lang="en-US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F3FC538-262B-4E61-B411-F436830A8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986" y="2167037"/>
            <a:ext cx="3622089" cy="364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45871"/>
      </p:ext>
    </p:extLst>
  </p:cSld>
  <p:clrMapOvr>
    <a:masterClrMapping/>
  </p:clrMapOvr>
</p:sld>
</file>

<file path=ppt/theme/theme1.xml><?xml version="1.0" encoding="utf-8"?>
<a:theme xmlns:a="http://schemas.openxmlformats.org/drawingml/2006/main" name="Пользовательские">
  <a:themeElements>
    <a:clrScheme name="Custom 37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9BA8B7"/>
      </a:accent1>
      <a:accent2>
        <a:srgbClr val="E6A02E"/>
      </a:accent2>
      <a:accent3>
        <a:srgbClr val="BF6A3B"/>
      </a:accent3>
      <a:accent4>
        <a:srgbClr val="92987A"/>
      </a:accent4>
      <a:accent5>
        <a:srgbClr val="857659"/>
      </a:accent5>
      <a:accent6>
        <a:srgbClr val="A0988C"/>
      </a:accent6>
      <a:hlink>
        <a:srgbClr val="00B0F0"/>
      </a:hlink>
      <a:folHlink>
        <a:srgbClr val="738F97"/>
      </a:folHlink>
    </a:clrScheme>
    <a:fontScheme name="Retrospect">
      <a:majorFont>
        <a:latin typeface="Bookman Old Style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1798995_TF56160789" id="{80AA9D2D-EE59-4148-A11E-A51EEE828B28}" vid="{AEAFD717-D3C8-4034-8F7E-D5220B0CCEB8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{E389D4A2-2864-45B1-98DF-D3CA1B19E711}tf56160789_win32</Template>
  <TotalTime>680</TotalTime>
  <Words>1691</Words>
  <Application>Microsoft Office PowerPoint</Application>
  <PresentationFormat>Широкоэкранный</PresentationFormat>
  <Paragraphs>233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Bookman Old Style</vt:lpstr>
      <vt:lpstr>Calibri</vt:lpstr>
      <vt:lpstr>Franklin Gothic Book</vt:lpstr>
      <vt:lpstr>Sitka Subheading</vt:lpstr>
      <vt:lpstr>Wingdings</vt:lpstr>
      <vt:lpstr>Пользовательские</vt:lpstr>
      <vt:lpstr>Актуальные вопросы в работе психолога  школы-интерната  с психотравмой</vt:lpstr>
      <vt:lpstr>Психотравма</vt:lpstr>
      <vt:lpstr> Психотравма.  Условия формирования.</vt:lpstr>
      <vt:lpstr>Основная причина психотравмы</vt:lpstr>
      <vt:lpstr>Нейробиология формирования психотравмы </vt:lpstr>
      <vt:lpstr>Язык психотравмы</vt:lpstr>
      <vt:lpstr>Литература по теме: </vt:lpstr>
      <vt:lpstr>Диагностические критерии  (острая реакция на стресс и ПТСР)</vt:lpstr>
      <vt:lpstr>1. Первая реакция на травматическое событие</vt:lpstr>
      <vt:lpstr>2. Повторяющееся интрузивное воспоминание о событии</vt:lpstr>
      <vt:lpstr>3. Избегание</vt:lpstr>
      <vt:lpstr>4. Гипервозбудимое состояние</vt:lpstr>
      <vt:lpstr>5. Новые страхи и агрессии</vt:lpstr>
      <vt:lpstr>6. Симптомы сохраняются дольше 1 месяца</vt:lpstr>
      <vt:lpstr>Направления работы</vt:lpstr>
      <vt:lpstr>Акценты в работе</vt:lpstr>
      <vt:lpstr>Акценты в работе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Актуальные вопросы в работе психолога  школы-интерната  с психотравмой</dc:title>
  <dc:creator>Оксана</dc:creator>
  <cp:lastModifiedBy>Оксана</cp:lastModifiedBy>
  <cp:revision>8</cp:revision>
  <dcterms:created xsi:type="dcterms:W3CDTF">2023-11-14T12:33:19Z</dcterms:created>
  <dcterms:modified xsi:type="dcterms:W3CDTF">2024-03-21T12:40:42Z</dcterms:modified>
</cp:coreProperties>
</file>