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6" r:id="rId7"/>
    <p:sldId id="267" r:id="rId8"/>
    <p:sldId id="268" r:id="rId9"/>
    <p:sldId id="260" r:id="rId10"/>
    <p:sldId id="261" r:id="rId11"/>
    <p:sldId id="262" r:id="rId12"/>
    <p:sldId id="263" r:id="rId13"/>
    <p:sldId id="264" r:id="rId14"/>
    <p:sldId id="269" r:id="rId15"/>
    <p:sldId id="270" r:id="rId16"/>
    <p:sldId id="271" r:id="rId17"/>
    <p:sldId id="272" r:id="rId18"/>
    <p:sldId id="273" r:id="rId19"/>
    <p:sldId id="276"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4C7479-23CA-41D9-9F99-204D3D7E877F}" type="datetimeFigureOut">
              <a:rPr lang="ru-RU" smtClean="0"/>
              <a:pPr/>
              <a:t>31.07.2024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230E61-99B6-42E5-B2D6-EC89749D50F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C7479-23CA-41D9-9F99-204D3D7E877F}" type="datetimeFigureOut">
              <a:rPr lang="ru-RU" smtClean="0"/>
              <a:pPr/>
              <a:t>31.07.2024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230E61-99B6-42E5-B2D6-EC89749D50F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988840"/>
            <a:ext cx="9144000" cy="1802631"/>
          </a:xfrm>
        </p:spPr>
        <p:txBody>
          <a:bodyPr>
            <a:noAutofit/>
          </a:bodyPr>
          <a:lstStyle/>
          <a:p>
            <a:r>
              <a:rPr lang="ru-RU" sz="13000" b="1" dirty="0" smtClean="0">
                <a:ln>
                  <a:solidFill>
                    <a:sysClr val="windowText" lastClr="000000"/>
                  </a:solidFill>
                </a:ln>
                <a:solidFill>
                  <a:srgbClr val="C00000"/>
                </a:solidFill>
                <a:effectLst>
                  <a:glow rad="101600">
                    <a:schemeClr val="accent4">
                      <a:satMod val="175000"/>
                      <a:alpha val="40000"/>
                    </a:schemeClr>
                  </a:glow>
                </a:effectLst>
              </a:rPr>
              <a:t>КЕМЕРОВО</a:t>
            </a:r>
            <a:endParaRPr lang="ru-RU" sz="13000" b="1" dirty="0">
              <a:ln>
                <a:solidFill>
                  <a:sysClr val="windowText" lastClr="000000"/>
                </a:solidFill>
              </a:ln>
              <a:solidFill>
                <a:srgbClr val="C00000"/>
              </a:solidFill>
              <a:effectLst>
                <a:glow rad="101600">
                  <a:schemeClr val="accent4">
                    <a:satMod val="175000"/>
                    <a:alpha val="40000"/>
                  </a:schemeClr>
                </a:glo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476672"/>
            <a:ext cx="8712968" cy="5693866"/>
          </a:xfrm>
          <a:prstGeom prst="rect">
            <a:avLst/>
          </a:prstGeom>
        </p:spPr>
        <p:txBody>
          <a:bodyPr wrap="square">
            <a:spAutoFit/>
          </a:bodyPr>
          <a:lstStyle/>
          <a:p>
            <a:pPr algn="just"/>
            <a:r>
              <a:rPr lang="ru-RU" sz="2800" b="1" dirty="0" smtClean="0">
                <a:ln>
                  <a:solidFill>
                    <a:sysClr val="windowText" lastClr="000000"/>
                  </a:solidFill>
                </a:ln>
                <a:solidFill>
                  <a:srgbClr val="002060"/>
                </a:solidFill>
                <a:latin typeface="Times New Roman" pitchFamily="18" charset="0"/>
                <a:cs typeface="Times New Roman" pitchFamily="18" charset="0"/>
              </a:rPr>
              <a:t>   В сквере «Орбита» находится одна из самых необычных достопримечательностей города Кемерово – памятник популярному писателю и доктору тибетской медицины </a:t>
            </a:r>
            <a:r>
              <a:rPr lang="ru-RU" sz="2800" b="1" dirty="0" err="1" smtClean="0">
                <a:ln>
                  <a:solidFill>
                    <a:sysClr val="windowText" lastClr="000000"/>
                  </a:solidFill>
                </a:ln>
                <a:solidFill>
                  <a:srgbClr val="002060"/>
                </a:solidFill>
                <a:latin typeface="Times New Roman" pitchFamily="18" charset="0"/>
                <a:cs typeface="Times New Roman" pitchFamily="18" charset="0"/>
              </a:rPr>
              <a:t>Лобсангу</a:t>
            </a:r>
            <a:r>
              <a:rPr lang="ru-RU" sz="2800" b="1" dirty="0" smtClean="0">
                <a:ln>
                  <a:solidFill>
                    <a:sysClr val="windowText" lastClr="000000"/>
                  </a:solidFill>
                </a:ln>
                <a:solidFill>
                  <a:srgbClr val="002060"/>
                </a:solidFill>
                <a:latin typeface="Times New Roman" pitchFamily="18" charset="0"/>
                <a:cs typeface="Times New Roman" pitchFamily="18" charset="0"/>
              </a:rPr>
              <a:t> Рампе. Данный памятник представляет собой силуэт тибетского мудреца, рядом с которым находится фигура сиамской кошки. Вокруг скульптуры расположена конструкция сферической формы с вырезанным посередине образом мудреца. Многие местные жители уверены, что памятник является дверью в параллельные миры. Данная достопримечательность будет интересной для любителей мистики и эзотерики.</a:t>
            </a:r>
            <a:endParaRPr lang="ru-RU" sz="2800" b="1" dirty="0">
              <a:ln>
                <a:solidFill>
                  <a:sysClr val="windowText" lastClr="000000"/>
                </a:solidFill>
              </a:ln>
              <a:solidFill>
                <a:srgbClr val="002060"/>
              </a:solidFill>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0" y="1196753"/>
            <a:ext cx="9175126" cy="5661248"/>
          </a:xfrm>
          <a:prstGeom prst="rect">
            <a:avLst/>
          </a:prstGeom>
          <a:noFill/>
          <a:ln w="9525">
            <a:noFill/>
            <a:miter lim="800000"/>
            <a:headEnd/>
            <a:tailEnd/>
          </a:ln>
        </p:spPr>
      </p:pic>
      <p:sp>
        <p:nvSpPr>
          <p:cNvPr id="5" name="Прямоугольник 4"/>
          <p:cNvSpPr/>
          <p:nvPr/>
        </p:nvSpPr>
        <p:spPr>
          <a:xfrm>
            <a:off x="0" y="0"/>
            <a:ext cx="9144000" cy="1077218"/>
          </a:xfrm>
          <a:prstGeom prst="rect">
            <a:avLst/>
          </a:prstGeom>
        </p:spPr>
        <p:txBody>
          <a:bodyPr wrap="square">
            <a:spAutoFit/>
          </a:bodyPr>
          <a:lstStyle/>
          <a:p>
            <a:pPr algn="ctr"/>
            <a:r>
              <a:rPr lang="ru-RU" sz="3200" b="1" dirty="0" smtClean="0">
                <a:ln>
                  <a:solidFill>
                    <a:sysClr val="windowText" lastClr="000000"/>
                  </a:solidFill>
                </a:ln>
                <a:solidFill>
                  <a:srgbClr val="C00000"/>
                </a:solidFill>
              </a:rPr>
              <a:t>КЕМЕРОВСКИЙ ОБЛАСТНОЙ</a:t>
            </a:r>
          </a:p>
          <a:p>
            <a:pPr algn="ctr"/>
            <a:r>
              <a:rPr lang="ru-RU" sz="3200" b="1" dirty="0" smtClean="0">
                <a:ln>
                  <a:solidFill>
                    <a:sysClr val="windowText" lastClr="000000"/>
                  </a:solidFill>
                </a:ln>
                <a:solidFill>
                  <a:srgbClr val="C00000"/>
                </a:solidFill>
              </a:rPr>
              <a:t>ДРАМАТИЧЕСКИЙ ТЕАТРА ИМ. А. ЛУНАЧАРСКОГО</a:t>
            </a:r>
            <a:endParaRPr lang="ru-RU" sz="3200" b="1" dirty="0">
              <a:ln>
                <a:solidFill>
                  <a:sysClr val="windowText" lastClr="000000"/>
                </a:solidFill>
              </a:ln>
              <a:solidFill>
                <a:srgbClr val="C0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188640"/>
            <a:ext cx="8712968" cy="6494085"/>
          </a:xfrm>
          <a:prstGeom prst="rect">
            <a:avLst/>
          </a:prstGeom>
        </p:spPr>
        <p:txBody>
          <a:bodyPr wrap="square">
            <a:spAutoFit/>
          </a:bodyPr>
          <a:lstStyle/>
          <a:p>
            <a:pPr algn="just"/>
            <a:r>
              <a:rPr lang="ru-RU" dirty="0"/>
              <a:t> </a:t>
            </a:r>
            <a:r>
              <a:rPr lang="ru-RU" dirty="0" smtClean="0"/>
              <a:t>  </a:t>
            </a:r>
            <a:r>
              <a:rPr lang="ru-RU" sz="3200" b="1" dirty="0" smtClean="0">
                <a:ln>
                  <a:solidFill>
                    <a:sysClr val="windowText" lastClr="000000"/>
                  </a:solidFill>
                </a:ln>
                <a:solidFill>
                  <a:srgbClr val="002060"/>
                </a:solidFill>
                <a:latin typeface="Times New Roman" pitchFamily="18" charset="0"/>
                <a:cs typeface="Times New Roman" pitchFamily="18" charset="0"/>
              </a:rPr>
              <a:t>В 1934 году в городе Кемерово был открыт театр драмы, который продолжает функционировать и на сегодняшний день. Репертуар театра неоднократно изменялся. На театральных подмостках ставили произведения отечественных и зарубежных классиков. Деятельность театра не останавливалась даже в военное время. На территории данной достопримечательности расположен музей, в котором собрана информация о знаменитых актерах, художниках, режиссерах и костюмеров театра.</a:t>
            </a:r>
            <a:endParaRPr lang="ru-RU" sz="3200" b="1" dirty="0">
              <a:ln>
                <a:solidFill>
                  <a:sysClr val="windowText" lastClr="000000"/>
                </a:solidFill>
              </a:ln>
              <a:solidFill>
                <a:srgbClr val="00206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0" y="1215957"/>
            <a:ext cx="9144000" cy="5642043"/>
          </a:xfrm>
          <a:prstGeom prst="rect">
            <a:avLst/>
          </a:prstGeom>
          <a:noFill/>
          <a:ln w="9525">
            <a:noFill/>
            <a:miter lim="800000"/>
            <a:headEnd/>
            <a:tailEnd/>
          </a:ln>
        </p:spPr>
      </p:pic>
      <p:sp>
        <p:nvSpPr>
          <p:cNvPr id="5" name="Прямоугольник 4"/>
          <p:cNvSpPr/>
          <p:nvPr/>
        </p:nvSpPr>
        <p:spPr>
          <a:xfrm>
            <a:off x="0" y="0"/>
            <a:ext cx="9144000" cy="1323439"/>
          </a:xfrm>
          <a:prstGeom prst="rect">
            <a:avLst/>
          </a:prstGeom>
        </p:spPr>
        <p:txBody>
          <a:bodyPr wrap="square">
            <a:spAutoFit/>
          </a:bodyPr>
          <a:lstStyle/>
          <a:p>
            <a:pPr algn="ctr"/>
            <a:r>
              <a:rPr lang="ru-RU" sz="4000" b="1" dirty="0" smtClean="0">
                <a:ln>
                  <a:solidFill>
                    <a:sysClr val="windowText" lastClr="000000"/>
                  </a:solidFill>
                </a:ln>
                <a:solidFill>
                  <a:srgbClr val="C00000"/>
                </a:solidFill>
              </a:rPr>
              <a:t>МУЗЕЙ-ЗАПОВЕДНИК</a:t>
            </a:r>
          </a:p>
          <a:p>
            <a:pPr algn="ctr"/>
            <a:r>
              <a:rPr lang="ru-RU" sz="4000" b="1" dirty="0" smtClean="0">
                <a:ln>
                  <a:solidFill>
                    <a:sysClr val="windowText" lastClr="000000"/>
                  </a:solidFill>
                </a:ln>
                <a:solidFill>
                  <a:srgbClr val="C00000"/>
                </a:solidFill>
              </a:rPr>
              <a:t>КРАСНАЯ ГОРКА</a:t>
            </a:r>
            <a:endParaRPr lang="ru-RU" sz="4000" b="1" dirty="0">
              <a:ln>
                <a:solidFill>
                  <a:sysClr val="windowText" lastClr="000000"/>
                </a:solidFill>
              </a:ln>
              <a:solidFill>
                <a:srgbClr val="C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764704"/>
            <a:ext cx="8712968" cy="5324535"/>
          </a:xfrm>
          <a:prstGeom prst="rect">
            <a:avLst/>
          </a:prstGeom>
        </p:spPr>
        <p:txBody>
          <a:bodyPr wrap="square">
            <a:spAutoFit/>
          </a:bodyPr>
          <a:lstStyle/>
          <a:p>
            <a:pPr algn="just"/>
            <a:r>
              <a:rPr lang="ru-RU" sz="2800" b="1" dirty="0" smtClean="0">
                <a:ln>
                  <a:solidFill>
                    <a:sysClr val="windowText" lastClr="000000"/>
                  </a:solidFill>
                </a:ln>
                <a:solidFill>
                  <a:srgbClr val="002060"/>
                </a:solidFill>
                <a:latin typeface="Times New Roman" pitchFamily="18" charset="0"/>
                <a:cs typeface="Times New Roman" pitchFamily="18" charset="0"/>
              </a:rPr>
              <a:t>   </a:t>
            </a:r>
            <a:r>
              <a:rPr lang="ru-RU" sz="2400" b="1" dirty="0" smtClean="0">
                <a:ln>
                  <a:solidFill>
                    <a:sysClr val="windowText" lastClr="000000"/>
                  </a:solidFill>
                </a:ln>
                <a:solidFill>
                  <a:srgbClr val="002060"/>
                </a:solidFill>
                <a:latin typeface="Times New Roman" pitchFamily="18" charset="0"/>
                <a:cs typeface="Times New Roman" pitchFamily="18" charset="0"/>
              </a:rPr>
              <a:t>На территории бывшего угольного рудника находится музей-заповедник Красная горка. Здесь, под открытым небом, расположен комплекс памятников горнопромышленного наследия. Музей-заповедник включает в себя уникальные экспозиции, которые демонстрируют нелегкий труд шахтеров. Кроме этого, для посетителей данной достопримечательности представлены образцы техники, которая широко применяется при добыче угля. На территории музея также находится всемирно известная скульптура «Память шахтерам Кузбасса», а также уникальный музей-шахта. Посетителям музея предлагают ознакомиться с историей города и этапами развития в регионе угольной промышленности с помощью просмотра документальных фильмов в «Музейном кинотеатре».</a:t>
            </a:r>
            <a:endParaRPr lang="ru-RU" sz="2400" b="1" dirty="0">
              <a:ln>
                <a:solidFill>
                  <a:sysClr val="windowText" lastClr="000000"/>
                </a:solidFill>
              </a:ln>
              <a:solidFill>
                <a:srgbClr val="002060"/>
              </a:solidFill>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cstate="print"/>
          <a:srcRect/>
          <a:stretch>
            <a:fillRect/>
          </a:stretch>
        </p:blipFill>
        <p:spPr bwMode="auto">
          <a:xfrm>
            <a:off x="0" y="1215957"/>
            <a:ext cx="9144000" cy="5642043"/>
          </a:xfrm>
          <a:prstGeom prst="rect">
            <a:avLst/>
          </a:prstGeom>
          <a:noFill/>
          <a:ln w="9525">
            <a:noFill/>
            <a:miter lim="800000"/>
            <a:headEnd/>
            <a:tailEnd/>
          </a:ln>
        </p:spPr>
      </p:pic>
      <p:sp>
        <p:nvSpPr>
          <p:cNvPr id="5" name="Прямоугольник 4"/>
          <p:cNvSpPr/>
          <p:nvPr/>
        </p:nvSpPr>
        <p:spPr>
          <a:xfrm>
            <a:off x="0" y="0"/>
            <a:ext cx="9144000" cy="1200329"/>
          </a:xfrm>
          <a:prstGeom prst="rect">
            <a:avLst/>
          </a:prstGeom>
        </p:spPr>
        <p:txBody>
          <a:bodyPr wrap="square">
            <a:spAutoFit/>
          </a:bodyPr>
          <a:lstStyle/>
          <a:p>
            <a:pPr algn="ctr"/>
            <a:r>
              <a:rPr lang="ru-RU" sz="3600" b="1" dirty="0" smtClean="0">
                <a:ln>
                  <a:solidFill>
                    <a:sysClr val="windowText" lastClr="000000"/>
                  </a:solidFill>
                </a:ln>
                <a:solidFill>
                  <a:srgbClr val="C00000"/>
                </a:solidFill>
              </a:rPr>
              <a:t>МУЗЕЙ «АРХЕОЛОГИЯ, ЭТНОГРАФИЯ</a:t>
            </a:r>
          </a:p>
          <a:p>
            <a:pPr algn="ctr"/>
            <a:r>
              <a:rPr lang="ru-RU" sz="3600" b="1" dirty="0" smtClean="0">
                <a:ln>
                  <a:solidFill>
                    <a:sysClr val="windowText" lastClr="000000"/>
                  </a:solidFill>
                </a:ln>
                <a:solidFill>
                  <a:srgbClr val="C00000"/>
                </a:solidFill>
              </a:rPr>
              <a:t>И ЭКОЛОГИЯ СИБИРИ»</a:t>
            </a:r>
            <a:endParaRPr lang="ru-RU" sz="3600" b="1" dirty="0">
              <a:ln>
                <a:solidFill>
                  <a:sysClr val="windowText" lastClr="000000"/>
                </a:solidFill>
              </a:ln>
              <a:solidFill>
                <a:srgbClr val="C0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548680"/>
            <a:ext cx="8784976" cy="5262979"/>
          </a:xfrm>
          <a:prstGeom prst="rect">
            <a:avLst/>
          </a:prstGeom>
        </p:spPr>
        <p:txBody>
          <a:bodyPr wrap="square">
            <a:spAutoFit/>
          </a:bodyPr>
          <a:lstStyle/>
          <a:p>
            <a:pPr algn="just"/>
            <a:r>
              <a:rPr lang="ru-RU" sz="2800" b="1" dirty="0" smtClean="0">
                <a:ln>
                  <a:solidFill>
                    <a:sysClr val="windowText" lastClr="000000"/>
                  </a:solidFill>
                </a:ln>
                <a:latin typeface="Times New Roman" pitchFamily="18" charset="0"/>
                <a:cs typeface="Times New Roman" pitchFamily="18" charset="0"/>
              </a:rPr>
              <a:t>   В 1976 году в городе Кемерово был открыт музей «Археология, этнография и экология Сибири», который на данный момент признан одним из крупнейших музеев региона. Экспозиция музея включает в себя два отдела, где жители города и его гости могут ознакомиться с культовыми предметами древних жителей Сибири, а также с их духовными и материальными ценностями. Кроме этого, можно увидеть представителей фауны различных природных зон. Всего в музейном фонде насчитывается около 310000 разнообразных экспозиций.</a:t>
            </a:r>
            <a:endParaRPr lang="ru-RU" sz="2800" b="1" dirty="0">
              <a:ln>
                <a:solidFill>
                  <a:sysClr val="windowText" lastClr="000000"/>
                </a:solidFill>
              </a:ln>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0" y="1196753"/>
            <a:ext cx="9175126" cy="5661248"/>
          </a:xfrm>
          <a:prstGeom prst="rect">
            <a:avLst/>
          </a:prstGeom>
          <a:noFill/>
          <a:ln w="9525">
            <a:noFill/>
            <a:miter lim="800000"/>
            <a:headEnd/>
            <a:tailEnd/>
          </a:ln>
        </p:spPr>
      </p:pic>
      <p:sp>
        <p:nvSpPr>
          <p:cNvPr id="5" name="Прямоугольник 4"/>
          <p:cNvSpPr/>
          <p:nvPr/>
        </p:nvSpPr>
        <p:spPr>
          <a:xfrm>
            <a:off x="0" y="0"/>
            <a:ext cx="9144000" cy="1200329"/>
          </a:xfrm>
          <a:prstGeom prst="rect">
            <a:avLst/>
          </a:prstGeom>
        </p:spPr>
        <p:txBody>
          <a:bodyPr wrap="square">
            <a:spAutoFit/>
          </a:bodyPr>
          <a:lstStyle/>
          <a:p>
            <a:pPr algn="ctr"/>
            <a:r>
              <a:rPr lang="ru-RU" sz="3600" b="1" dirty="0" smtClean="0">
                <a:ln>
                  <a:solidFill>
                    <a:sysClr val="windowText" lastClr="000000"/>
                  </a:solidFill>
                </a:ln>
                <a:solidFill>
                  <a:srgbClr val="C00000"/>
                </a:solidFill>
              </a:rPr>
              <a:t>ЗНАМЕНСКИЙ</a:t>
            </a:r>
          </a:p>
          <a:p>
            <a:pPr algn="ctr"/>
            <a:r>
              <a:rPr lang="ru-RU" sz="3600" b="1" dirty="0" smtClean="0">
                <a:ln>
                  <a:solidFill>
                    <a:sysClr val="windowText" lastClr="000000"/>
                  </a:solidFill>
                </a:ln>
                <a:solidFill>
                  <a:srgbClr val="C00000"/>
                </a:solidFill>
              </a:rPr>
              <a:t>КАФЕДРАЛЬНЫЙ СОБОР</a:t>
            </a:r>
            <a:endParaRPr lang="ru-RU" sz="3600" b="1" dirty="0">
              <a:ln>
                <a:solidFill>
                  <a:sysClr val="windowText" lastClr="000000"/>
                </a:solidFill>
              </a:ln>
              <a:solidFill>
                <a:srgbClr val="C0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548680"/>
            <a:ext cx="8784976" cy="5016758"/>
          </a:xfrm>
          <a:prstGeom prst="rect">
            <a:avLst/>
          </a:prstGeom>
        </p:spPr>
        <p:txBody>
          <a:bodyPr wrap="square">
            <a:spAutoFit/>
          </a:bodyPr>
          <a:lstStyle/>
          <a:p>
            <a:pPr algn="just"/>
            <a:r>
              <a:rPr lang="ru-RU" sz="4000" b="1" dirty="0" smtClean="0">
                <a:ln>
                  <a:solidFill>
                    <a:sysClr val="windowText" lastClr="000000"/>
                  </a:solidFill>
                </a:ln>
                <a:latin typeface="Times New Roman" pitchFamily="18" charset="0"/>
                <a:cs typeface="Times New Roman" pitchFamily="18" charset="0"/>
              </a:rPr>
              <a:t>   Эта красивая городская достопримечательность начала сооружаться в период с 1990 по 1996 годы. Знаменский кафедральный собор спроектирован в органичном ансамбле со зданиями храмового комплекса и его окружающими сооружениями.</a:t>
            </a:r>
            <a:endParaRPr lang="ru-RU" sz="4000" b="1" dirty="0">
              <a:ln>
                <a:solidFill>
                  <a:sysClr val="windowText" lastClr="000000"/>
                </a:solidFill>
              </a:ln>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1" y="0"/>
            <a:ext cx="4231533" cy="6858001"/>
          </a:xfrm>
          <a:prstGeom prst="rect">
            <a:avLst/>
          </a:prstGeom>
          <a:noFill/>
          <a:ln w="9525">
            <a:noFill/>
            <a:miter lim="800000"/>
            <a:headEnd/>
            <a:tailEnd/>
          </a:ln>
        </p:spPr>
      </p:pic>
      <p:sp>
        <p:nvSpPr>
          <p:cNvPr id="5" name="Прямоугольник 4"/>
          <p:cNvSpPr/>
          <p:nvPr/>
        </p:nvSpPr>
        <p:spPr>
          <a:xfrm>
            <a:off x="4283968" y="1844824"/>
            <a:ext cx="4860032" cy="1323439"/>
          </a:xfrm>
          <a:prstGeom prst="rect">
            <a:avLst/>
          </a:prstGeom>
        </p:spPr>
        <p:txBody>
          <a:bodyPr wrap="square">
            <a:spAutoFit/>
          </a:bodyPr>
          <a:lstStyle/>
          <a:p>
            <a:pPr algn="ctr"/>
            <a:r>
              <a:rPr lang="ru-RU" sz="4000" b="1" dirty="0" smtClean="0">
                <a:ln>
                  <a:solidFill>
                    <a:sysClr val="windowText" lastClr="000000"/>
                  </a:solidFill>
                </a:ln>
                <a:solidFill>
                  <a:srgbClr val="C00000"/>
                </a:solidFill>
              </a:rPr>
              <a:t>ПАМЯТНИК</a:t>
            </a:r>
          </a:p>
          <a:p>
            <a:pPr algn="ctr"/>
            <a:r>
              <a:rPr lang="ru-RU" sz="4000" b="1" dirty="0" smtClean="0">
                <a:ln>
                  <a:solidFill>
                    <a:sysClr val="windowText" lastClr="000000"/>
                  </a:solidFill>
                </a:ln>
                <a:solidFill>
                  <a:srgbClr val="C00000"/>
                </a:solidFill>
              </a:rPr>
              <a:t>МИХАЙЛО ВОЛКОВУ</a:t>
            </a:r>
            <a:endParaRPr lang="ru-RU" sz="4000" b="1" dirty="0">
              <a:ln>
                <a:solidFill>
                  <a:sysClr val="windowText" lastClr="000000"/>
                </a:solidFill>
              </a:ln>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0" y="1265835"/>
            <a:ext cx="9144000" cy="5642042"/>
          </a:xfrm>
          <a:prstGeom prst="rect">
            <a:avLst/>
          </a:prstGeom>
          <a:noFill/>
          <a:ln w="9525">
            <a:noFill/>
            <a:miter lim="800000"/>
            <a:headEnd/>
            <a:tailEnd/>
          </a:ln>
        </p:spPr>
      </p:pic>
      <p:sp>
        <p:nvSpPr>
          <p:cNvPr id="9" name="Прямоугольник 8"/>
          <p:cNvSpPr/>
          <p:nvPr/>
        </p:nvSpPr>
        <p:spPr>
          <a:xfrm>
            <a:off x="0" y="0"/>
            <a:ext cx="9144000" cy="1446550"/>
          </a:xfrm>
          <a:prstGeom prst="rect">
            <a:avLst/>
          </a:prstGeom>
        </p:spPr>
        <p:txBody>
          <a:bodyPr wrap="square">
            <a:spAutoFit/>
          </a:bodyPr>
          <a:lstStyle/>
          <a:p>
            <a:pPr algn="ctr"/>
            <a:r>
              <a:rPr lang="ru-RU" sz="4400" b="1" dirty="0" smtClean="0">
                <a:ln>
                  <a:solidFill>
                    <a:sysClr val="windowText" lastClr="000000"/>
                  </a:solidFill>
                </a:ln>
                <a:solidFill>
                  <a:srgbClr val="C00000"/>
                </a:solidFill>
              </a:rPr>
              <a:t>КЕМЕРОВСКИЙ ОБЛАСТНОЙ КРАЕВЕДЧЕСКИЙ МУЗЕЙ</a:t>
            </a:r>
            <a:endParaRPr lang="ru-RU" sz="4400" b="1" dirty="0">
              <a:ln>
                <a:solidFill>
                  <a:sysClr val="windowText" lastClr="000000"/>
                </a:solidFill>
              </a:ln>
              <a:solidFill>
                <a:srgbClr val="C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332656"/>
            <a:ext cx="8712968" cy="6124754"/>
          </a:xfrm>
          <a:prstGeom prst="rect">
            <a:avLst/>
          </a:prstGeom>
        </p:spPr>
        <p:txBody>
          <a:bodyPr wrap="square">
            <a:spAutoFit/>
          </a:bodyPr>
          <a:lstStyle/>
          <a:p>
            <a:pPr algn="just"/>
            <a:r>
              <a:rPr lang="ru-RU" sz="2800" b="1" dirty="0" smtClean="0">
                <a:ln>
                  <a:solidFill>
                    <a:sysClr val="windowText" lastClr="000000"/>
                  </a:solidFill>
                </a:ln>
              </a:rPr>
              <a:t>   В истории Кемерово Михайло Волков признан ключевой фигурой, так как он первым обнаружил залежи угля на территории города. Данная достопримечательность возведена возле Кузбасского технического университета, где обучаются будущие специалисты угольной промышленности. Монумент является собирательным образом мужчины, который прижимает к груди камень. Это связано с тем, что не сохранились какие-либо сведения о внешнем виде Михайло Волкова. Автором памятника является скульптур Георгий Баранов. Данная достопримечательность стала символом города и часто образ рудознатца изображается на медалях и эмблемах города Кемерово.</a:t>
            </a:r>
            <a:endParaRPr lang="ru-RU" sz="2800" b="1" dirty="0">
              <a:ln>
                <a:solidFill>
                  <a:sysClr val="windowText" lastClr="000000"/>
                </a:solidFill>
              </a:l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476672"/>
            <a:ext cx="8712968" cy="6001643"/>
          </a:xfrm>
          <a:prstGeom prst="rect">
            <a:avLst/>
          </a:prstGeom>
        </p:spPr>
        <p:txBody>
          <a:bodyPr wrap="square">
            <a:spAutoFit/>
          </a:bodyPr>
          <a:lstStyle/>
          <a:p>
            <a:pPr algn="just"/>
            <a:r>
              <a:rPr lang="ru-RU" sz="3200" b="1" dirty="0">
                <a:ln>
                  <a:solidFill>
                    <a:sysClr val="windowText" lastClr="000000"/>
                  </a:solidFill>
                </a:ln>
                <a:solidFill>
                  <a:srgbClr val="002060"/>
                </a:solidFill>
                <a:latin typeface="Times New Roman" pitchFamily="18" charset="0"/>
                <a:cs typeface="Times New Roman" pitchFamily="18" charset="0"/>
              </a:rPr>
              <a:t> </a:t>
            </a:r>
            <a:r>
              <a:rPr lang="ru-RU" sz="3200" b="1" dirty="0" smtClean="0">
                <a:ln>
                  <a:solidFill>
                    <a:sysClr val="windowText" lastClr="000000"/>
                  </a:solidFill>
                </a:ln>
                <a:solidFill>
                  <a:srgbClr val="002060"/>
                </a:solidFill>
                <a:latin typeface="Times New Roman" pitchFamily="18" charset="0"/>
                <a:cs typeface="Times New Roman" pitchFamily="18" charset="0"/>
              </a:rPr>
              <a:t>  Данная достопримечательность является основным научно-исследовательским центром региона, а также имеет заслуженный статус старейшего музея Кузбасса. Основан краеведческий музей </a:t>
            </a:r>
            <a:r>
              <a:rPr lang="ru-RU" sz="3200" b="1" smtClean="0">
                <a:ln>
                  <a:solidFill>
                    <a:sysClr val="windowText" lastClr="000000"/>
                  </a:solidFill>
                </a:ln>
                <a:solidFill>
                  <a:srgbClr val="002060"/>
                </a:solidFill>
                <a:latin typeface="Times New Roman" pitchFamily="18" charset="0"/>
                <a:cs typeface="Times New Roman" pitchFamily="18" charset="0"/>
              </a:rPr>
              <a:t>С</a:t>
            </a:r>
            <a:r>
              <a:rPr lang="ru-RU" sz="3200" b="1" smtClean="0">
                <a:ln>
                  <a:solidFill>
                    <a:sysClr val="windowText" lastClr="000000"/>
                  </a:solidFill>
                </a:ln>
                <a:solidFill>
                  <a:srgbClr val="002060"/>
                </a:solidFill>
                <a:latin typeface="Times New Roman" pitchFamily="18" charset="0"/>
                <a:cs typeface="Times New Roman" pitchFamily="18" charset="0"/>
              </a:rPr>
              <a:t>. Ф</a:t>
            </a:r>
            <a:r>
              <a:rPr lang="ru-RU" sz="3200" b="1" dirty="0" smtClean="0">
                <a:ln>
                  <a:solidFill>
                    <a:sysClr val="windowText" lastClr="000000"/>
                  </a:solidFill>
                </a:ln>
                <a:solidFill>
                  <a:srgbClr val="002060"/>
                </a:solidFill>
                <a:latin typeface="Times New Roman" pitchFamily="18" charset="0"/>
                <a:cs typeface="Times New Roman" pitchFamily="18" charset="0"/>
              </a:rPr>
              <a:t>. Ивановым в 1929 году. Экспозиции музея посвящены военной тематике, природе и современной истории. Сотрудники краеведческого музея города Кемерово систематически отмечаются различными премиями и наградами. Кроме того, музей является активным участником Международной акции «Ночь музеев».</a:t>
            </a:r>
            <a:endParaRPr lang="ru-RU" sz="3200" b="1" dirty="0">
              <a:ln>
                <a:solidFill>
                  <a:sysClr val="windowText" lastClr="000000"/>
                </a:solidFill>
              </a:ln>
              <a:solidFill>
                <a:srgbClr val="00206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548680"/>
            <a:ext cx="9144000" cy="5642042"/>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srcRect/>
          <a:stretch>
            <a:fillRect/>
          </a:stretch>
        </p:blipFill>
        <p:spPr bwMode="auto">
          <a:xfrm>
            <a:off x="0" y="1215957"/>
            <a:ext cx="9144000" cy="5642043"/>
          </a:xfrm>
          <a:prstGeom prst="rect">
            <a:avLst/>
          </a:prstGeom>
          <a:noFill/>
          <a:ln w="9525">
            <a:noFill/>
            <a:miter lim="800000"/>
            <a:headEnd/>
            <a:tailEnd/>
          </a:ln>
        </p:spPr>
      </p:pic>
      <p:sp>
        <p:nvSpPr>
          <p:cNvPr id="5" name="Прямоугольник 4"/>
          <p:cNvSpPr/>
          <p:nvPr/>
        </p:nvSpPr>
        <p:spPr>
          <a:xfrm>
            <a:off x="0" y="0"/>
            <a:ext cx="9144000" cy="1015663"/>
          </a:xfrm>
          <a:prstGeom prst="rect">
            <a:avLst/>
          </a:prstGeom>
        </p:spPr>
        <p:txBody>
          <a:bodyPr wrap="square">
            <a:spAutoFit/>
          </a:bodyPr>
          <a:lstStyle/>
          <a:p>
            <a:pPr algn="ctr"/>
            <a:r>
              <a:rPr lang="ru-RU" sz="6000" b="1" dirty="0" smtClean="0">
                <a:ln>
                  <a:solidFill>
                    <a:sysClr val="windowText" lastClr="000000"/>
                  </a:solidFill>
                </a:ln>
                <a:solidFill>
                  <a:srgbClr val="C00000"/>
                </a:solidFill>
              </a:rPr>
              <a:t>МУЗЕЙ УГЛЯ</a:t>
            </a:r>
            <a:endParaRPr lang="ru-RU" sz="6000" b="1" dirty="0">
              <a:ln>
                <a:solidFill>
                  <a:sysClr val="windowText" lastClr="000000"/>
                </a:solidFill>
              </a:ln>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620688"/>
            <a:ext cx="8712968" cy="5632311"/>
          </a:xfrm>
          <a:prstGeom prst="rect">
            <a:avLst/>
          </a:prstGeom>
        </p:spPr>
        <p:txBody>
          <a:bodyPr wrap="square">
            <a:spAutoFit/>
          </a:bodyPr>
          <a:lstStyle/>
          <a:p>
            <a:pPr algn="just"/>
            <a:r>
              <a:rPr lang="ru-RU" sz="3600" b="1" dirty="0" smtClean="0">
                <a:ln>
                  <a:solidFill>
                    <a:sysClr val="windowText" lastClr="000000"/>
                  </a:solidFill>
                </a:ln>
                <a:solidFill>
                  <a:srgbClr val="002060"/>
                </a:solidFill>
              </a:rPr>
              <a:t>   В городе Кемерово расположен единственный в России музей угля, который основан в 1999 году. В данном музее представлены тематические экспозиции, раскрывающие историю угледобычи и основные этапы углеобразования, а также рассказывающие гостям города об особенностях природного угольного богатства Кемеровского региона.</a:t>
            </a:r>
            <a:endParaRPr lang="ru-RU" sz="3600" b="1" dirty="0">
              <a:ln>
                <a:solidFill>
                  <a:sysClr val="windowText" lastClr="000000"/>
                </a:solidFill>
              </a:ln>
              <a:solidFill>
                <a:srgbClr val="00206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a:stretch>
            <a:fillRect/>
          </a:stretch>
        </p:blipFill>
        <p:spPr bwMode="auto">
          <a:xfrm>
            <a:off x="0" y="1196753"/>
            <a:ext cx="9175126" cy="5661248"/>
          </a:xfrm>
          <a:prstGeom prst="rect">
            <a:avLst/>
          </a:prstGeom>
          <a:noFill/>
          <a:ln w="9525">
            <a:noFill/>
            <a:miter lim="800000"/>
            <a:headEnd/>
            <a:tailEnd/>
          </a:ln>
        </p:spPr>
      </p:pic>
      <p:sp>
        <p:nvSpPr>
          <p:cNvPr id="5" name="Прямоугольник 4"/>
          <p:cNvSpPr/>
          <p:nvPr/>
        </p:nvSpPr>
        <p:spPr>
          <a:xfrm>
            <a:off x="0" y="0"/>
            <a:ext cx="9144000" cy="1200329"/>
          </a:xfrm>
          <a:prstGeom prst="rect">
            <a:avLst/>
          </a:prstGeom>
        </p:spPr>
        <p:txBody>
          <a:bodyPr wrap="square">
            <a:spAutoFit/>
          </a:bodyPr>
          <a:lstStyle/>
          <a:p>
            <a:pPr algn="ctr"/>
            <a:r>
              <a:rPr lang="ru-RU" sz="3600" b="1" dirty="0" smtClean="0">
                <a:ln>
                  <a:solidFill>
                    <a:sysClr val="windowText" lastClr="000000"/>
                  </a:solidFill>
                </a:ln>
                <a:solidFill>
                  <a:srgbClr val="C00000"/>
                </a:solidFill>
              </a:rPr>
              <a:t>КЕМЕРОВСКАЯ ДЕТСКАЯ</a:t>
            </a:r>
          </a:p>
          <a:p>
            <a:pPr algn="ctr"/>
            <a:r>
              <a:rPr lang="ru-RU" sz="3600" b="1" dirty="0" smtClean="0">
                <a:ln>
                  <a:solidFill>
                    <a:sysClr val="windowText" lastClr="000000"/>
                  </a:solidFill>
                </a:ln>
                <a:solidFill>
                  <a:srgbClr val="C00000"/>
                </a:solidFill>
              </a:rPr>
              <a:t>ЖЕЛЕЗНАЯ ДОРОГА</a:t>
            </a:r>
            <a:endParaRPr lang="ru-RU" sz="3600" b="1" dirty="0">
              <a:ln>
                <a:solidFill>
                  <a:sysClr val="windowText" lastClr="000000"/>
                </a:solidFill>
              </a:ln>
              <a:solidFill>
                <a:srgbClr val="C0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476672"/>
            <a:ext cx="8640960" cy="5693866"/>
          </a:xfrm>
          <a:prstGeom prst="rect">
            <a:avLst/>
          </a:prstGeom>
        </p:spPr>
        <p:txBody>
          <a:bodyPr wrap="square">
            <a:spAutoFit/>
          </a:bodyPr>
          <a:lstStyle/>
          <a:p>
            <a:pPr algn="just"/>
            <a:r>
              <a:rPr lang="ru-RU" sz="2800" b="1" dirty="0" smtClean="0">
                <a:ln>
                  <a:solidFill>
                    <a:sysClr val="windowText" lastClr="000000"/>
                  </a:solidFill>
                </a:ln>
                <a:solidFill>
                  <a:srgbClr val="002060"/>
                </a:solidFill>
                <a:latin typeface="Times New Roman" pitchFamily="18" charset="0"/>
                <a:cs typeface="Times New Roman" pitchFamily="18" charset="0"/>
              </a:rPr>
              <a:t>   Визитной карточкой города Кемерово признана детская железная дорога протяженностью 3,8 км. Данная достопримечательность была основана в 2007 году и направлена на формирование профессиональной ориентации детей и подростков. По железнодорожным путям перемещаются яркие вагоны, которыми управляют подростки под руководством опытных инструкторов. Продолжительность поездки составляет около 20 минут. Гости и жители города Кемерово могут не только насладиться захватывающим путешествием на поезде, но также рассмотреть местные живописные пейзажи.</a:t>
            </a:r>
            <a:endParaRPr lang="ru-RU" sz="2800" b="1" dirty="0">
              <a:ln>
                <a:solidFill>
                  <a:sysClr val="windowText" lastClr="000000"/>
                </a:solidFill>
              </a:ln>
              <a:solidFill>
                <a:srgbClr val="002060"/>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t="16012"/>
          <a:stretch>
            <a:fillRect/>
          </a:stretch>
        </p:blipFill>
        <p:spPr bwMode="auto">
          <a:xfrm>
            <a:off x="0" y="0"/>
            <a:ext cx="5038258" cy="6858001"/>
          </a:xfrm>
          <a:prstGeom prst="rect">
            <a:avLst/>
          </a:prstGeom>
          <a:noFill/>
          <a:ln w="9525">
            <a:noFill/>
            <a:miter lim="800000"/>
            <a:headEnd/>
            <a:tailEnd/>
          </a:ln>
        </p:spPr>
      </p:pic>
      <p:sp>
        <p:nvSpPr>
          <p:cNvPr id="5" name="Прямоугольник 4"/>
          <p:cNvSpPr/>
          <p:nvPr/>
        </p:nvSpPr>
        <p:spPr>
          <a:xfrm>
            <a:off x="5076057" y="1340768"/>
            <a:ext cx="4067943" cy="2123658"/>
          </a:xfrm>
          <a:prstGeom prst="rect">
            <a:avLst/>
          </a:prstGeom>
        </p:spPr>
        <p:txBody>
          <a:bodyPr wrap="square">
            <a:spAutoFit/>
          </a:bodyPr>
          <a:lstStyle/>
          <a:p>
            <a:pPr algn="ctr"/>
            <a:r>
              <a:rPr lang="ru-RU" sz="4400" b="1" dirty="0" smtClean="0">
                <a:ln>
                  <a:solidFill>
                    <a:sysClr val="windowText" lastClr="000000"/>
                  </a:solidFill>
                </a:ln>
                <a:solidFill>
                  <a:srgbClr val="C00000"/>
                </a:solidFill>
              </a:rPr>
              <a:t>ПАМЯТНИК</a:t>
            </a:r>
          </a:p>
          <a:p>
            <a:pPr algn="ctr"/>
            <a:r>
              <a:rPr lang="ru-RU" sz="4400" b="1" dirty="0" smtClean="0">
                <a:ln>
                  <a:solidFill>
                    <a:sysClr val="windowText" lastClr="000000"/>
                  </a:solidFill>
                </a:ln>
                <a:solidFill>
                  <a:srgbClr val="C00000"/>
                </a:solidFill>
              </a:rPr>
              <a:t>ЛОБСАНГУ РАМПЕ</a:t>
            </a:r>
            <a:endParaRPr lang="ru-RU" sz="4400" b="1" dirty="0">
              <a:ln>
                <a:solidFill>
                  <a:sysClr val="windowText" lastClr="000000"/>
                </a:solidFill>
              </a:ln>
              <a:solidFill>
                <a:srgbClr val="C00000"/>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664</Words>
  <Application>Microsoft Office PowerPoint</Application>
  <PresentationFormat>Экран (4:3)</PresentationFormat>
  <Paragraphs>26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КЕМЕРОВО</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shumi</cp:lastModifiedBy>
  <cp:revision>7</cp:revision>
  <dcterms:created xsi:type="dcterms:W3CDTF">2014-11-19T16:18:06Z</dcterms:created>
  <dcterms:modified xsi:type="dcterms:W3CDTF">2024-07-31T13:47:49Z</dcterms:modified>
</cp:coreProperties>
</file>