
<file path=[Content_Types].xml><?xml version="1.0" encoding="utf-8"?>
<Types xmlns="http://schemas.openxmlformats.org/package/2006/content-types">
  <Default Extension="png" ContentType="image/png"/>
  <Default Extension="aac" ContentType="audio/aac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4"/>
  </p:notesMasterIdLst>
  <p:sldIdLst>
    <p:sldId id="256" r:id="rId2"/>
    <p:sldId id="275" r:id="rId3"/>
    <p:sldId id="270" r:id="rId4"/>
    <p:sldId id="276" r:id="rId5"/>
    <p:sldId id="279" r:id="rId6"/>
    <p:sldId id="282" r:id="rId7"/>
    <p:sldId id="283" r:id="rId8"/>
    <p:sldId id="285" r:id="rId9"/>
    <p:sldId id="284" r:id="rId10"/>
    <p:sldId id="277" r:id="rId11"/>
    <p:sldId id="280" r:id="rId12"/>
    <p:sldId id="297" r:id="rId13"/>
    <p:sldId id="299" r:id="rId14"/>
    <p:sldId id="289" r:id="rId15"/>
    <p:sldId id="301" r:id="rId16"/>
    <p:sldId id="278" r:id="rId17"/>
    <p:sldId id="281" r:id="rId18"/>
    <p:sldId id="298" r:id="rId19"/>
    <p:sldId id="300" r:id="rId20"/>
    <p:sldId id="296" r:id="rId21"/>
    <p:sldId id="292" r:id="rId22"/>
    <p:sldId id="274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kiosk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8650"/>
    <a:srgbClr val="ED5C13"/>
    <a:srgbClr val="000000"/>
    <a:srgbClr val="F5BCB1"/>
    <a:srgbClr val="EC836E"/>
    <a:srgbClr val="C5C5C5"/>
    <a:srgbClr val="E4E4E4"/>
    <a:srgbClr val="A6F2AD"/>
    <a:srgbClr val="00FF00"/>
    <a:srgbClr val="CC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77" autoAdjust="0"/>
    <p:restoredTop sz="94660" autoAdjust="0"/>
  </p:normalViewPr>
  <p:slideViewPr>
    <p:cSldViewPr>
      <p:cViewPr varScale="1">
        <p:scale>
          <a:sx n="86" d="100"/>
          <a:sy n="86" d="100"/>
        </p:scale>
        <p:origin x="140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51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3120" y="-77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F014FC-3491-4F79-9DF5-EE38401AE1F3}" type="datetimeFigureOut">
              <a:rPr lang="ru-RU" smtClean="0"/>
              <a:pPr/>
              <a:t>31.07.2024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67A204-0806-4813-A158-814F3AC6B4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81100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67A204-0806-4813-A158-814F3AC6B45D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52809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4D92E-4B97-4E8C-917F-5F5ACD9EE0E0}" type="datetimeFigureOut">
              <a:rPr lang="ru-RU" smtClean="0"/>
              <a:pPr/>
              <a:t>31.07.2024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C5A99-4308-4541-94E4-1A3556C17A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75093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4D92E-4B97-4E8C-917F-5F5ACD9EE0E0}" type="datetimeFigureOut">
              <a:rPr lang="ru-RU" smtClean="0"/>
              <a:pPr/>
              <a:t>31.07.2024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C5A99-4308-4541-94E4-1A3556C17A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5157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4D92E-4B97-4E8C-917F-5F5ACD9EE0E0}" type="datetimeFigureOut">
              <a:rPr lang="ru-RU" smtClean="0"/>
              <a:pPr/>
              <a:t>31.07.2024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C5A99-4308-4541-94E4-1A3556C17A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72280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4D92E-4B97-4E8C-917F-5F5ACD9EE0E0}" type="datetimeFigureOut">
              <a:rPr lang="ru-RU" smtClean="0"/>
              <a:pPr/>
              <a:t>31.07.2024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C5A99-4308-4541-94E4-1A3556C17A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72144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4D92E-4B97-4E8C-917F-5F5ACD9EE0E0}" type="datetimeFigureOut">
              <a:rPr lang="ru-RU" smtClean="0"/>
              <a:pPr/>
              <a:t>31.07.2024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C5A99-4308-4541-94E4-1A3556C17A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3168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4D92E-4B97-4E8C-917F-5F5ACD9EE0E0}" type="datetimeFigureOut">
              <a:rPr lang="ru-RU" smtClean="0"/>
              <a:pPr/>
              <a:t>31.07.2024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C5A99-4308-4541-94E4-1A3556C17A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7549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4D92E-4B97-4E8C-917F-5F5ACD9EE0E0}" type="datetimeFigureOut">
              <a:rPr lang="ru-RU" smtClean="0"/>
              <a:pPr/>
              <a:t>31.07.2024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C5A99-4308-4541-94E4-1A3556C17A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9678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4D92E-4B97-4E8C-917F-5F5ACD9EE0E0}" type="datetimeFigureOut">
              <a:rPr lang="ru-RU" smtClean="0"/>
              <a:pPr/>
              <a:t>31.07.2024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C5A99-4308-4541-94E4-1A3556C17A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42269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4D92E-4B97-4E8C-917F-5F5ACD9EE0E0}" type="datetimeFigureOut">
              <a:rPr lang="ru-RU" smtClean="0"/>
              <a:pPr/>
              <a:t>31.07.2024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C5A99-4308-4541-94E4-1A3556C17A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57736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4D92E-4B97-4E8C-917F-5F5ACD9EE0E0}" type="datetimeFigureOut">
              <a:rPr lang="ru-RU" smtClean="0"/>
              <a:pPr/>
              <a:t>31.07.2024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C5A99-4308-4541-94E4-1A3556C17A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08409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4D92E-4B97-4E8C-917F-5F5ACD9EE0E0}" type="datetimeFigureOut">
              <a:rPr lang="ru-RU" smtClean="0"/>
              <a:pPr/>
              <a:t>31.07.2024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BC5A99-4308-4541-94E4-1A3556C17A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71226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54D92E-4B97-4E8C-917F-5F5ACD9EE0E0}" type="datetimeFigureOut">
              <a:rPr lang="ru-RU" smtClean="0"/>
              <a:pPr/>
              <a:t>31.07.2024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BC5A99-4308-4541-94E4-1A3556C17A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3363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hyperlink" Target="&#1058;&#1080;&#1090;&#1091;&#1083;.docx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slide" Target="slide12.xml"/><Relationship Id="rId7" Type="http://schemas.openxmlformats.org/officeDocument/2006/relationships/image" Target="../media/image2.png"/><Relationship Id="rId12" Type="http://schemas.microsoft.com/office/2007/relationships/hdphoto" Target="../media/hdphoto2.wdp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11" Type="http://schemas.openxmlformats.org/officeDocument/2006/relationships/image" Target="../media/image5.png"/><Relationship Id="rId5" Type="http://schemas.openxmlformats.org/officeDocument/2006/relationships/slide" Target="slide14.xml"/><Relationship Id="rId10" Type="http://schemas.openxmlformats.org/officeDocument/2006/relationships/slide" Target="slide3.xml"/><Relationship Id="rId4" Type="http://schemas.openxmlformats.org/officeDocument/2006/relationships/slide" Target="slide13.xml"/><Relationship Id="rId9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slide" Target="slide3.xml"/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12" Type="http://schemas.openxmlformats.org/officeDocument/2006/relationships/image" Target="../media/image4.png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6" Type="http://schemas.microsoft.com/office/2007/relationships/hdphoto" Target="../media/hdphoto9.wdp"/><Relationship Id="rId11" Type="http://schemas.openxmlformats.org/officeDocument/2006/relationships/image" Target="../media/image2.png"/><Relationship Id="rId5" Type="http://schemas.openxmlformats.org/officeDocument/2006/relationships/image" Target="../media/image16.png"/><Relationship Id="rId15" Type="http://schemas.microsoft.com/office/2007/relationships/hdphoto" Target="../media/hdphoto2.wdp"/><Relationship Id="rId10" Type="http://schemas.openxmlformats.org/officeDocument/2006/relationships/slide" Target="slide12.xml"/><Relationship Id="rId4" Type="http://schemas.microsoft.com/office/2007/relationships/hdphoto" Target="../media/hdphoto8.wdp"/><Relationship Id="rId9" Type="http://schemas.microsoft.com/office/2007/relationships/hdphoto" Target="../media/hdphoto10.wdp"/><Relationship Id="rId1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microsoft.com/office/2007/relationships/hdphoto" Target="../media/hdphoto2.wdp"/><Relationship Id="rId3" Type="http://schemas.openxmlformats.org/officeDocument/2006/relationships/image" Target="../media/image19.png"/><Relationship Id="rId7" Type="http://schemas.openxmlformats.org/officeDocument/2006/relationships/slide" Target="slide13.xml"/><Relationship Id="rId12" Type="http://schemas.openxmlformats.org/officeDocument/2006/relationships/image" Target="../media/image5.png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2.wdp"/><Relationship Id="rId11" Type="http://schemas.openxmlformats.org/officeDocument/2006/relationships/slide" Target="slide3.xml"/><Relationship Id="rId5" Type="http://schemas.openxmlformats.org/officeDocument/2006/relationships/image" Target="../media/image20.png"/><Relationship Id="rId10" Type="http://schemas.openxmlformats.org/officeDocument/2006/relationships/image" Target="../media/image4.png"/><Relationship Id="rId4" Type="http://schemas.microsoft.com/office/2007/relationships/hdphoto" Target="../media/hdphoto11.wdp"/><Relationship Id="rId9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14.wdp"/><Relationship Id="rId13" Type="http://schemas.openxmlformats.org/officeDocument/2006/relationships/slide" Target="slide3.xml"/><Relationship Id="rId3" Type="http://schemas.openxmlformats.org/officeDocument/2006/relationships/image" Target="../media/image10.png"/><Relationship Id="rId7" Type="http://schemas.openxmlformats.org/officeDocument/2006/relationships/image" Target="../media/image22.png"/><Relationship Id="rId12" Type="http://schemas.openxmlformats.org/officeDocument/2006/relationships/image" Target="../media/image4.png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3.wdp"/><Relationship Id="rId11" Type="http://schemas.openxmlformats.org/officeDocument/2006/relationships/slide" Target="slide12.xml"/><Relationship Id="rId5" Type="http://schemas.openxmlformats.org/officeDocument/2006/relationships/image" Target="../media/image21.png"/><Relationship Id="rId15" Type="http://schemas.microsoft.com/office/2007/relationships/hdphoto" Target="../media/hdphoto2.wdp"/><Relationship Id="rId10" Type="http://schemas.openxmlformats.org/officeDocument/2006/relationships/image" Target="../media/image2.png"/><Relationship Id="rId4" Type="http://schemas.microsoft.com/office/2007/relationships/hdphoto" Target="../media/hdphoto5.wdp"/><Relationship Id="rId9" Type="http://schemas.openxmlformats.org/officeDocument/2006/relationships/slide" Target="slide14.xml"/><Relationship Id="rId1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" Target="slide8.xml"/><Relationship Id="rId7" Type="http://schemas.openxmlformats.org/officeDocument/2006/relationships/image" Target="../media/image4.png"/><Relationship Id="rId12" Type="http://schemas.openxmlformats.org/officeDocument/2006/relationships/image" Target="../media/image24.svg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3.xml"/><Relationship Id="rId11" Type="http://schemas.openxmlformats.org/officeDocument/2006/relationships/image" Target="../media/image23.png"/><Relationship Id="rId5" Type="http://schemas.openxmlformats.org/officeDocument/2006/relationships/image" Target="../media/image2.png"/><Relationship Id="rId10" Type="http://schemas.openxmlformats.org/officeDocument/2006/relationships/hyperlink" Target="&#1087;&#1086;&#1076;&#1089;&#1082;&#1072;&#1079;&#1082;&#1072;/&#1087;&#1072;&#1076;&#1077;&#1078;&#1080;.jpg" TargetMode="External"/><Relationship Id="rId4" Type="http://schemas.openxmlformats.org/officeDocument/2006/relationships/slide" Target="slide15.xml"/><Relationship Id="rId9" Type="http://schemas.microsoft.com/office/2007/relationships/hdphoto" Target="../media/hdphoto2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25.png"/><Relationship Id="rId7" Type="http://schemas.openxmlformats.org/officeDocument/2006/relationships/image" Target="../media/image4.png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image" Target="../media/image2.png"/><Relationship Id="rId10" Type="http://schemas.microsoft.com/office/2007/relationships/hdphoto" Target="../media/hdphoto2.wdp"/><Relationship Id="rId4" Type="http://schemas.openxmlformats.org/officeDocument/2006/relationships/slide" Target="slide16.xml"/><Relationship Id="rId9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slide" Target="slide18.xml"/><Relationship Id="rId7" Type="http://schemas.openxmlformats.org/officeDocument/2006/relationships/image" Target="../media/image2.png"/><Relationship Id="rId12" Type="http://schemas.microsoft.com/office/2007/relationships/hdphoto" Target="../media/hdphoto2.wdp"/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1.xml"/><Relationship Id="rId11" Type="http://schemas.openxmlformats.org/officeDocument/2006/relationships/image" Target="../media/image5.png"/><Relationship Id="rId5" Type="http://schemas.openxmlformats.org/officeDocument/2006/relationships/slide" Target="slide20.xml"/><Relationship Id="rId10" Type="http://schemas.openxmlformats.org/officeDocument/2006/relationships/slide" Target="slide3.xml"/><Relationship Id="rId4" Type="http://schemas.openxmlformats.org/officeDocument/2006/relationships/slide" Target="slide19.xml"/><Relationship Id="rId9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26.png"/><Relationship Id="rId7" Type="http://schemas.openxmlformats.org/officeDocument/2006/relationships/image" Target="../media/image4.png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slide" Target="slide18.xml"/><Relationship Id="rId10" Type="http://schemas.microsoft.com/office/2007/relationships/hdphoto" Target="../media/hdphoto2.wdp"/><Relationship Id="rId4" Type="http://schemas.microsoft.com/office/2007/relationships/hdphoto" Target="../media/hdphoto15.wdp"/><Relationship Id="rId9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image" Target="../media/image27.png"/><Relationship Id="rId7" Type="http://schemas.openxmlformats.org/officeDocument/2006/relationships/image" Target="../media/image2.png"/><Relationship Id="rId12" Type="http://schemas.microsoft.com/office/2007/relationships/hdphoto" Target="../media/hdphoto2.wdp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9.xml"/><Relationship Id="rId11" Type="http://schemas.openxmlformats.org/officeDocument/2006/relationships/image" Target="../media/image5.png"/><Relationship Id="rId5" Type="http://schemas.microsoft.com/office/2007/relationships/hdphoto" Target="../media/hdphoto16.wdp"/><Relationship Id="rId10" Type="http://schemas.openxmlformats.org/officeDocument/2006/relationships/slide" Target="slide3.xml"/><Relationship Id="rId4" Type="http://schemas.openxmlformats.org/officeDocument/2006/relationships/image" Target="../media/image28.png"/><Relationship Id="rId9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hdphoto" Target="../media/hdphoto14.wdp"/><Relationship Id="rId13" Type="http://schemas.openxmlformats.org/officeDocument/2006/relationships/slide" Target="slide3.xml"/><Relationship Id="rId3" Type="http://schemas.openxmlformats.org/officeDocument/2006/relationships/image" Target="../media/image10.png"/><Relationship Id="rId7" Type="http://schemas.openxmlformats.org/officeDocument/2006/relationships/image" Target="../media/image22.png"/><Relationship Id="rId12" Type="http://schemas.openxmlformats.org/officeDocument/2006/relationships/image" Target="../media/image4.png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3.wdp"/><Relationship Id="rId11" Type="http://schemas.openxmlformats.org/officeDocument/2006/relationships/slide" Target="slide18.xml"/><Relationship Id="rId5" Type="http://schemas.openxmlformats.org/officeDocument/2006/relationships/image" Target="../media/image21.png"/><Relationship Id="rId15" Type="http://schemas.microsoft.com/office/2007/relationships/hdphoto" Target="../media/hdphoto2.wdp"/><Relationship Id="rId10" Type="http://schemas.openxmlformats.org/officeDocument/2006/relationships/image" Target="../media/image2.png"/><Relationship Id="rId4" Type="http://schemas.microsoft.com/office/2007/relationships/hdphoto" Target="../media/hdphoto5.wdp"/><Relationship Id="rId9" Type="http://schemas.openxmlformats.org/officeDocument/2006/relationships/slide" Target="slide20.xml"/><Relationship Id="rId1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10" Type="http://schemas.openxmlformats.org/officeDocument/2006/relationships/slide" Target="slide1.xml"/><Relationship Id="rId4" Type="http://schemas.openxmlformats.org/officeDocument/2006/relationships/image" Target="../media/image4.png"/><Relationship Id="rId9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" Target="slide21.xml"/><Relationship Id="rId7" Type="http://schemas.openxmlformats.org/officeDocument/2006/relationships/slide" Target="slide3.xml"/><Relationship Id="rId12" Type="http://schemas.openxmlformats.org/officeDocument/2006/relationships/image" Target="../media/image30.svg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29.png"/><Relationship Id="rId5" Type="http://schemas.openxmlformats.org/officeDocument/2006/relationships/slide" Target="slide19.xml"/><Relationship Id="rId10" Type="http://schemas.openxmlformats.org/officeDocument/2006/relationships/hyperlink" Target="&#1087;&#1086;&#1076;&#1089;&#1082;&#1072;&#1079;&#1082;&#1072;/&#1089;&#1082;&#1072;&#1079;&#1082;&#1072;%20&#1087;&#1088;&#1086;%20&#1089;&#1087;&#1088;&#1103;&#1078;&#1077;&#1085;&#1080;&#1077;.mp4" TargetMode="External"/><Relationship Id="rId4" Type="http://schemas.openxmlformats.org/officeDocument/2006/relationships/image" Target="../media/image2.png"/><Relationship Id="rId9" Type="http://schemas.microsoft.com/office/2007/relationships/hdphoto" Target="../media/hdphoto2.wdp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31.png"/><Relationship Id="rId7" Type="http://schemas.openxmlformats.org/officeDocument/2006/relationships/slide" Target="slide20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11" Type="http://schemas.microsoft.com/office/2007/relationships/hdphoto" Target="../media/hdphoto2.wdp"/><Relationship Id="rId5" Type="http://schemas.openxmlformats.org/officeDocument/2006/relationships/slide" Target="slide22.xml"/><Relationship Id="rId10" Type="http://schemas.openxmlformats.org/officeDocument/2006/relationships/image" Target="../media/image5.png"/><Relationship Id="rId4" Type="http://schemas.microsoft.com/office/2007/relationships/hdphoto" Target="../media/hdphoto17.wdp"/><Relationship Id="rId9" Type="http://schemas.openxmlformats.org/officeDocument/2006/relationships/slide" Target="slide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slide" Target="slide16.xml"/><Relationship Id="rId7" Type="http://schemas.openxmlformats.org/officeDocument/2006/relationships/image" Target="../media/image4.png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2.png"/><Relationship Id="rId4" Type="http://schemas.openxmlformats.org/officeDocument/2006/relationships/slide" Target="slide10.xml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slide" Target="slide6.xml"/><Relationship Id="rId7" Type="http://schemas.openxmlformats.org/officeDocument/2006/relationships/image" Target="../media/image2.png"/><Relationship Id="rId12" Type="http://schemas.microsoft.com/office/2007/relationships/hdphoto" Target="../media/hdphoto2.wdp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11" Type="http://schemas.openxmlformats.org/officeDocument/2006/relationships/image" Target="../media/image5.png"/><Relationship Id="rId5" Type="http://schemas.openxmlformats.org/officeDocument/2006/relationships/slide" Target="slide9.xml"/><Relationship Id="rId10" Type="http://schemas.openxmlformats.org/officeDocument/2006/relationships/slide" Target="slide3.xml"/><Relationship Id="rId4" Type="http://schemas.openxmlformats.org/officeDocument/2006/relationships/slide" Target="slide7.xml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7.png"/><Relationship Id="rId7" Type="http://schemas.openxmlformats.org/officeDocument/2006/relationships/image" Target="../media/image4.pn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slide" Target="slide6.xml"/><Relationship Id="rId10" Type="http://schemas.microsoft.com/office/2007/relationships/hdphoto" Target="../media/hdphoto2.wdp"/><Relationship Id="rId4" Type="http://schemas.microsoft.com/office/2007/relationships/hdphoto" Target="../media/hdphoto3.wdp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8.png"/><Relationship Id="rId7" Type="http://schemas.openxmlformats.org/officeDocument/2006/relationships/image" Target="../media/image2.png"/><Relationship Id="rId12" Type="http://schemas.microsoft.com/office/2007/relationships/hdphoto" Target="../media/hdphoto2.wdp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11" Type="http://schemas.openxmlformats.org/officeDocument/2006/relationships/image" Target="../media/image5.png"/><Relationship Id="rId5" Type="http://schemas.openxmlformats.org/officeDocument/2006/relationships/image" Target="../media/image9.png"/><Relationship Id="rId10" Type="http://schemas.openxmlformats.org/officeDocument/2006/relationships/slide" Target="slide3.xml"/><Relationship Id="rId4" Type="http://schemas.microsoft.com/office/2007/relationships/hdphoto" Target="../media/hdphoto4.wdp"/><Relationship Id="rId9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13" Type="http://schemas.openxmlformats.org/officeDocument/2006/relationships/slide" Target="slide3.xml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12" Type="http://schemas.openxmlformats.org/officeDocument/2006/relationships/image" Target="../media/image4.pn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11" Type="http://schemas.openxmlformats.org/officeDocument/2006/relationships/slide" Target="slide6.xml"/><Relationship Id="rId5" Type="http://schemas.openxmlformats.org/officeDocument/2006/relationships/image" Target="../media/image11.png"/><Relationship Id="rId15" Type="http://schemas.microsoft.com/office/2007/relationships/hdphoto" Target="../media/hdphoto2.wdp"/><Relationship Id="rId10" Type="http://schemas.openxmlformats.org/officeDocument/2006/relationships/image" Target="../media/image2.png"/><Relationship Id="rId4" Type="http://schemas.microsoft.com/office/2007/relationships/hdphoto" Target="../media/hdphoto5.wdp"/><Relationship Id="rId9" Type="http://schemas.openxmlformats.org/officeDocument/2006/relationships/slide" Target="slide8.xml"/><Relationship Id="rId1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image" Target="../media/image1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12" Type="http://schemas.microsoft.com/office/2007/relationships/hdphoto" Target="../media/hdphoto2.wdp"/><Relationship Id="rId2" Type="http://schemas.openxmlformats.org/officeDocument/2006/relationships/audio" Target="../media/media1.aac"/><Relationship Id="rId1" Type="http://schemas.microsoft.com/office/2007/relationships/media" Target="../media/media1.aac"/><Relationship Id="rId6" Type="http://schemas.openxmlformats.org/officeDocument/2006/relationships/slide" Target="slide9.xml"/><Relationship Id="rId11" Type="http://schemas.openxmlformats.org/officeDocument/2006/relationships/image" Target="../media/image5.png"/><Relationship Id="rId5" Type="http://schemas.openxmlformats.org/officeDocument/2006/relationships/slide" Target="slide4.xml"/><Relationship Id="rId10" Type="http://schemas.openxmlformats.org/officeDocument/2006/relationships/slide" Target="slide3.xml"/><Relationship Id="rId4" Type="http://schemas.openxmlformats.org/officeDocument/2006/relationships/image" Target="../media/image13.png"/><Relationship Id="rId9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" Target="slide10.xml"/><Relationship Id="rId7" Type="http://schemas.openxmlformats.org/officeDocument/2006/relationships/slide" Target="slide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slide" Target="slide8.xml"/><Relationship Id="rId4" Type="http://schemas.openxmlformats.org/officeDocument/2006/relationships/image" Target="../media/image2.png"/><Relationship Id="rId9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476672"/>
            <a:ext cx="8572560" cy="5952724"/>
          </a:xfrm>
        </p:spPr>
        <p:txBody>
          <a:bodyPr>
            <a:normAutofit/>
          </a:bodyPr>
          <a:lstStyle/>
          <a:p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Электронные дидактические материалы по развитию знаний о самостоятельных частях речи русского языка для учащихся 4 классов  и их родителей.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Составитель-разработчик: Илясова Ярослава Сергеевна</a:t>
            </a:r>
          </a:p>
        </p:txBody>
      </p:sp>
      <p:pic>
        <p:nvPicPr>
          <p:cNvPr id="4" name="Picture 6" descr="https://thypix.com/wp-content/uploads/blue-arrow-70.png">
            <a:hlinkClick r:id="rId3" action="ppaction://hlinksldjump" tooltip="слайд 2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71" b="11713"/>
          <a:stretch/>
        </p:blipFill>
        <p:spPr bwMode="auto">
          <a:xfrm flipH="1">
            <a:off x="8028384" y="5733256"/>
            <a:ext cx="626653" cy="500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1"/>
          <p:cNvGrpSpPr>
            <a:grpSpLocks/>
          </p:cNvGrpSpPr>
          <p:nvPr/>
        </p:nvGrpSpPr>
        <p:grpSpPr bwMode="auto">
          <a:xfrm>
            <a:off x="6997097" y="1196752"/>
            <a:ext cx="1344613" cy="787400"/>
            <a:chOff x="9466" y="1803"/>
            <a:chExt cx="2117" cy="1240"/>
          </a:xfrm>
        </p:grpSpPr>
        <p:sp>
          <p:nvSpPr>
            <p:cNvPr id="6" name="AutoShape 2"/>
            <p:cNvSpPr>
              <a:spLocks noChangeArrowheads="1"/>
            </p:cNvSpPr>
            <p:nvPr/>
          </p:nvSpPr>
          <p:spPr bwMode="auto">
            <a:xfrm>
              <a:off x="9466" y="1803"/>
              <a:ext cx="2117" cy="124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CBA8A"/>
                </a:gs>
                <a:gs pos="50000">
                  <a:srgbClr val="FEE7D8"/>
                </a:gs>
                <a:gs pos="100000">
                  <a:srgbClr val="FCBA8A"/>
                </a:gs>
              </a:gsLst>
              <a:lin ang="18900000" scaled="1"/>
            </a:gradFill>
            <a:ln w="12700">
              <a:solidFill>
                <a:srgbClr val="FCBA8A"/>
              </a:solidFill>
              <a:round/>
              <a:headEnd/>
              <a:tailEnd/>
            </a:ln>
            <a:effectLst>
              <a:outerShdw dist="28398" dir="3806097" algn="ctr" rotWithShape="0">
                <a:srgbClr val="964104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7" name="Text Box 3">
              <a:hlinkClick r:id="rId5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9817" y="1953"/>
              <a:ext cx="1503" cy="852"/>
            </a:xfrm>
            <a:prstGeom prst="rect">
              <a:avLst/>
            </a:prstGeom>
            <a:gradFill rotWithShape="0">
              <a:gsLst>
                <a:gs pos="0">
                  <a:srgbClr val="FCBA8A"/>
                </a:gs>
                <a:gs pos="50000">
                  <a:srgbClr val="FEE7D8"/>
                </a:gs>
                <a:gs pos="100000">
                  <a:srgbClr val="FCBA8A"/>
                </a:gs>
              </a:gsLst>
              <a:lin ang="18900000" scaled="1"/>
            </a:gradFill>
            <a:ln w="12700">
              <a:solidFill>
                <a:srgbClr val="FCBA8A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964104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Вернуться на титул</a:t>
              </a:r>
              <a:endParaRPr kumimoji="0" 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41630" y="1988840"/>
            <a:ext cx="6588731" cy="2726591"/>
          </a:xfrm>
          <a:prstGeom prst="ellipse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Имя прилагательное</a:t>
            </a:r>
          </a:p>
          <a:p>
            <a:pPr algn="ctr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обозначает </a:t>
            </a:r>
            <a:r>
              <a:rPr lang="ru-RU" sz="4000" i="1" u="sng" dirty="0">
                <a:latin typeface="Times New Roman" pitchFamily="18" charset="0"/>
                <a:cs typeface="Times New Roman" pitchFamily="18" charset="0"/>
              </a:rPr>
              <a:t>признак</a:t>
            </a:r>
          </a:p>
        </p:txBody>
      </p:sp>
      <p:sp>
        <p:nvSpPr>
          <p:cNvPr id="8" name="Блок-схема: знак завершения 7">
            <a:hlinkClick r:id="rId2" action="ppaction://hlinksldjump"/>
          </p:cNvPr>
          <p:cNvSpPr/>
          <p:nvPr/>
        </p:nvSpPr>
        <p:spPr>
          <a:xfrm>
            <a:off x="3131840" y="705404"/>
            <a:ext cx="2808312" cy="864096"/>
          </a:xfrm>
          <a:prstGeom prst="flowChartTerminato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 какие вопросы отвечает </a:t>
            </a:r>
          </a:p>
        </p:txBody>
      </p:sp>
      <p:sp>
        <p:nvSpPr>
          <p:cNvPr id="9" name="Блок-схема: знак завершения 8">
            <a:hlinkClick r:id="rId3" action="ppaction://hlinksldjump"/>
          </p:cNvPr>
          <p:cNvSpPr/>
          <p:nvPr/>
        </p:nvSpPr>
        <p:spPr>
          <a:xfrm>
            <a:off x="521550" y="1700808"/>
            <a:ext cx="1440160" cy="648072"/>
          </a:xfrm>
          <a:prstGeom prst="flowChartTerminato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Число</a:t>
            </a:r>
          </a:p>
        </p:txBody>
      </p:sp>
      <p:sp>
        <p:nvSpPr>
          <p:cNvPr id="10" name="Блок-схема: знак завершения 9">
            <a:hlinkClick r:id="rId4" action="ppaction://hlinksldjump"/>
          </p:cNvPr>
          <p:cNvSpPr/>
          <p:nvPr/>
        </p:nvSpPr>
        <p:spPr>
          <a:xfrm>
            <a:off x="7110281" y="1700808"/>
            <a:ext cx="1440160" cy="648072"/>
          </a:xfrm>
          <a:prstGeom prst="flowChartTerminato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Род</a:t>
            </a:r>
          </a:p>
        </p:txBody>
      </p:sp>
      <p:sp>
        <p:nvSpPr>
          <p:cNvPr id="12" name="Блок-схема: знак завершения 11">
            <a:hlinkClick r:id="rId5" action="ppaction://hlinksldjump"/>
          </p:cNvPr>
          <p:cNvSpPr/>
          <p:nvPr/>
        </p:nvSpPr>
        <p:spPr>
          <a:xfrm>
            <a:off x="5670121" y="4767935"/>
            <a:ext cx="1440160" cy="648072"/>
          </a:xfrm>
          <a:prstGeom prst="flowChartTerminato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Падеж</a:t>
            </a:r>
          </a:p>
        </p:txBody>
      </p:sp>
      <p:sp>
        <p:nvSpPr>
          <p:cNvPr id="14" name="Блок-схема: знак завершения 13">
            <a:hlinkClick r:id="rId6" action="ppaction://hlinksldjump"/>
          </p:cNvPr>
          <p:cNvSpPr/>
          <p:nvPr/>
        </p:nvSpPr>
        <p:spPr>
          <a:xfrm>
            <a:off x="1331640" y="4769072"/>
            <a:ext cx="2331408" cy="777665"/>
          </a:xfrm>
          <a:prstGeom prst="flowChartTerminato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Полная и краткая форма </a:t>
            </a:r>
          </a:p>
        </p:txBody>
      </p:sp>
      <p:pic>
        <p:nvPicPr>
          <p:cNvPr id="15" name="Picture 6" descr="https://thypix.com/wp-content/uploads/blue-arrow-70.png">
            <a:hlinkClick r:id="rId2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71" b="11713"/>
          <a:stretch/>
        </p:blipFill>
        <p:spPr bwMode="auto">
          <a:xfrm flipH="1">
            <a:off x="8075097" y="5733256"/>
            <a:ext cx="626653" cy="500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9" descr="https://thypix.com/wp-content/uploads/blue-arrow-40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9822" y="5643543"/>
            <a:ext cx="680138" cy="680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7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807" b="98013" l="2188" r="972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1709" y="6093296"/>
            <a:ext cx="764478" cy="661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45386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2089050" y="620688"/>
            <a:ext cx="4931221" cy="1296144"/>
          </a:xfrm>
          <a:prstGeom prst="roundRect">
            <a:avLst/>
          </a:prstGeom>
          <a:solidFill>
            <a:srgbClr val="A6F2AD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Вопросы имени прилагательного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2264461"/>
            <a:ext cx="1656184" cy="93610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какой?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758976" y="2276872"/>
            <a:ext cx="1656184" cy="93610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какая?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716016" y="2276872"/>
            <a:ext cx="1656184" cy="93610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какое?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757239" y="2264461"/>
            <a:ext cx="1656184" cy="93610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какие?</a:t>
            </a:r>
          </a:p>
        </p:txBody>
      </p:sp>
      <p:sp>
        <p:nvSpPr>
          <p:cNvPr id="9" name="Овал 8"/>
          <p:cNvSpPr/>
          <p:nvPr/>
        </p:nvSpPr>
        <p:spPr>
          <a:xfrm>
            <a:off x="323528" y="5359134"/>
            <a:ext cx="2304256" cy="640969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сладкий</a:t>
            </a:r>
          </a:p>
        </p:txBody>
      </p:sp>
      <p:sp>
        <p:nvSpPr>
          <p:cNvPr id="10" name="Овал 9"/>
          <p:cNvSpPr/>
          <p:nvPr/>
        </p:nvSpPr>
        <p:spPr>
          <a:xfrm>
            <a:off x="2614960" y="5357601"/>
            <a:ext cx="1944216" cy="640969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хитрая</a:t>
            </a:r>
          </a:p>
        </p:txBody>
      </p:sp>
      <p:sp>
        <p:nvSpPr>
          <p:cNvPr id="11" name="Овал 10"/>
          <p:cNvSpPr/>
          <p:nvPr/>
        </p:nvSpPr>
        <p:spPr>
          <a:xfrm>
            <a:off x="4554660" y="5357600"/>
            <a:ext cx="2059715" cy="640969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спелое</a:t>
            </a:r>
          </a:p>
        </p:txBody>
      </p:sp>
      <p:sp>
        <p:nvSpPr>
          <p:cNvPr id="12" name="Овал 11"/>
          <p:cNvSpPr/>
          <p:nvPr/>
        </p:nvSpPr>
        <p:spPr>
          <a:xfrm>
            <a:off x="6653171" y="5348638"/>
            <a:ext cx="2335088" cy="640969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осенние</a:t>
            </a:r>
          </a:p>
        </p:txBody>
      </p:sp>
      <p:pic>
        <p:nvPicPr>
          <p:cNvPr id="8194" name="Picture 2" descr="https://media.baamboozle.com/uploads/images/442328/1651742983_387478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158" b="89918" l="10000" r="934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30" y="3356992"/>
            <a:ext cx="2292354" cy="1743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s://pichold.ru/wp-content/uploads/2021/11/6dc52814ce7b29fb90a78f315cae8460_main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936" l="15502" r="7796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659" r="15832"/>
          <a:stretch/>
        </p:blipFill>
        <p:spPr bwMode="auto">
          <a:xfrm>
            <a:off x="2694277" y="3271360"/>
            <a:ext cx="1623723" cy="2069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https://gas-kvas.com/grafic/uploads/posts/2023-09/1695810189_gas-kvas-com-p-kartinki-yabloko-33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3113" y="3212976"/>
            <a:ext cx="2255007" cy="2094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https://ds16.spb.ru/public/users/994/JPG/22102023001434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2533" b="93067" l="11836" r="9182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18" t="24421" r="40492"/>
          <a:stretch/>
        </p:blipFill>
        <p:spPr bwMode="auto">
          <a:xfrm rot="16200000">
            <a:off x="6773795" y="3522514"/>
            <a:ext cx="1815777" cy="1754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 descr="https://thypix.com/wp-content/uploads/blue-arrow-70.png">
            <a:hlinkClick r:id="rId10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1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71" b="11713"/>
          <a:stretch/>
        </p:blipFill>
        <p:spPr bwMode="auto">
          <a:xfrm flipH="1">
            <a:off x="8080592" y="6006827"/>
            <a:ext cx="626653" cy="500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https://thypix.com/wp-content/uploads/blue-arrow-70.png">
            <a:hlinkClick r:id="rId2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71" b="11713"/>
          <a:stretch/>
        </p:blipFill>
        <p:spPr bwMode="auto">
          <a:xfrm>
            <a:off x="7387524" y="6006827"/>
            <a:ext cx="670766" cy="53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7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807" b="98013" l="2188" r="972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4641" y="6271826"/>
            <a:ext cx="764478" cy="661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3664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2089050" y="548680"/>
            <a:ext cx="4931221" cy="1296144"/>
          </a:xfrm>
          <a:prstGeom prst="roundRect">
            <a:avLst/>
          </a:prstGeom>
          <a:solidFill>
            <a:srgbClr val="CCCCFF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Число имени прилагательного</a:t>
            </a:r>
          </a:p>
        </p:txBody>
      </p:sp>
      <p:sp>
        <p:nvSpPr>
          <p:cNvPr id="3" name="Блок-схема: перфолента 2"/>
          <p:cNvSpPr/>
          <p:nvPr/>
        </p:nvSpPr>
        <p:spPr>
          <a:xfrm>
            <a:off x="454059" y="1869811"/>
            <a:ext cx="3960440" cy="936104"/>
          </a:xfrm>
          <a:prstGeom prst="flowChartPunchedTap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Единственное число</a:t>
            </a:r>
          </a:p>
        </p:txBody>
      </p:sp>
      <p:sp>
        <p:nvSpPr>
          <p:cNvPr id="4" name="Блок-схема: перфолента 3"/>
          <p:cNvSpPr/>
          <p:nvPr/>
        </p:nvSpPr>
        <p:spPr>
          <a:xfrm>
            <a:off x="4554660" y="1844824"/>
            <a:ext cx="4121796" cy="936104"/>
          </a:xfrm>
          <a:prstGeom prst="flowChartPunchedTap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Множественное число</a:t>
            </a:r>
          </a:p>
        </p:txBody>
      </p:sp>
      <p:sp>
        <p:nvSpPr>
          <p:cNvPr id="5" name="Прямоугольник с одним вырезанным углом 4"/>
          <p:cNvSpPr/>
          <p:nvPr/>
        </p:nvSpPr>
        <p:spPr>
          <a:xfrm flipH="1">
            <a:off x="548910" y="2924945"/>
            <a:ext cx="3770727" cy="1368151"/>
          </a:xfrm>
          <a:prstGeom prst="snip1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Описывают 1 предмет - находятся в единственном числе.</a:t>
            </a:r>
          </a:p>
        </p:txBody>
      </p:sp>
      <p:sp>
        <p:nvSpPr>
          <p:cNvPr id="6" name="Прямоугольник с одним вырезанным углом 5"/>
          <p:cNvSpPr/>
          <p:nvPr/>
        </p:nvSpPr>
        <p:spPr>
          <a:xfrm flipH="1">
            <a:off x="4554659" y="2924944"/>
            <a:ext cx="4049788" cy="1368151"/>
          </a:xfrm>
          <a:prstGeom prst="snip1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Обозначают несколько предмет - находятся во множественном числе.</a:t>
            </a:r>
          </a:p>
        </p:txBody>
      </p:sp>
      <p:sp>
        <p:nvSpPr>
          <p:cNvPr id="11" name="Овал 10"/>
          <p:cNvSpPr/>
          <p:nvPr/>
        </p:nvSpPr>
        <p:spPr>
          <a:xfrm>
            <a:off x="4264411" y="4982579"/>
            <a:ext cx="2304256" cy="796075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красные</a:t>
            </a:r>
          </a:p>
        </p:txBody>
      </p:sp>
      <p:pic>
        <p:nvPicPr>
          <p:cNvPr id="11266" name="Picture 2" descr="https://encrypted-tbn0.gstatic.com/images?q=tbn:ANd9GcSogCLYtnrWzA4qP2U2HWFGy0cfjb50DndejEVnyDwkwvOfQ3hu0sQTqZ7UJ3w&amp;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429" b="99286" l="10000" r="9142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910" y="4437111"/>
            <a:ext cx="1333500" cy="133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Овал 12"/>
          <p:cNvSpPr/>
          <p:nvPr/>
        </p:nvSpPr>
        <p:spPr>
          <a:xfrm>
            <a:off x="1691680" y="4971694"/>
            <a:ext cx="2304256" cy="796075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красная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400" b="97400" l="8700" r="97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5558" y="4301270"/>
            <a:ext cx="1477384" cy="1477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6" descr="https://thypix.com/wp-content/uploads/blue-arrow-70.png">
            <a:hlinkClick r:id="rId7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71" b="11713"/>
          <a:stretch/>
        </p:blipFill>
        <p:spPr bwMode="auto">
          <a:xfrm flipH="1">
            <a:off x="8075097" y="5733256"/>
            <a:ext cx="626653" cy="500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https://thypix.com/wp-content/uploads/blue-arrow-70.png">
            <a:hlinkClick r:id="rId9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0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71" b="11713"/>
          <a:stretch/>
        </p:blipFill>
        <p:spPr bwMode="auto">
          <a:xfrm>
            <a:off x="7393574" y="5721223"/>
            <a:ext cx="670766" cy="53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807" b="98013" l="2188" r="972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5133" y="6026893"/>
            <a:ext cx="764478" cy="661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16145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2059681" y="908720"/>
            <a:ext cx="4931221" cy="1296144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Род имени прилагательного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2506985"/>
            <a:ext cx="2592288" cy="1656184"/>
          </a:xfrm>
          <a:prstGeom prst="rect">
            <a:avLst/>
          </a:prstGeom>
          <a:ln w="571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Мужской род</a:t>
            </a:r>
          </a:p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какой?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75856" y="2473846"/>
            <a:ext cx="2376264" cy="1656184"/>
          </a:xfrm>
          <a:prstGeom prst="rect">
            <a:avLst/>
          </a:prstGeom>
          <a:ln w="571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Женский род</a:t>
            </a:r>
          </a:p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какая?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012160" y="2470026"/>
            <a:ext cx="2376264" cy="1656184"/>
          </a:xfrm>
          <a:prstGeom prst="rect">
            <a:avLst/>
          </a:prstGeom>
          <a:ln w="571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Средний род</a:t>
            </a:r>
          </a:p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какое?</a:t>
            </a:r>
          </a:p>
        </p:txBody>
      </p:sp>
      <p:pic>
        <p:nvPicPr>
          <p:cNvPr id="3076" name="Picture 4" descr="https://gas-kvas.com/uploads/posts/2023-02/1676439278_gas-kvas-com-p-detskii-risunok-brat-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4000" r="9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49" r="27591"/>
          <a:stretch/>
        </p:blipFill>
        <p:spPr bwMode="auto">
          <a:xfrm>
            <a:off x="38035" y="4243084"/>
            <a:ext cx="1454279" cy="1954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Блок-схема: подготовка 7"/>
          <p:cNvSpPr/>
          <p:nvPr/>
        </p:nvSpPr>
        <p:spPr>
          <a:xfrm>
            <a:off x="972216" y="5517232"/>
            <a:ext cx="2848272" cy="535099"/>
          </a:xfrm>
          <a:prstGeom prst="flowChartPreparation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счастливый</a:t>
            </a:r>
          </a:p>
        </p:txBody>
      </p:sp>
      <p:pic>
        <p:nvPicPr>
          <p:cNvPr id="3078" name="Picture 6" descr="https://indasil.club/uploads/posts/2022-12/1669874193_44-indasil-club-p-ruchka-risunok-dlya-detei-pinterest-5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689" b="88086" l="7471" r="87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7315" y="4088436"/>
            <a:ext cx="2045969" cy="2045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Блок-схема: подготовка 9"/>
          <p:cNvSpPr/>
          <p:nvPr/>
        </p:nvSpPr>
        <p:spPr>
          <a:xfrm>
            <a:off x="3820488" y="5685393"/>
            <a:ext cx="1759624" cy="535099"/>
          </a:xfrm>
          <a:prstGeom prst="flowChartPreparation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синяя</a:t>
            </a:r>
          </a:p>
        </p:txBody>
      </p:sp>
      <p:pic>
        <p:nvPicPr>
          <p:cNvPr id="3080" name="Picture 8" descr="https://prikolnye-kartinki.ru/img/picture/Jan/04/a14cd3961f09b44158e9baba81ac900d/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100000" l="4033" r="990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3595" y="4113175"/>
            <a:ext cx="1624496" cy="1824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Блок-схема: подготовка 11"/>
          <p:cNvSpPr/>
          <p:nvPr/>
        </p:nvSpPr>
        <p:spPr>
          <a:xfrm>
            <a:off x="5652120" y="4576321"/>
            <a:ext cx="1620180" cy="535099"/>
          </a:xfrm>
          <a:prstGeom prst="flowChartPreparation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яркое</a:t>
            </a:r>
          </a:p>
        </p:txBody>
      </p:sp>
      <p:sp>
        <p:nvSpPr>
          <p:cNvPr id="6" name="AutoShape 2" descr="https://media.baamboozle.com/uploads/images/91288/1664632073_14924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s://media.baamboozle.com/uploads/images/91288/1664632073_149242.webp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6" descr="https://media.baamboozle.com/uploads/images/91288/1664632073_149242.webp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" name="Picture 6" descr="https://thypix.com/wp-content/uploads/blue-arrow-70.png">
            <a:hlinkClick r:id="rId9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0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71" b="11713"/>
          <a:stretch/>
        </p:blipFill>
        <p:spPr bwMode="auto">
          <a:xfrm flipH="1">
            <a:off x="8075097" y="5929242"/>
            <a:ext cx="626653" cy="500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 descr="https://thypix.com/wp-content/uploads/blue-arrow-70.png">
            <a:hlinkClick r:id="rId11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71" b="11713"/>
          <a:stretch/>
        </p:blipFill>
        <p:spPr bwMode="auto">
          <a:xfrm>
            <a:off x="7379307" y="5929242"/>
            <a:ext cx="670766" cy="53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7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807" b="98013" l="2188" r="972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7903" y="5849020"/>
            <a:ext cx="764478" cy="661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1924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2086404" y="548680"/>
            <a:ext cx="4931221" cy="1296144"/>
          </a:xfrm>
          <a:prstGeom prst="roundRect">
            <a:avLst/>
          </a:prstGeom>
          <a:solidFill>
            <a:srgbClr val="E4E4E4"/>
          </a:soli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Падежи имени прилагательного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2204864"/>
            <a:ext cx="7488832" cy="2088232"/>
          </a:xfrm>
          <a:prstGeom prst="rect">
            <a:avLst/>
          </a:prstGeom>
          <a:solidFill>
            <a:schemeClr val="bg1"/>
          </a:solidFill>
          <a:ln w="76200">
            <a:solidFill>
              <a:srgbClr val="E4E4E4"/>
            </a:solidFill>
          </a:ln>
        </p:spPr>
        <p:style>
          <a:lnRef idx="2">
            <a:schemeClr val="accent1">
              <a:shade val="50000"/>
            </a:schemeClr>
          </a:lnRef>
          <a:fillRef idx="1001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Падеж имени прилагательного такой же, как у имени существительного от которого оно зависит.</a:t>
            </a:r>
          </a:p>
        </p:txBody>
      </p:sp>
      <p:sp>
        <p:nvSpPr>
          <p:cNvPr id="4" name="Блок-схема: знак завершения 3">
            <a:hlinkClick r:id="rId3" action="ppaction://hlinksldjump"/>
          </p:cNvPr>
          <p:cNvSpPr/>
          <p:nvPr/>
        </p:nvSpPr>
        <p:spPr>
          <a:xfrm>
            <a:off x="6990983" y="4505837"/>
            <a:ext cx="1541196" cy="720080"/>
          </a:xfrm>
          <a:prstGeom prst="flowChartTerminato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Падеж им. сущ.</a:t>
            </a:r>
          </a:p>
        </p:txBody>
      </p:sp>
      <p:pic>
        <p:nvPicPr>
          <p:cNvPr id="5" name="Picture 6" descr="https://thypix.com/wp-content/uploads/blue-arrow-70.png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71" b="11713"/>
          <a:stretch/>
        </p:blipFill>
        <p:spPr bwMode="auto">
          <a:xfrm flipH="1">
            <a:off x="8075097" y="5733256"/>
            <a:ext cx="626653" cy="500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https://thypix.com/wp-content/uploads/blue-arrow-70.png">
            <a:hlinkClick r:id="rId6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71" b="11713"/>
          <a:stretch/>
        </p:blipFill>
        <p:spPr bwMode="auto">
          <a:xfrm>
            <a:off x="7393574" y="5721223"/>
            <a:ext cx="670766" cy="53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7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807" b="98013" l="2188" r="972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8400" y="5653034"/>
            <a:ext cx="764478" cy="661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 descr="Мольберт">
            <a:hlinkClick r:id="rId10" action="ppaction://hlinkfile"/>
            <a:extLst>
              <a:ext uri="{FF2B5EF4-FFF2-40B4-BE49-F238E27FC236}">
                <a16:creationId xmlns:a16="http://schemas.microsoft.com/office/drawing/2014/main" id="{5CCF7995-5C65-4B31-BC98-B52A38BA4B3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358063" y="783125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7599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1763688" y="548680"/>
            <a:ext cx="5948700" cy="1526067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Полная и краткая форма имени прилагательного</a:t>
            </a:r>
          </a:p>
        </p:txBody>
      </p:sp>
      <p:sp>
        <p:nvSpPr>
          <p:cNvPr id="3" name="Прямоугольник с одним вырезанным углом 2"/>
          <p:cNvSpPr/>
          <p:nvPr/>
        </p:nvSpPr>
        <p:spPr>
          <a:xfrm>
            <a:off x="441091" y="2863267"/>
            <a:ext cx="2160240" cy="2013580"/>
          </a:xfrm>
          <a:prstGeom prst="snip1Rect">
            <a:avLst/>
          </a:prstGeo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какой?</a:t>
            </a:r>
          </a:p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какая?</a:t>
            </a:r>
          </a:p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какое?</a:t>
            </a:r>
          </a:p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какие?</a:t>
            </a:r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359532" y="2161965"/>
            <a:ext cx="2808312" cy="648072"/>
          </a:xfrm>
          <a:prstGeom prst="round2Diag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Полная форма</a:t>
            </a:r>
          </a:p>
        </p:txBody>
      </p:sp>
      <p:sp>
        <p:nvSpPr>
          <p:cNvPr id="5" name="Прямоугольник с одним вырезанным углом 4"/>
          <p:cNvSpPr/>
          <p:nvPr/>
        </p:nvSpPr>
        <p:spPr>
          <a:xfrm>
            <a:off x="6077339" y="2860623"/>
            <a:ext cx="2160240" cy="2016224"/>
          </a:xfrm>
          <a:prstGeom prst="snip1Rect">
            <a:avLst/>
          </a:prstGeo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каков?</a:t>
            </a:r>
          </a:p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какова?</a:t>
            </a:r>
          </a:p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каково?</a:t>
            </a:r>
          </a:p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каковы?</a:t>
            </a: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5680805" y="2150318"/>
            <a:ext cx="2953308" cy="648072"/>
          </a:xfrm>
          <a:prstGeom prst="round2Diag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Краткая форма</a:t>
            </a:r>
          </a:p>
        </p:txBody>
      </p:sp>
      <p:sp>
        <p:nvSpPr>
          <p:cNvPr id="7" name="Овал 6"/>
          <p:cNvSpPr/>
          <p:nvPr/>
        </p:nvSpPr>
        <p:spPr>
          <a:xfrm>
            <a:off x="323528" y="5034096"/>
            <a:ext cx="3420380" cy="576064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веселый</a:t>
            </a:r>
          </a:p>
        </p:txBody>
      </p:sp>
      <p:sp>
        <p:nvSpPr>
          <p:cNvPr id="9" name="Овал 8"/>
          <p:cNvSpPr/>
          <p:nvPr/>
        </p:nvSpPr>
        <p:spPr>
          <a:xfrm>
            <a:off x="200962" y="5661248"/>
            <a:ext cx="3420380" cy="576064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веселая</a:t>
            </a:r>
          </a:p>
        </p:txBody>
      </p:sp>
      <p:sp>
        <p:nvSpPr>
          <p:cNvPr id="10" name="Овал 9"/>
          <p:cNvSpPr/>
          <p:nvPr/>
        </p:nvSpPr>
        <p:spPr>
          <a:xfrm>
            <a:off x="4986536" y="5007788"/>
            <a:ext cx="3420380" cy="576064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весел</a:t>
            </a:r>
          </a:p>
        </p:txBody>
      </p:sp>
      <p:sp>
        <p:nvSpPr>
          <p:cNvPr id="11" name="Овал 10"/>
          <p:cNvSpPr/>
          <p:nvPr/>
        </p:nvSpPr>
        <p:spPr>
          <a:xfrm>
            <a:off x="5016135" y="5574292"/>
            <a:ext cx="3420380" cy="576064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весела</a:t>
            </a:r>
          </a:p>
        </p:txBody>
      </p:sp>
      <p:pic>
        <p:nvPicPr>
          <p:cNvPr id="2054" name="Picture 6" descr="https://cdn.culture.ru/images/32e888e8-fe17-53c7-9d8f-3725260a0d0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2224" y="2551292"/>
            <a:ext cx="3266813" cy="2440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https://thypix.com/wp-content/uploads/blue-arrow-70.png">
            <a:hlinkClick r:id="rId4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71" b="11713"/>
          <a:stretch/>
        </p:blipFill>
        <p:spPr bwMode="auto">
          <a:xfrm flipH="1">
            <a:off x="8075097" y="5900000"/>
            <a:ext cx="626653" cy="500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 descr="https://thypix.com/wp-content/uploads/blue-arrow-70.png">
            <a:hlinkClick r:id="rId6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71" b="11713"/>
          <a:stretch/>
        </p:blipFill>
        <p:spPr bwMode="auto">
          <a:xfrm>
            <a:off x="7377005" y="5900000"/>
            <a:ext cx="670766" cy="53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7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807" b="98013" l="2188" r="972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9359" y="6150356"/>
            <a:ext cx="764478" cy="661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3557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10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26" presetClass="emph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10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6" presetClass="emp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10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1939001"/>
            <a:ext cx="6552728" cy="2726591"/>
          </a:xfrm>
          <a:prstGeom prst="ellipse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Глагол</a:t>
            </a:r>
          </a:p>
          <a:p>
            <a:pPr algn="ctr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обозначает </a:t>
            </a:r>
            <a:r>
              <a:rPr lang="ru-RU" sz="4000" i="1" u="sng" dirty="0">
                <a:latin typeface="Times New Roman" pitchFamily="18" charset="0"/>
                <a:cs typeface="Times New Roman" pitchFamily="18" charset="0"/>
              </a:rPr>
              <a:t>действие</a:t>
            </a:r>
          </a:p>
        </p:txBody>
      </p:sp>
      <p:sp>
        <p:nvSpPr>
          <p:cNvPr id="8" name="Блок-схема: знак завершения 7">
            <a:hlinkClick r:id="rId2" action="ppaction://hlinksldjump"/>
          </p:cNvPr>
          <p:cNvSpPr/>
          <p:nvPr/>
        </p:nvSpPr>
        <p:spPr>
          <a:xfrm>
            <a:off x="3131840" y="705404"/>
            <a:ext cx="2808312" cy="864096"/>
          </a:xfrm>
          <a:prstGeom prst="flowChartTerminato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 какие вопросы отвечает </a:t>
            </a:r>
          </a:p>
        </p:txBody>
      </p:sp>
      <p:sp>
        <p:nvSpPr>
          <p:cNvPr id="9" name="Блок-схема: знак завершения 8">
            <a:hlinkClick r:id="rId3" action="ppaction://hlinksldjump"/>
          </p:cNvPr>
          <p:cNvSpPr/>
          <p:nvPr/>
        </p:nvSpPr>
        <p:spPr>
          <a:xfrm>
            <a:off x="521550" y="1700808"/>
            <a:ext cx="1440160" cy="648072"/>
          </a:xfrm>
          <a:prstGeom prst="flowChartTerminato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Число</a:t>
            </a:r>
          </a:p>
        </p:txBody>
      </p:sp>
      <p:sp>
        <p:nvSpPr>
          <p:cNvPr id="10" name="Блок-схема: знак завершения 9">
            <a:hlinkClick r:id="rId4" action="ppaction://hlinksldjump"/>
          </p:cNvPr>
          <p:cNvSpPr/>
          <p:nvPr/>
        </p:nvSpPr>
        <p:spPr>
          <a:xfrm>
            <a:off x="7110281" y="1700808"/>
            <a:ext cx="1440160" cy="648072"/>
          </a:xfrm>
          <a:prstGeom prst="flowChartTerminato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Род</a:t>
            </a:r>
          </a:p>
        </p:txBody>
      </p:sp>
      <p:sp>
        <p:nvSpPr>
          <p:cNvPr id="11" name="Блок-схема: знак завершения 10">
            <a:hlinkClick r:id="rId5" action="ppaction://hlinksldjump"/>
          </p:cNvPr>
          <p:cNvSpPr/>
          <p:nvPr/>
        </p:nvSpPr>
        <p:spPr>
          <a:xfrm>
            <a:off x="1619672" y="4808376"/>
            <a:ext cx="1962218" cy="648072"/>
          </a:xfrm>
          <a:prstGeom prst="flowChartTerminato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Спряжение</a:t>
            </a:r>
          </a:p>
        </p:txBody>
      </p:sp>
      <p:sp>
        <p:nvSpPr>
          <p:cNvPr id="12" name="Блок-схема: знак завершения 11">
            <a:hlinkClick r:id="rId6" action="ppaction://hlinksldjump"/>
          </p:cNvPr>
          <p:cNvSpPr/>
          <p:nvPr/>
        </p:nvSpPr>
        <p:spPr>
          <a:xfrm>
            <a:off x="5940152" y="4609388"/>
            <a:ext cx="1440160" cy="648072"/>
          </a:xfrm>
          <a:prstGeom prst="flowChartTerminato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Время</a:t>
            </a:r>
          </a:p>
        </p:txBody>
      </p:sp>
      <p:pic>
        <p:nvPicPr>
          <p:cNvPr id="14" name="Picture 6" descr="https://thypix.com/wp-content/uploads/blue-arrow-70.png">
            <a:hlinkClick r:id="rId2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71" b="11713"/>
          <a:stretch/>
        </p:blipFill>
        <p:spPr bwMode="auto">
          <a:xfrm flipH="1">
            <a:off x="8075097" y="5733256"/>
            <a:ext cx="626653" cy="500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9" descr="https://thypix.com/wp-content/uploads/blue-arrow-40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0540" y="5556555"/>
            <a:ext cx="680138" cy="680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7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807" b="98013" l="2188" r="972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5963" y="6093296"/>
            <a:ext cx="764478" cy="661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81781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2089049" y="764704"/>
            <a:ext cx="4931221" cy="1008112"/>
          </a:xfrm>
          <a:prstGeom prst="roundRect">
            <a:avLst/>
          </a:prstGeom>
          <a:solidFill>
            <a:srgbClr val="A6F2AD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Вопросы глагола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2140909"/>
            <a:ext cx="2160240" cy="109253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что делать?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08929" y="4197834"/>
            <a:ext cx="2160240" cy="109253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что делает?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563888" y="4221087"/>
            <a:ext cx="2160240" cy="109253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что делал?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300192" y="2149210"/>
            <a:ext cx="2160240" cy="109253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что сделал?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084168" y="4221087"/>
            <a:ext cx="2160240" cy="109253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что будет делать?</a:t>
            </a:r>
          </a:p>
        </p:txBody>
      </p:sp>
      <p:sp>
        <p:nvSpPr>
          <p:cNvPr id="8" name="Овал 7"/>
          <p:cNvSpPr/>
          <p:nvPr/>
        </p:nvSpPr>
        <p:spPr>
          <a:xfrm>
            <a:off x="467544" y="3284984"/>
            <a:ext cx="2304256" cy="640969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читать</a:t>
            </a:r>
          </a:p>
        </p:txBody>
      </p:sp>
      <p:sp>
        <p:nvSpPr>
          <p:cNvPr id="9" name="Овал 8"/>
          <p:cNvSpPr/>
          <p:nvPr/>
        </p:nvSpPr>
        <p:spPr>
          <a:xfrm>
            <a:off x="864913" y="5290364"/>
            <a:ext cx="2304256" cy="640969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читает</a:t>
            </a:r>
          </a:p>
        </p:txBody>
      </p:sp>
      <p:sp>
        <p:nvSpPr>
          <p:cNvPr id="10" name="Овал 9"/>
          <p:cNvSpPr/>
          <p:nvPr/>
        </p:nvSpPr>
        <p:spPr>
          <a:xfrm>
            <a:off x="3491880" y="5313618"/>
            <a:ext cx="2304256" cy="640969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читал</a:t>
            </a:r>
          </a:p>
        </p:txBody>
      </p:sp>
      <p:sp>
        <p:nvSpPr>
          <p:cNvPr id="11" name="Овал 10"/>
          <p:cNvSpPr/>
          <p:nvPr/>
        </p:nvSpPr>
        <p:spPr>
          <a:xfrm>
            <a:off x="5883932" y="5345433"/>
            <a:ext cx="3368588" cy="60915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будет читать</a:t>
            </a:r>
          </a:p>
        </p:txBody>
      </p:sp>
      <p:sp>
        <p:nvSpPr>
          <p:cNvPr id="12" name="Овал 11"/>
          <p:cNvSpPr/>
          <p:nvPr/>
        </p:nvSpPr>
        <p:spPr>
          <a:xfrm>
            <a:off x="6084168" y="3288911"/>
            <a:ext cx="2592288" cy="640969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прочитал</a:t>
            </a:r>
          </a:p>
        </p:txBody>
      </p:sp>
      <p:pic>
        <p:nvPicPr>
          <p:cNvPr id="9218" name="Picture 2" descr="https://img.freepik.com/premium-vector/cartoon-little-boy-reading-book_29190-4630.jpg?w=20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3" b="100000" l="10800" r="90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7666" y="1894190"/>
            <a:ext cx="2325299" cy="2360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https://thypix.com/wp-content/uploads/blue-arrow-70.png">
            <a:hlinkClick r:id="rId5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71" b="11713"/>
          <a:stretch/>
        </p:blipFill>
        <p:spPr bwMode="auto">
          <a:xfrm flipH="1">
            <a:off x="8075097" y="5877272"/>
            <a:ext cx="626653" cy="500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https://thypix.com/wp-content/uploads/blue-arrow-70.png">
            <a:hlinkClick r:id="rId2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71" b="11713"/>
          <a:stretch/>
        </p:blipFill>
        <p:spPr bwMode="auto">
          <a:xfrm>
            <a:off x="7411824" y="5859648"/>
            <a:ext cx="670766" cy="53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7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807" b="98013" l="2188" r="972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7207" y="6196845"/>
            <a:ext cx="764478" cy="661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66041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2089050" y="548680"/>
            <a:ext cx="4931221" cy="1296144"/>
          </a:xfrm>
          <a:prstGeom prst="roundRect">
            <a:avLst/>
          </a:prstGeom>
          <a:solidFill>
            <a:srgbClr val="CCCCFF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Число глагола</a:t>
            </a:r>
          </a:p>
        </p:txBody>
      </p:sp>
      <p:sp>
        <p:nvSpPr>
          <p:cNvPr id="3" name="Блок-схема: перфолента 2"/>
          <p:cNvSpPr/>
          <p:nvPr/>
        </p:nvSpPr>
        <p:spPr>
          <a:xfrm>
            <a:off x="454059" y="1869811"/>
            <a:ext cx="3960440" cy="936104"/>
          </a:xfrm>
          <a:prstGeom prst="flowChartPunchedTap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Единственное число</a:t>
            </a:r>
          </a:p>
        </p:txBody>
      </p:sp>
      <p:sp>
        <p:nvSpPr>
          <p:cNvPr id="4" name="Блок-схема: перфолента 3"/>
          <p:cNvSpPr/>
          <p:nvPr/>
        </p:nvSpPr>
        <p:spPr>
          <a:xfrm>
            <a:off x="4554660" y="1844824"/>
            <a:ext cx="4121796" cy="936104"/>
          </a:xfrm>
          <a:prstGeom prst="flowChartPunchedTap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Множественное число</a:t>
            </a:r>
          </a:p>
        </p:txBody>
      </p:sp>
      <p:sp>
        <p:nvSpPr>
          <p:cNvPr id="5" name="Прямоугольник с одним вырезанным углом 4"/>
          <p:cNvSpPr/>
          <p:nvPr/>
        </p:nvSpPr>
        <p:spPr>
          <a:xfrm flipH="1">
            <a:off x="548910" y="2924945"/>
            <a:ext cx="3770727" cy="1368151"/>
          </a:xfrm>
          <a:prstGeom prst="snip1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Действие совершает 1 предмет – единственное число</a:t>
            </a:r>
          </a:p>
        </p:txBody>
      </p:sp>
      <p:sp>
        <p:nvSpPr>
          <p:cNvPr id="6" name="Прямоугольник с одним вырезанным углом 5"/>
          <p:cNvSpPr/>
          <p:nvPr/>
        </p:nvSpPr>
        <p:spPr>
          <a:xfrm flipH="1">
            <a:off x="4554659" y="2924944"/>
            <a:ext cx="4049788" cy="1368151"/>
          </a:xfrm>
          <a:prstGeom prst="snip1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Действие совершают несколько предмет - множественное число.</a:t>
            </a:r>
          </a:p>
        </p:txBody>
      </p:sp>
      <p:sp>
        <p:nvSpPr>
          <p:cNvPr id="11" name="Овал 10"/>
          <p:cNvSpPr/>
          <p:nvPr/>
        </p:nvSpPr>
        <p:spPr>
          <a:xfrm>
            <a:off x="4422858" y="5380616"/>
            <a:ext cx="1805326" cy="796075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бегут</a:t>
            </a:r>
          </a:p>
        </p:txBody>
      </p:sp>
      <p:sp>
        <p:nvSpPr>
          <p:cNvPr id="13" name="Овал 12"/>
          <p:cNvSpPr/>
          <p:nvPr/>
        </p:nvSpPr>
        <p:spPr>
          <a:xfrm>
            <a:off x="2434273" y="5380616"/>
            <a:ext cx="1800200" cy="796075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бежит</a:t>
            </a:r>
          </a:p>
        </p:txBody>
      </p:sp>
      <p:pic>
        <p:nvPicPr>
          <p:cNvPr id="2050" name="Picture 2" descr="https://3mu.ru/wp-content/uploads/2016/03/begushie-deti-na-prozrachnom-fon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437112"/>
            <a:ext cx="1603979" cy="1622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papik.pro/uploads/posts/2023-01/1674199017_papik-pro-p-malchik-begushchii-risunok-2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968" b="89931" l="2993" r="9782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582" y="4437112"/>
            <a:ext cx="1766639" cy="2076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https://thypix.com/wp-content/uploads/blue-arrow-70.png">
            <a:hlinkClick r:id="rId6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71" b="11713"/>
          <a:stretch/>
        </p:blipFill>
        <p:spPr bwMode="auto">
          <a:xfrm flipH="1">
            <a:off x="8075097" y="5733256"/>
            <a:ext cx="626653" cy="500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https://thypix.com/wp-content/uploads/blue-arrow-70.png">
            <a:hlinkClick r:id="rId8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71" b="11713"/>
          <a:stretch/>
        </p:blipFill>
        <p:spPr bwMode="auto">
          <a:xfrm>
            <a:off x="7393574" y="5721223"/>
            <a:ext cx="670766" cy="53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807" b="98013" l="2188" r="972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8957" y="6059715"/>
            <a:ext cx="764478" cy="661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32447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2123728" y="620688"/>
            <a:ext cx="5464647" cy="1296144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Род глагола (только в прошедшем времени)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72124" y="2276872"/>
            <a:ext cx="2592288" cy="1656184"/>
          </a:xfrm>
          <a:prstGeom prst="rect">
            <a:avLst/>
          </a:prstGeom>
          <a:ln w="571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Мужской род</a:t>
            </a:r>
          </a:p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что делал?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76352" y="2242757"/>
            <a:ext cx="2376264" cy="1656184"/>
          </a:xfrm>
          <a:prstGeom prst="rect">
            <a:avLst/>
          </a:prstGeom>
          <a:ln w="571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Женский род</a:t>
            </a:r>
          </a:p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что делала?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012160" y="2242757"/>
            <a:ext cx="2376264" cy="1656184"/>
          </a:xfrm>
          <a:prstGeom prst="rect">
            <a:avLst/>
          </a:prstGeom>
          <a:ln w="571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Средний род</a:t>
            </a:r>
          </a:p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что делало?</a:t>
            </a:r>
          </a:p>
        </p:txBody>
      </p:sp>
      <p:pic>
        <p:nvPicPr>
          <p:cNvPr id="3076" name="Picture 4" descr="https://gas-kvas.com/uploads/posts/2023-02/1676439278_gas-kvas-com-p-detskii-risunok-brat-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4000" r="9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49" r="27591"/>
          <a:stretch/>
        </p:blipFill>
        <p:spPr bwMode="auto">
          <a:xfrm>
            <a:off x="38035" y="4243084"/>
            <a:ext cx="1454279" cy="1954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Блок-схема: подготовка 7"/>
          <p:cNvSpPr/>
          <p:nvPr/>
        </p:nvSpPr>
        <p:spPr>
          <a:xfrm>
            <a:off x="972216" y="5517232"/>
            <a:ext cx="2519664" cy="535099"/>
          </a:xfrm>
          <a:prstGeom prst="flowChartPreparation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улыбался</a:t>
            </a:r>
          </a:p>
        </p:txBody>
      </p:sp>
      <p:pic>
        <p:nvPicPr>
          <p:cNvPr id="3078" name="Picture 6" descr="https://indasil.club/uploads/posts/2022-12/1669874193_44-indasil-club-p-ruchka-risunok-dlya-detei-pinterest-5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689" b="88086" l="7471" r="87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7315" y="4088436"/>
            <a:ext cx="2045969" cy="2045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Блок-схема: подготовка 9"/>
          <p:cNvSpPr/>
          <p:nvPr/>
        </p:nvSpPr>
        <p:spPr>
          <a:xfrm>
            <a:off x="3820488" y="5685393"/>
            <a:ext cx="1902796" cy="535099"/>
          </a:xfrm>
          <a:prstGeom prst="flowChartPreparation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писала</a:t>
            </a:r>
          </a:p>
        </p:txBody>
      </p:sp>
      <p:pic>
        <p:nvPicPr>
          <p:cNvPr id="3080" name="Picture 8" descr="https://prikolnye-kartinki.ru/img/picture/Jan/04/a14cd3961f09b44158e9baba81ac900d/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100000" l="4033" r="990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9771" y="3861048"/>
            <a:ext cx="1624496" cy="1824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Блок-схема: подготовка 11"/>
          <p:cNvSpPr/>
          <p:nvPr/>
        </p:nvSpPr>
        <p:spPr>
          <a:xfrm>
            <a:off x="5424843" y="5185036"/>
            <a:ext cx="2016224" cy="535099"/>
          </a:xfrm>
          <a:prstGeom prst="flowChartPreparation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светило</a:t>
            </a:r>
          </a:p>
        </p:txBody>
      </p:sp>
      <p:sp>
        <p:nvSpPr>
          <p:cNvPr id="6" name="AutoShape 2" descr="https://media.baamboozle.com/uploads/images/91288/1664632073_149242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s://media.baamboozle.com/uploads/images/91288/1664632073_149242.webp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6" descr="https://media.baamboozle.com/uploads/images/91288/1664632073_149242.webp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" name="Picture 6" descr="https://thypix.com/wp-content/uploads/blue-arrow-70.png">
            <a:hlinkClick r:id="rId9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0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71" b="11713"/>
          <a:stretch/>
        </p:blipFill>
        <p:spPr bwMode="auto">
          <a:xfrm flipH="1">
            <a:off x="8075097" y="5733256"/>
            <a:ext cx="626653" cy="500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 descr="https://thypix.com/wp-content/uploads/blue-arrow-70.png">
            <a:hlinkClick r:id="rId11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71" b="11713"/>
          <a:stretch/>
        </p:blipFill>
        <p:spPr bwMode="auto">
          <a:xfrm>
            <a:off x="7393574" y="5721223"/>
            <a:ext cx="670766" cy="53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7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807" b="98013" l="2188" r="972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9789" y="6052331"/>
            <a:ext cx="764478" cy="661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6130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5840" y="69803"/>
            <a:ext cx="8229600" cy="3312368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Дорогой друг!</a:t>
            </a:r>
          </a:p>
          <a:p>
            <a:pPr marL="0" indent="0" algn="ctr">
              <a:buNone/>
            </a:pPr>
            <a:r>
              <a:rPr lang="ru-RU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Давай повторим с тобой тему «Самостоятельные части речи». Кликни мышкой на интересующий раздел и ты сможешь закрепить, а может и узнать что-то новое.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88006" y="3742211"/>
            <a:ext cx="6120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</a:t>
            </a:r>
            <a:r>
              <a:rPr lang="ru-RU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переход на следующий слайд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6302" y="4366840"/>
            <a:ext cx="66967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</a:t>
            </a:r>
            <a:r>
              <a:rPr lang="ru-RU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переход на предыдущий слайд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88006" y="4957743"/>
            <a:ext cx="6120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</a:t>
            </a:r>
            <a:r>
              <a:rPr lang="ru-RU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переход на титульный слайд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37785" y="3170980"/>
            <a:ext cx="6120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</a:t>
            </a:r>
            <a:r>
              <a:rPr lang="ru-RU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переход на оглавление</a:t>
            </a:r>
          </a:p>
        </p:txBody>
      </p:sp>
      <p:pic>
        <p:nvPicPr>
          <p:cNvPr id="5124" name="Picture 4" descr="ÐÐµÐºÑÐ¾Ñ Ð¡Ð¾Ð²Ð° Ð² Ð²ÑÐ¿ÑÑÐºÐ½Ð¾Ð¹ ÐºÐµÐ¿ÐºÐµ, Ð´ÐµÑÐ¶Ð°ÑÐµÐ¹ ÐºÐ½Ð¸Ð³Ñ. Ð¾Ð±ÑÐ°ÑÐ½Ð¾ Ð² ÑÐºÐ¾Ð»Ñ. Ð¼ÑÐ´ÑÐ°Ñ ÑÐ¾Ð²Ð° Ð¼ÑÐ»ÑÑÐ¸Ð¿Ð»Ð¸ÐºÐ°ÑÐ¸Ð¾Ð½Ð½ÑÐ¹ Ð¿ÐµÑÑÐ¾Ð½Ð°Ð¶. ÑÐ¾Ð½Ð´Ð¾Ð²ÑÐ¹ Ð²ÐµÐºÑÐ¾Ñ Ð¸Ð»Ð»ÑÑÑÑÐ°ÑÐ¸Ñ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534" b="96290" l="9744" r="920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649109" y="3198954"/>
            <a:ext cx="2185567" cy="1976088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thypix.com/wp-content/uploads/blue-arrow-70.png"/>
          <p:cNvPicPr>
            <a:picLocks noChangeAspect="1" noChangeArrowheads="1"/>
          </p:cNvPicPr>
          <p:nvPr/>
        </p:nvPicPr>
        <p:blipFill rotWithShape="1"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71" b="11713"/>
          <a:stretch/>
        </p:blipFill>
        <p:spPr bwMode="auto">
          <a:xfrm>
            <a:off x="395536" y="4437112"/>
            <a:ext cx="670766" cy="53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6" descr="https://thypix.com/wp-content/uploads/blue-arrow-70.png"/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71" b="11713"/>
          <a:stretch/>
        </p:blipFill>
        <p:spPr bwMode="auto">
          <a:xfrm flipH="1">
            <a:off x="482191" y="3826274"/>
            <a:ext cx="626653" cy="500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807" b="98013" l="2188" r="972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279" y="3081056"/>
            <a:ext cx="764478" cy="661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9" name="Picture 9" descr="https://thypix.com/wp-content/uploads/blue-arrow-40.png"/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279" y="4949689"/>
            <a:ext cx="680138" cy="680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https://thypix.com/wp-content/uploads/blue-arrow-70.png">
            <a:hlinkClick r:id="rId9" action="ppaction://hlinksldjump" tooltip="Слайд 3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71" b="11713"/>
          <a:stretch/>
        </p:blipFill>
        <p:spPr bwMode="auto">
          <a:xfrm flipH="1">
            <a:off x="8062994" y="5936457"/>
            <a:ext cx="626653" cy="500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9" descr="https://thypix.com/wp-content/uploads/blue-arrow-40.pn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2977" y="5882587"/>
            <a:ext cx="680138" cy="680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311424" y="5397848"/>
            <a:ext cx="80648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</a:t>
            </a:r>
            <a:r>
              <a:rPr lang="ru-RU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* чтобы перейти обратно в раздел нажмите на заглавие слайда</a:t>
            </a:r>
          </a:p>
        </p:txBody>
      </p:sp>
    </p:spTree>
    <p:extLst>
      <p:ext uri="{BB962C8B-B14F-4D97-AF65-F5344CB8AC3E}">
        <p14:creationId xmlns:p14="http://schemas.microsoft.com/office/powerpoint/2010/main" val="29018825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1979712" y="548680"/>
            <a:ext cx="4931221" cy="1296144"/>
          </a:xfrm>
          <a:prstGeom prst="roundRect">
            <a:avLst/>
          </a:prstGeom>
          <a:solidFill>
            <a:srgbClr val="E4E4E4"/>
          </a:soli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Спряжение глагола</a:t>
            </a:r>
          </a:p>
        </p:txBody>
      </p:sp>
      <p:sp>
        <p:nvSpPr>
          <p:cNvPr id="3" name="Овал 2"/>
          <p:cNvSpPr/>
          <p:nvPr/>
        </p:nvSpPr>
        <p:spPr>
          <a:xfrm>
            <a:off x="951720" y="1988840"/>
            <a:ext cx="2828191" cy="1224136"/>
          </a:xfrm>
          <a:prstGeom prst="ellipse">
            <a:avLst/>
          </a:prstGeom>
          <a:ln w="57150">
            <a:solidFill>
              <a:srgbClr val="C5C5C5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Окончание под ударением</a:t>
            </a:r>
          </a:p>
        </p:txBody>
      </p:sp>
      <p:sp>
        <p:nvSpPr>
          <p:cNvPr id="4" name="Овал 3"/>
          <p:cNvSpPr/>
          <p:nvPr/>
        </p:nvSpPr>
        <p:spPr>
          <a:xfrm>
            <a:off x="6012160" y="1844824"/>
            <a:ext cx="2664296" cy="1224136"/>
          </a:xfrm>
          <a:prstGeom prst="ellipse">
            <a:avLst/>
          </a:prstGeom>
          <a:ln w="57150">
            <a:solidFill>
              <a:srgbClr val="C5C5C5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Окончание безударное</a:t>
            </a:r>
          </a:p>
        </p:txBody>
      </p:sp>
      <p:grpSp>
        <p:nvGrpSpPr>
          <p:cNvPr id="25" name="Группа 24">
            <a:extLst>
              <a:ext uri="{FF2B5EF4-FFF2-40B4-BE49-F238E27FC236}">
                <a16:creationId xmlns:a16="http://schemas.microsoft.com/office/drawing/2014/main" id="{64FD7906-AF4E-4FC1-B3BF-8FA3F9322584}"/>
              </a:ext>
            </a:extLst>
          </p:cNvPr>
          <p:cNvGrpSpPr/>
          <p:nvPr/>
        </p:nvGrpSpPr>
        <p:grpSpPr>
          <a:xfrm>
            <a:off x="432724" y="3205471"/>
            <a:ext cx="1655226" cy="3103849"/>
            <a:chOff x="432724" y="3205471"/>
            <a:chExt cx="1655226" cy="3103849"/>
          </a:xfrm>
        </p:grpSpPr>
        <p:sp>
          <p:nvSpPr>
            <p:cNvPr id="7" name="Равнобедренный треугольник 6"/>
            <p:cNvSpPr/>
            <p:nvPr/>
          </p:nvSpPr>
          <p:spPr>
            <a:xfrm>
              <a:off x="432725" y="3205471"/>
              <a:ext cx="1655225" cy="792088"/>
            </a:xfrm>
            <a:prstGeom prst="triangle">
              <a:avLst/>
            </a:prstGeom>
            <a:solidFill>
              <a:schemeClr val="bg1"/>
            </a:solidFill>
            <a:ln>
              <a:solidFill>
                <a:srgbClr val="C5C5C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ru-RU" sz="2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4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спр</a:t>
              </a:r>
              <a:r>
                <a:rPr lang="en-US" sz="2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endPara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432724" y="3997559"/>
              <a:ext cx="1655225" cy="2311761"/>
            </a:xfrm>
            <a:prstGeom prst="rect">
              <a:avLst/>
            </a:prstGeom>
            <a:ln>
              <a:solidFill>
                <a:srgbClr val="C5C5C5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2400" dirty="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en-US" sz="2400" dirty="0"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lang="ru-RU" sz="2400" dirty="0">
                  <a:latin typeface="Times New Roman" pitchFamily="18" charset="0"/>
                  <a:cs typeface="Times New Roman" pitchFamily="18" charset="0"/>
                </a:rPr>
                <a:t>у –ю</a:t>
              </a:r>
            </a:p>
            <a:p>
              <a:pPr algn="ctr"/>
              <a:r>
                <a:rPr lang="ru-RU" sz="2400" dirty="0">
                  <a:latin typeface="Times New Roman" pitchFamily="18" charset="0"/>
                  <a:cs typeface="Times New Roman" pitchFamily="18" charset="0"/>
                </a:rPr>
                <a:t>- ешь</a:t>
              </a:r>
            </a:p>
            <a:p>
              <a:pPr algn="ctr"/>
              <a:r>
                <a:rPr lang="ru-RU" sz="2400" dirty="0">
                  <a:latin typeface="Times New Roman" pitchFamily="18" charset="0"/>
                  <a:cs typeface="Times New Roman" pitchFamily="18" charset="0"/>
                </a:rPr>
                <a:t>- </a:t>
              </a:r>
              <a:r>
                <a:rPr lang="ru-RU" sz="2400" dirty="0" err="1">
                  <a:latin typeface="Times New Roman" pitchFamily="18" charset="0"/>
                  <a:cs typeface="Times New Roman" pitchFamily="18" charset="0"/>
                </a:rPr>
                <a:t>ет</a:t>
              </a:r>
              <a:endParaRPr lang="ru-RU" sz="2400" dirty="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2400" dirty="0">
                  <a:latin typeface="Times New Roman" pitchFamily="18" charset="0"/>
                  <a:cs typeface="Times New Roman" pitchFamily="18" charset="0"/>
                </a:rPr>
                <a:t>- ем</a:t>
              </a:r>
            </a:p>
            <a:p>
              <a:pPr algn="ctr"/>
              <a:r>
                <a:rPr lang="ru-RU" sz="2400" dirty="0">
                  <a:latin typeface="Times New Roman" pitchFamily="18" charset="0"/>
                  <a:cs typeface="Times New Roman" pitchFamily="18" charset="0"/>
                </a:rPr>
                <a:t>- </a:t>
              </a:r>
              <a:r>
                <a:rPr lang="ru-RU" sz="2400" dirty="0" err="1">
                  <a:latin typeface="Times New Roman" pitchFamily="18" charset="0"/>
                  <a:cs typeface="Times New Roman" pitchFamily="18" charset="0"/>
                </a:rPr>
                <a:t>ете</a:t>
              </a:r>
              <a:endParaRPr lang="ru-RU" sz="2400" dirty="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2400" dirty="0">
                  <a:latin typeface="Times New Roman" pitchFamily="18" charset="0"/>
                  <a:cs typeface="Times New Roman" pitchFamily="18" charset="0"/>
                </a:rPr>
                <a:t>- </a:t>
              </a:r>
              <a:r>
                <a:rPr lang="ru-RU" sz="2400" dirty="0" err="1">
                  <a:latin typeface="Times New Roman" pitchFamily="18" charset="0"/>
                  <a:cs typeface="Times New Roman" pitchFamily="18" charset="0"/>
                </a:rPr>
                <a:t>ут</a:t>
              </a:r>
              <a:r>
                <a:rPr lang="ru-RU" sz="2400" dirty="0">
                  <a:latin typeface="Times New Roman" pitchFamily="18" charset="0"/>
                  <a:cs typeface="Times New Roman" pitchFamily="18" charset="0"/>
                </a:rPr>
                <a:t> -ют</a:t>
              </a:r>
            </a:p>
            <a:p>
              <a:pPr marL="342900" indent="-342900" algn="ctr">
                <a:buFontTx/>
                <a:buChar char="-"/>
              </a:pPr>
              <a:endParaRPr 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6" name="Группа 25">
            <a:extLst>
              <a:ext uri="{FF2B5EF4-FFF2-40B4-BE49-F238E27FC236}">
                <a16:creationId xmlns:a16="http://schemas.microsoft.com/office/drawing/2014/main" id="{39384112-6D0E-4674-AA08-5981A276CBB1}"/>
              </a:ext>
            </a:extLst>
          </p:cNvPr>
          <p:cNvGrpSpPr/>
          <p:nvPr/>
        </p:nvGrpSpPr>
        <p:grpSpPr>
          <a:xfrm>
            <a:off x="1979712" y="3205471"/>
            <a:ext cx="2016224" cy="3103849"/>
            <a:chOff x="1979712" y="3205471"/>
            <a:chExt cx="2016224" cy="3103849"/>
          </a:xfrm>
        </p:grpSpPr>
        <p:sp>
          <p:nvSpPr>
            <p:cNvPr id="6" name="Равнобедренный треугольник 5"/>
            <p:cNvSpPr/>
            <p:nvPr/>
          </p:nvSpPr>
          <p:spPr>
            <a:xfrm>
              <a:off x="1979712" y="3205471"/>
              <a:ext cx="2016224" cy="792088"/>
            </a:xfrm>
            <a:prstGeom prst="triangle">
              <a:avLst/>
            </a:prstGeom>
            <a:solidFill>
              <a:schemeClr val="bg1"/>
            </a:solidFill>
            <a:ln>
              <a:solidFill>
                <a:srgbClr val="C5C5C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II</a:t>
              </a:r>
              <a:r>
                <a:rPr lang="ru-RU" sz="2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400" dirty="0" err="1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спр</a:t>
              </a:r>
              <a:r>
                <a:rPr lang="en-US" sz="2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endPara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2134652" y="3994772"/>
              <a:ext cx="1800200" cy="2314548"/>
            </a:xfrm>
            <a:prstGeom prst="rect">
              <a:avLst/>
            </a:prstGeom>
            <a:ln>
              <a:solidFill>
                <a:srgbClr val="C5C5C5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lang="ru-RU" sz="2400" dirty="0">
                  <a:latin typeface="Times New Roman" pitchFamily="18" charset="0"/>
                  <a:cs typeface="Times New Roman" pitchFamily="18" charset="0"/>
                </a:rPr>
                <a:t>а –я</a:t>
              </a:r>
            </a:p>
            <a:p>
              <a:pPr algn="ctr"/>
              <a:r>
                <a:rPr lang="ru-RU" sz="2400" dirty="0">
                  <a:latin typeface="Times New Roman" pitchFamily="18" charset="0"/>
                  <a:cs typeface="Times New Roman" pitchFamily="18" charset="0"/>
                </a:rPr>
                <a:t>- ишь</a:t>
              </a:r>
            </a:p>
            <a:p>
              <a:pPr algn="ctr"/>
              <a:r>
                <a:rPr lang="ru-RU" sz="2400" dirty="0">
                  <a:latin typeface="Times New Roman" pitchFamily="18" charset="0"/>
                  <a:cs typeface="Times New Roman" pitchFamily="18" charset="0"/>
                </a:rPr>
                <a:t>- </a:t>
              </a:r>
              <a:r>
                <a:rPr lang="ru-RU" sz="2400" dirty="0" err="1">
                  <a:latin typeface="Times New Roman" pitchFamily="18" charset="0"/>
                  <a:cs typeface="Times New Roman" pitchFamily="18" charset="0"/>
                </a:rPr>
                <a:t>ит</a:t>
              </a:r>
              <a:endParaRPr lang="ru-RU" sz="2400" dirty="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2400" dirty="0">
                  <a:latin typeface="Times New Roman" pitchFamily="18" charset="0"/>
                  <a:cs typeface="Times New Roman" pitchFamily="18" charset="0"/>
                </a:rPr>
                <a:t>- им</a:t>
              </a:r>
            </a:p>
            <a:p>
              <a:pPr algn="ctr"/>
              <a:r>
                <a:rPr lang="ru-RU" sz="2400" dirty="0">
                  <a:latin typeface="Times New Roman" pitchFamily="18" charset="0"/>
                  <a:cs typeface="Times New Roman" pitchFamily="18" charset="0"/>
                </a:rPr>
                <a:t>- </a:t>
              </a:r>
              <a:r>
                <a:rPr lang="ru-RU" sz="2400" dirty="0" err="1">
                  <a:latin typeface="Times New Roman" pitchFamily="18" charset="0"/>
                  <a:cs typeface="Times New Roman" pitchFamily="18" charset="0"/>
                </a:rPr>
                <a:t>ите</a:t>
              </a:r>
              <a:endParaRPr lang="ru-RU" sz="2400" dirty="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2400" dirty="0">
                  <a:latin typeface="Times New Roman" pitchFamily="18" charset="0"/>
                  <a:cs typeface="Times New Roman" pitchFamily="18" charset="0"/>
                </a:rPr>
                <a:t>- </a:t>
              </a:r>
              <a:r>
                <a:rPr lang="ru-RU" sz="2400" dirty="0" err="1">
                  <a:latin typeface="Times New Roman" pitchFamily="18" charset="0"/>
                  <a:cs typeface="Times New Roman" pitchFamily="18" charset="0"/>
                </a:rPr>
                <a:t>ат</a:t>
              </a:r>
              <a:r>
                <a:rPr lang="ru-RU" sz="2400" dirty="0">
                  <a:latin typeface="Times New Roman" pitchFamily="18" charset="0"/>
                  <a:cs typeface="Times New Roman" pitchFamily="18" charset="0"/>
                </a:rPr>
                <a:t> -</a:t>
              </a:r>
              <a:r>
                <a:rPr lang="ru-RU" sz="2400" dirty="0" err="1">
                  <a:latin typeface="Times New Roman" pitchFamily="18" charset="0"/>
                  <a:cs typeface="Times New Roman" pitchFamily="18" charset="0"/>
                </a:rPr>
                <a:t>ят</a:t>
              </a:r>
              <a:endParaRPr 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0" name="Овал 9"/>
          <p:cNvSpPr/>
          <p:nvPr/>
        </p:nvSpPr>
        <p:spPr>
          <a:xfrm>
            <a:off x="3995936" y="2626308"/>
            <a:ext cx="3168352" cy="1335892"/>
          </a:xfrm>
          <a:prstGeom prst="ellipse">
            <a:avLst/>
          </a:prstGeom>
          <a:ln w="57150">
            <a:solidFill>
              <a:srgbClr val="C5C5C5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Поставь глагол в начальную форму</a:t>
            </a:r>
          </a:p>
        </p:txBody>
      </p:sp>
      <p:grpSp>
        <p:nvGrpSpPr>
          <p:cNvPr id="32" name="Группа 31">
            <a:extLst>
              <a:ext uri="{FF2B5EF4-FFF2-40B4-BE49-F238E27FC236}">
                <a16:creationId xmlns:a16="http://schemas.microsoft.com/office/drawing/2014/main" id="{73D31025-37F6-42F3-9F55-7CD865664065}"/>
              </a:ext>
            </a:extLst>
          </p:cNvPr>
          <p:cNvGrpSpPr/>
          <p:nvPr/>
        </p:nvGrpSpPr>
        <p:grpSpPr>
          <a:xfrm>
            <a:off x="4139951" y="3962200"/>
            <a:ext cx="1655226" cy="2275692"/>
            <a:chOff x="4139951" y="3962200"/>
            <a:chExt cx="1655226" cy="2275692"/>
          </a:xfrm>
        </p:grpSpPr>
        <p:grpSp>
          <p:nvGrpSpPr>
            <p:cNvPr id="27" name="Группа 26">
              <a:extLst>
                <a:ext uri="{FF2B5EF4-FFF2-40B4-BE49-F238E27FC236}">
                  <a16:creationId xmlns:a16="http://schemas.microsoft.com/office/drawing/2014/main" id="{9F35190F-5AB8-452F-BE57-CF198DF0FAE7}"/>
                </a:ext>
              </a:extLst>
            </p:cNvPr>
            <p:cNvGrpSpPr/>
            <p:nvPr/>
          </p:nvGrpSpPr>
          <p:grpSpPr>
            <a:xfrm>
              <a:off x="4139951" y="3962200"/>
              <a:ext cx="1655226" cy="2275692"/>
              <a:chOff x="4139951" y="3962200"/>
              <a:chExt cx="1655226" cy="2275692"/>
            </a:xfrm>
          </p:grpSpPr>
          <p:sp>
            <p:nvSpPr>
              <p:cNvPr id="11" name="Равнобедренный треугольник 10"/>
              <p:cNvSpPr/>
              <p:nvPr/>
            </p:nvSpPr>
            <p:spPr>
              <a:xfrm>
                <a:off x="4139952" y="3962200"/>
                <a:ext cx="1655225" cy="792088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C5C5C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" name="Прямоугольник 12"/>
              <p:cNvSpPr/>
              <p:nvPr/>
            </p:nvSpPr>
            <p:spPr>
              <a:xfrm>
                <a:off x="4139951" y="4715524"/>
                <a:ext cx="1655225" cy="1522368"/>
              </a:xfrm>
              <a:prstGeom prst="rect">
                <a:avLst/>
              </a:prstGeom>
              <a:ln>
                <a:solidFill>
                  <a:srgbClr val="C5C5C5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dirty="0">
                    <a:latin typeface="Times New Roman" pitchFamily="18" charset="0"/>
                    <a:cs typeface="Times New Roman" pitchFamily="18" charset="0"/>
                  </a:rPr>
                  <a:t>не на –</a:t>
                </a:r>
                <a:r>
                  <a:rPr lang="ru-RU" sz="2400" dirty="0" err="1">
                    <a:latin typeface="Times New Roman" pitchFamily="18" charset="0"/>
                    <a:cs typeface="Times New Roman" pitchFamily="18" charset="0"/>
                  </a:rPr>
                  <a:t>ить</a:t>
                </a:r>
                <a:endParaRPr lang="ru-RU" sz="2400" dirty="0">
                  <a:latin typeface="Times New Roman" pitchFamily="18" charset="0"/>
                  <a:cs typeface="Times New Roman" pitchFamily="18" charset="0"/>
                </a:endParaRPr>
              </a:p>
              <a:p>
                <a:pPr algn="ctr"/>
                <a:endParaRPr lang="ru-RU" sz="2400" dirty="0">
                  <a:latin typeface="Times New Roman" pitchFamily="18" charset="0"/>
                  <a:cs typeface="Times New Roman" pitchFamily="18" charset="0"/>
                </a:endParaRPr>
              </a:p>
              <a:p>
                <a:pPr algn="ctr"/>
                <a:r>
                  <a:rPr lang="ru-RU" sz="2400" dirty="0">
                    <a:latin typeface="Times New Roman" pitchFamily="18" charset="0"/>
                    <a:cs typeface="Times New Roman" pitchFamily="18" charset="0"/>
                  </a:rPr>
                  <a:t>+ брить, стелить</a:t>
                </a:r>
              </a:p>
            </p:txBody>
          </p:sp>
        </p:grpSp>
        <p:sp>
          <p:nvSpPr>
            <p:cNvPr id="15" name="Прямоугольник 14"/>
            <p:cNvSpPr/>
            <p:nvPr/>
          </p:nvSpPr>
          <p:spPr>
            <a:xfrm>
              <a:off x="4519364" y="4253859"/>
              <a:ext cx="89640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2400" dirty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ru-RU" sz="24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400" dirty="0" err="1">
                  <a:latin typeface="Times New Roman" pitchFamily="18" charset="0"/>
                  <a:cs typeface="Times New Roman" pitchFamily="18" charset="0"/>
                </a:rPr>
                <a:t>спр</a:t>
              </a:r>
              <a:r>
                <a:rPr lang="en-US" sz="2400" dirty="0">
                  <a:latin typeface="Times New Roman" pitchFamily="18" charset="0"/>
                  <a:cs typeface="Times New Roman" pitchFamily="18" charset="0"/>
                </a:rPr>
                <a:t> </a:t>
              </a:r>
              <a:endParaRPr 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3" name="Группа 32">
            <a:extLst>
              <a:ext uri="{FF2B5EF4-FFF2-40B4-BE49-F238E27FC236}">
                <a16:creationId xmlns:a16="http://schemas.microsoft.com/office/drawing/2014/main" id="{AA855EAF-EF62-4555-B226-0ED9A3DB370F}"/>
              </a:ext>
            </a:extLst>
          </p:cNvPr>
          <p:cNvGrpSpPr/>
          <p:nvPr/>
        </p:nvGrpSpPr>
        <p:grpSpPr>
          <a:xfrm>
            <a:off x="5927901" y="3883653"/>
            <a:ext cx="1801048" cy="2414439"/>
            <a:chOff x="5927901" y="3883653"/>
            <a:chExt cx="1801048" cy="2414439"/>
          </a:xfrm>
        </p:grpSpPr>
        <p:grpSp>
          <p:nvGrpSpPr>
            <p:cNvPr id="28" name="Группа 27">
              <a:extLst>
                <a:ext uri="{FF2B5EF4-FFF2-40B4-BE49-F238E27FC236}">
                  <a16:creationId xmlns:a16="http://schemas.microsoft.com/office/drawing/2014/main" id="{E110221F-9D6C-42C7-861D-C29EC4857DF2}"/>
                </a:ext>
              </a:extLst>
            </p:cNvPr>
            <p:cNvGrpSpPr/>
            <p:nvPr/>
          </p:nvGrpSpPr>
          <p:grpSpPr>
            <a:xfrm>
              <a:off x="5927901" y="3883653"/>
              <a:ext cx="1801048" cy="2414439"/>
              <a:chOff x="5927901" y="3883653"/>
              <a:chExt cx="1801048" cy="2414439"/>
            </a:xfrm>
          </p:grpSpPr>
          <p:sp>
            <p:nvSpPr>
              <p:cNvPr id="12" name="Равнобедренный треугольник 11"/>
              <p:cNvSpPr/>
              <p:nvPr/>
            </p:nvSpPr>
            <p:spPr>
              <a:xfrm>
                <a:off x="5927901" y="3883653"/>
                <a:ext cx="1655225" cy="792088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C5C5C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" name="Прямоугольник 13"/>
              <p:cNvSpPr/>
              <p:nvPr/>
            </p:nvSpPr>
            <p:spPr>
              <a:xfrm>
                <a:off x="5927901" y="4704296"/>
                <a:ext cx="1801048" cy="1593796"/>
              </a:xfrm>
              <a:prstGeom prst="rect">
                <a:avLst/>
              </a:prstGeom>
              <a:ln>
                <a:solidFill>
                  <a:srgbClr val="C5C5C5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dirty="0">
                    <a:latin typeface="Times New Roman" pitchFamily="18" charset="0"/>
                    <a:cs typeface="Times New Roman" pitchFamily="18" charset="0"/>
                  </a:rPr>
                  <a:t>на –</a:t>
                </a:r>
                <a:r>
                  <a:rPr lang="ru-RU" sz="2400" dirty="0" err="1">
                    <a:latin typeface="Times New Roman" pitchFamily="18" charset="0"/>
                    <a:cs typeface="Times New Roman" pitchFamily="18" charset="0"/>
                  </a:rPr>
                  <a:t>ить</a:t>
                </a:r>
                <a:endParaRPr lang="ru-RU" sz="2400" dirty="0">
                  <a:latin typeface="Times New Roman" pitchFamily="18" charset="0"/>
                  <a:cs typeface="Times New Roman" pitchFamily="18" charset="0"/>
                </a:endParaRPr>
              </a:p>
              <a:p>
                <a:pPr algn="ctr"/>
                <a:r>
                  <a:rPr lang="ru-RU" sz="2400" dirty="0">
                    <a:latin typeface="Times New Roman" pitchFamily="18" charset="0"/>
                    <a:cs typeface="Times New Roman" pitchFamily="18" charset="0"/>
                  </a:rPr>
                  <a:t>+ 11 глаголов исключения</a:t>
                </a:r>
              </a:p>
            </p:txBody>
          </p:sp>
        </p:grpSp>
        <p:sp>
          <p:nvSpPr>
            <p:cNvPr id="16" name="Прямоугольник 15"/>
            <p:cNvSpPr/>
            <p:nvPr/>
          </p:nvSpPr>
          <p:spPr>
            <a:xfrm>
              <a:off x="6417043" y="4185084"/>
              <a:ext cx="98778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dirty="0">
                  <a:latin typeface="Times New Roman" pitchFamily="18" charset="0"/>
                  <a:cs typeface="Times New Roman" pitchFamily="18" charset="0"/>
                </a:rPr>
                <a:t>II</a:t>
              </a:r>
              <a:r>
                <a:rPr lang="ru-RU" sz="24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2400" dirty="0" err="1">
                  <a:latin typeface="Times New Roman" pitchFamily="18" charset="0"/>
                  <a:cs typeface="Times New Roman" pitchFamily="18" charset="0"/>
                </a:rPr>
                <a:t>спр</a:t>
              </a:r>
              <a:r>
                <a:rPr lang="en-US" sz="2400" dirty="0">
                  <a:latin typeface="Times New Roman" pitchFamily="18" charset="0"/>
                  <a:cs typeface="Times New Roman" pitchFamily="18" charset="0"/>
                </a:rPr>
                <a:t> </a:t>
              </a:r>
              <a:endParaRPr 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20" name="Picture 6" descr="https://thypix.com/wp-content/uploads/blue-arrow-70.png">
            <a:hlinkClick r:id="rId3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71" b="11713"/>
          <a:stretch/>
        </p:blipFill>
        <p:spPr bwMode="auto">
          <a:xfrm flipH="1">
            <a:off x="8244408" y="5733256"/>
            <a:ext cx="626653" cy="500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6" descr="https://thypix.com/wp-content/uploads/blue-arrow-70.png">
            <a:hlinkClick r:id="rId5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71" b="11713"/>
          <a:stretch/>
        </p:blipFill>
        <p:spPr bwMode="auto">
          <a:xfrm>
            <a:off x="7593494" y="5740899"/>
            <a:ext cx="670766" cy="53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7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807" b="98013" l="2188" r="972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8877" y="6093296"/>
            <a:ext cx="764478" cy="661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" name="Рисунок 30" descr="Видеокамера">
            <a:hlinkClick r:id="rId10" action="ppaction://hlinkfile"/>
            <a:extLst>
              <a:ext uri="{FF2B5EF4-FFF2-40B4-BE49-F238E27FC236}">
                <a16:creationId xmlns:a16="http://schemas.microsoft.com/office/drawing/2014/main" id="{31B5A8FE-0024-4E4D-B253-BD61818E81C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566357" y="619347"/>
            <a:ext cx="914400" cy="91440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944634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0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1763688" y="548680"/>
            <a:ext cx="5948700" cy="1526067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Время глагола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72124" y="2276872"/>
            <a:ext cx="2592288" cy="1656184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Прошедшее время</a:t>
            </a:r>
          </a:p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что делал?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76352" y="2242757"/>
            <a:ext cx="2376264" cy="1656184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Настоящее время</a:t>
            </a:r>
          </a:p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что делает?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940152" y="2221880"/>
            <a:ext cx="2376264" cy="1656184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Будущее время</a:t>
            </a:r>
          </a:p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что сделает?</a:t>
            </a:r>
          </a:p>
        </p:txBody>
      </p:sp>
      <p:sp>
        <p:nvSpPr>
          <p:cNvPr id="7" name="Овал 6"/>
          <p:cNvSpPr/>
          <p:nvPr/>
        </p:nvSpPr>
        <p:spPr>
          <a:xfrm>
            <a:off x="611560" y="4005064"/>
            <a:ext cx="2304256" cy="640969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рисовал</a:t>
            </a:r>
          </a:p>
        </p:txBody>
      </p:sp>
      <p:sp>
        <p:nvSpPr>
          <p:cNvPr id="8" name="Овал 7"/>
          <p:cNvSpPr/>
          <p:nvPr/>
        </p:nvSpPr>
        <p:spPr>
          <a:xfrm>
            <a:off x="3351395" y="4019830"/>
            <a:ext cx="2304256" cy="640969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рисует</a:t>
            </a:r>
          </a:p>
        </p:txBody>
      </p:sp>
      <p:sp>
        <p:nvSpPr>
          <p:cNvPr id="9" name="Овал 8"/>
          <p:cNvSpPr/>
          <p:nvPr/>
        </p:nvSpPr>
        <p:spPr>
          <a:xfrm>
            <a:off x="6040346" y="3956289"/>
            <a:ext cx="2564101" cy="640969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нарисует</a:t>
            </a:r>
          </a:p>
        </p:txBody>
      </p:sp>
      <p:pic>
        <p:nvPicPr>
          <p:cNvPr id="5122" name="Picture 2" descr="https://e7.pngegg.com/pngimages/913/894/png-clipart-painting-drawing-child-painting-child-toddler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247" b="95714" l="6222" r="95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4362402"/>
            <a:ext cx="2515109" cy="2151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https://thypix.com/wp-content/uploads/blue-arrow-70.png">
            <a:hlinkClick r:id="rId5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71" b="11713"/>
          <a:stretch/>
        </p:blipFill>
        <p:spPr bwMode="auto">
          <a:xfrm flipH="1">
            <a:off x="8075097" y="5733256"/>
            <a:ext cx="626653" cy="500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https://thypix.com/wp-content/uploads/blue-arrow-70.png">
            <a:hlinkClick r:id="rId7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71" b="11713"/>
          <a:stretch/>
        </p:blipFill>
        <p:spPr bwMode="auto">
          <a:xfrm>
            <a:off x="7393574" y="5721223"/>
            <a:ext cx="670766" cy="53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807" b="98013" l="2188" r="972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1046" y="6093296"/>
            <a:ext cx="764478" cy="661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49454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Управляющая кнопка: настраиваемая 15">
            <a:hlinkClick r:id="" action="ppaction://hlinkshowjump?jump=endshow" highlightClick="1"/>
          </p:cNvPr>
          <p:cNvSpPr/>
          <p:nvPr/>
        </p:nvSpPr>
        <p:spPr>
          <a:xfrm>
            <a:off x="3125900" y="4869160"/>
            <a:ext cx="2857520" cy="1143008"/>
          </a:xfrm>
          <a:prstGeom prst="actionButtonBlank">
            <a:avLst/>
          </a:prstGeom>
          <a:solidFill>
            <a:srgbClr val="F5BCB1"/>
          </a:solidFill>
          <a:ln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выход</a:t>
            </a:r>
          </a:p>
        </p:txBody>
      </p:sp>
      <p:sp>
        <p:nvSpPr>
          <p:cNvPr id="10" name="Овал 9">
            <a:hlinkClick r:id="rId2" action="ppaction://hlinksldjump"/>
          </p:cNvPr>
          <p:cNvSpPr/>
          <p:nvPr/>
        </p:nvSpPr>
        <p:spPr>
          <a:xfrm>
            <a:off x="683568" y="1988840"/>
            <a:ext cx="3191630" cy="2143140"/>
          </a:xfrm>
          <a:prstGeom prst="ellipse">
            <a:avLst/>
          </a:prstGeom>
          <a:solidFill>
            <a:srgbClr val="F5BCB1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вернуться к началу</a:t>
            </a:r>
          </a:p>
        </p:txBody>
      </p:sp>
      <p:sp>
        <p:nvSpPr>
          <p:cNvPr id="12" name="Овал 11">
            <a:hlinkClick r:id="rId2" action="ppaction://hlinksldjump"/>
          </p:cNvPr>
          <p:cNvSpPr/>
          <p:nvPr/>
        </p:nvSpPr>
        <p:spPr>
          <a:xfrm>
            <a:off x="5148064" y="1916832"/>
            <a:ext cx="3145552" cy="2143140"/>
          </a:xfrm>
          <a:prstGeom prst="ellipse">
            <a:avLst/>
          </a:prstGeom>
          <a:solidFill>
            <a:srgbClr val="F5BCB1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оглавление</a:t>
            </a:r>
          </a:p>
        </p:txBody>
      </p:sp>
      <p:pic>
        <p:nvPicPr>
          <p:cNvPr id="13" name="Picture 6" descr="https://thypix.com/wp-content/uploads/blue-arrow-70.png">
            <a:hlinkClick r:id="rId3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71" b="11713"/>
          <a:stretch/>
        </p:blipFill>
        <p:spPr bwMode="auto">
          <a:xfrm>
            <a:off x="7393574" y="5721223"/>
            <a:ext cx="670766" cy="53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" y="476672"/>
            <a:ext cx="8229600" cy="1123528"/>
          </a:xfrm>
        </p:spPr>
        <p:txBody>
          <a:bodyPr/>
          <a:lstStyle/>
          <a:p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Оглавление</a:t>
            </a:r>
          </a:p>
        </p:txBody>
      </p:sp>
      <p:sp>
        <p:nvSpPr>
          <p:cNvPr id="20" name="TextBox 19">
            <a:hlinkClick r:id="rId2" action="ppaction://hlinksldjump"/>
          </p:cNvPr>
          <p:cNvSpPr txBox="1"/>
          <p:nvPr/>
        </p:nvSpPr>
        <p:spPr>
          <a:xfrm>
            <a:off x="611560" y="2288721"/>
            <a:ext cx="3384376" cy="1191816"/>
          </a:xfrm>
          <a:prstGeom prst="round2Diag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Имя существительное</a:t>
            </a:r>
          </a:p>
        </p:txBody>
      </p:sp>
      <p:sp>
        <p:nvSpPr>
          <p:cNvPr id="23" name="TextBox 22">
            <a:hlinkClick r:id="rId3" action="ppaction://hlinksldjump"/>
          </p:cNvPr>
          <p:cNvSpPr txBox="1"/>
          <p:nvPr/>
        </p:nvSpPr>
        <p:spPr>
          <a:xfrm>
            <a:off x="2555776" y="4365104"/>
            <a:ext cx="3384376" cy="646986"/>
          </a:xfrm>
          <a:prstGeom prst="round2Diag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Глагол</a:t>
            </a:r>
          </a:p>
        </p:txBody>
      </p:sp>
      <p:sp>
        <p:nvSpPr>
          <p:cNvPr id="25" name="TextBox 24">
            <a:hlinkClick r:id="rId4" action="ppaction://hlinksldjump"/>
          </p:cNvPr>
          <p:cNvSpPr txBox="1"/>
          <p:nvPr/>
        </p:nvSpPr>
        <p:spPr>
          <a:xfrm>
            <a:off x="5004048" y="2276872"/>
            <a:ext cx="3384376" cy="1191816"/>
          </a:xfrm>
          <a:prstGeom prst="round2Diag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Имя прилагательное</a:t>
            </a:r>
          </a:p>
        </p:txBody>
      </p:sp>
      <p:pic>
        <p:nvPicPr>
          <p:cNvPr id="8" name="Picture 6" descr="https://thypix.com/wp-content/uploads/blue-arrow-70.png">
            <a:hlinkClick r:id="rId2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71" b="11713"/>
          <a:stretch/>
        </p:blipFill>
        <p:spPr bwMode="auto">
          <a:xfrm flipH="1">
            <a:off x="8075097" y="5733256"/>
            <a:ext cx="626653" cy="500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s://thypix.com/wp-content/uploads/blue-arrow-70.png">
            <a:hlinkClick r:id="rId6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71" b="11713"/>
          <a:stretch/>
        </p:blipFill>
        <p:spPr bwMode="auto">
          <a:xfrm>
            <a:off x="7393574" y="5721223"/>
            <a:ext cx="670766" cy="53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https://thypix.com/wp-content/uploads/blue-arrow-40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9895" y="5629827"/>
            <a:ext cx="680138" cy="680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41630" y="1988840"/>
            <a:ext cx="6588731" cy="2726591"/>
          </a:xfrm>
          <a:prstGeom prst="ellipse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Имя существительное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обозначает </a:t>
            </a:r>
            <a:r>
              <a:rPr lang="ru-RU" sz="4000" i="1" u="sng" dirty="0">
                <a:latin typeface="Times New Roman" pitchFamily="18" charset="0"/>
                <a:cs typeface="Times New Roman" pitchFamily="18" charset="0"/>
              </a:rPr>
              <a:t>предмет</a:t>
            </a:r>
          </a:p>
        </p:txBody>
      </p:sp>
      <p:sp>
        <p:nvSpPr>
          <p:cNvPr id="8" name="Блок-схема: знак завершения 7">
            <a:hlinkClick r:id="rId2" action="ppaction://hlinksldjump"/>
          </p:cNvPr>
          <p:cNvSpPr/>
          <p:nvPr/>
        </p:nvSpPr>
        <p:spPr>
          <a:xfrm>
            <a:off x="3131839" y="705404"/>
            <a:ext cx="3180779" cy="864096"/>
          </a:xfrm>
          <a:prstGeom prst="flowChartTerminato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На какие вопросы отвечает </a:t>
            </a:r>
          </a:p>
        </p:txBody>
      </p:sp>
      <p:sp>
        <p:nvSpPr>
          <p:cNvPr id="9" name="Блок-схема: знак завершения 8">
            <a:hlinkClick r:id="rId3" action="ppaction://hlinksldjump"/>
          </p:cNvPr>
          <p:cNvSpPr/>
          <p:nvPr/>
        </p:nvSpPr>
        <p:spPr>
          <a:xfrm>
            <a:off x="755576" y="1461488"/>
            <a:ext cx="1440160" cy="648072"/>
          </a:xfrm>
          <a:prstGeom prst="flowChartTerminato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Число</a:t>
            </a:r>
          </a:p>
        </p:txBody>
      </p:sp>
      <p:sp>
        <p:nvSpPr>
          <p:cNvPr id="10" name="Блок-схема: знак завершения 9">
            <a:hlinkClick r:id="rId4" action="ppaction://hlinksldjump"/>
          </p:cNvPr>
          <p:cNvSpPr/>
          <p:nvPr/>
        </p:nvSpPr>
        <p:spPr>
          <a:xfrm>
            <a:off x="6876256" y="1461488"/>
            <a:ext cx="1440160" cy="648072"/>
          </a:xfrm>
          <a:prstGeom prst="flowChartTerminato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Род</a:t>
            </a:r>
          </a:p>
        </p:txBody>
      </p:sp>
      <p:sp>
        <p:nvSpPr>
          <p:cNvPr id="11" name="Блок-схема: знак завершения 10">
            <a:hlinkClick r:id="rId5" action="ppaction://hlinksldjump"/>
          </p:cNvPr>
          <p:cNvSpPr/>
          <p:nvPr/>
        </p:nvSpPr>
        <p:spPr>
          <a:xfrm>
            <a:off x="1835696" y="4797152"/>
            <a:ext cx="1921158" cy="648072"/>
          </a:xfrm>
          <a:prstGeom prst="flowChartTerminato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Склонения</a:t>
            </a:r>
          </a:p>
        </p:txBody>
      </p:sp>
      <p:sp>
        <p:nvSpPr>
          <p:cNvPr id="12" name="Блок-схема: знак завершения 11">
            <a:hlinkClick r:id="rId6" action="ppaction://hlinksldjump"/>
          </p:cNvPr>
          <p:cNvSpPr/>
          <p:nvPr/>
        </p:nvSpPr>
        <p:spPr>
          <a:xfrm>
            <a:off x="5652120" y="4731787"/>
            <a:ext cx="1440160" cy="648072"/>
          </a:xfrm>
          <a:prstGeom prst="flowChartTerminator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Падеж</a:t>
            </a:r>
          </a:p>
        </p:txBody>
      </p:sp>
      <p:pic>
        <p:nvPicPr>
          <p:cNvPr id="15" name="Picture 6" descr="https://thypix.com/wp-content/uploads/blue-arrow-70.png">
            <a:hlinkClick r:id="rId2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71" b="11713"/>
          <a:stretch/>
        </p:blipFill>
        <p:spPr bwMode="auto">
          <a:xfrm flipH="1">
            <a:off x="8075097" y="5733256"/>
            <a:ext cx="626653" cy="500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9" descr="https://thypix.com/wp-content/uploads/blue-arrow-40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4959" y="5643543"/>
            <a:ext cx="680138" cy="680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7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807" b="98013" l="2188" r="972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0293" y="6093296"/>
            <a:ext cx="764478" cy="661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54040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2089050" y="908720"/>
            <a:ext cx="4931221" cy="1296144"/>
          </a:xfrm>
          <a:prstGeom prst="roundRect">
            <a:avLst/>
          </a:prstGeom>
          <a:solidFill>
            <a:srgbClr val="A6F2AD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Вопросы имени существительного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3068960"/>
            <a:ext cx="1656184" cy="93610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кто?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478886" y="3111624"/>
            <a:ext cx="1656184" cy="93610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что?</a:t>
            </a:r>
          </a:p>
        </p:txBody>
      </p:sp>
      <p:pic>
        <p:nvPicPr>
          <p:cNvPr id="7174" name="Picture 6" descr="https://polinka.top/uploads/posts/2023-05/1685083480_polinka-top-p-zayats-iz-skazki-kartinka-krasivo-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222" l="11889" r="9188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2512" y="3111624"/>
            <a:ext cx="2664296" cy="2873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Блок-схема: подготовка 12"/>
          <p:cNvSpPr/>
          <p:nvPr/>
        </p:nvSpPr>
        <p:spPr>
          <a:xfrm>
            <a:off x="1691680" y="4047728"/>
            <a:ext cx="1750124" cy="856993"/>
          </a:xfrm>
          <a:prstGeom prst="flowChartPreparatio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Заяц</a:t>
            </a:r>
          </a:p>
        </p:txBody>
      </p:sp>
      <p:sp>
        <p:nvSpPr>
          <p:cNvPr id="18" name="Блок-схема: подготовка 17"/>
          <p:cNvSpPr/>
          <p:nvPr/>
        </p:nvSpPr>
        <p:spPr>
          <a:xfrm>
            <a:off x="5422307" y="4088739"/>
            <a:ext cx="2897582" cy="716529"/>
          </a:xfrm>
          <a:prstGeom prst="flowChartPreparation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Морковь</a:t>
            </a:r>
          </a:p>
        </p:txBody>
      </p:sp>
      <p:cxnSp>
        <p:nvCxnSpPr>
          <p:cNvPr id="16" name="Прямая со стрелкой 15"/>
          <p:cNvCxnSpPr>
            <a:stCxn id="13" idx="3"/>
          </p:cNvCxnSpPr>
          <p:nvPr/>
        </p:nvCxnSpPr>
        <p:spPr>
          <a:xfrm flipV="1">
            <a:off x="3441804" y="4424277"/>
            <a:ext cx="842164" cy="5194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>
            <a:off x="4580143" y="4548232"/>
            <a:ext cx="999969" cy="210749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11" name="Picture 6" descr="https://thypix.com/wp-content/uploads/blue-arrow-70.png">
            <a:hlinkClick r:id="rId5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71" b="11713"/>
          <a:stretch/>
        </p:blipFill>
        <p:spPr bwMode="auto">
          <a:xfrm flipH="1">
            <a:off x="8075097" y="5733256"/>
            <a:ext cx="626653" cy="500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https://thypix.com/wp-content/uploads/blue-arrow-70.png">
            <a:hlinkClick r:id="rId2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71" b="11713"/>
          <a:stretch/>
        </p:blipFill>
        <p:spPr bwMode="auto">
          <a:xfrm>
            <a:off x="7393574" y="5721223"/>
            <a:ext cx="670766" cy="53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7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807" b="98013" l="2188" r="972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6009256"/>
            <a:ext cx="764478" cy="661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1820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2089050" y="548680"/>
            <a:ext cx="4931221" cy="1296144"/>
          </a:xfrm>
          <a:prstGeom prst="roundRect">
            <a:avLst/>
          </a:prstGeom>
          <a:solidFill>
            <a:srgbClr val="CCCCFF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Число имени существительного</a:t>
            </a:r>
          </a:p>
        </p:txBody>
      </p:sp>
      <p:sp>
        <p:nvSpPr>
          <p:cNvPr id="3" name="Блок-схема: перфолента 2"/>
          <p:cNvSpPr/>
          <p:nvPr/>
        </p:nvSpPr>
        <p:spPr>
          <a:xfrm>
            <a:off x="454059" y="1869811"/>
            <a:ext cx="3960440" cy="936104"/>
          </a:xfrm>
          <a:prstGeom prst="flowChartPunchedTap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Единственное число</a:t>
            </a:r>
          </a:p>
        </p:txBody>
      </p:sp>
      <p:sp>
        <p:nvSpPr>
          <p:cNvPr id="4" name="Блок-схема: перфолента 3"/>
          <p:cNvSpPr/>
          <p:nvPr/>
        </p:nvSpPr>
        <p:spPr>
          <a:xfrm>
            <a:off x="4554660" y="1844824"/>
            <a:ext cx="4121796" cy="936104"/>
          </a:xfrm>
          <a:prstGeom prst="flowChartPunchedTap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Множественное число</a:t>
            </a:r>
          </a:p>
        </p:txBody>
      </p:sp>
      <p:sp>
        <p:nvSpPr>
          <p:cNvPr id="5" name="Прямоугольник с одним вырезанным углом 4"/>
          <p:cNvSpPr/>
          <p:nvPr/>
        </p:nvSpPr>
        <p:spPr>
          <a:xfrm flipH="1">
            <a:off x="548910" y="2924945"/>
            <a:ext cx="3770727" cy="1368151"/>
          </a:xfrm>
          <a:prstGeom prst="snip1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Обозначают 1 предмет, находятся в единственном числе.</a:t>
            </a:r>
          </a:p>
        </p:txBody>
      </p:sp>
      <p:sp>
        <p:nvSpPr>
          <p:cNvPr id="6" name="Прямоугольник с одним вырезанным углом 5"/>
          <p:cNvSpPr/>
          <p:nvPr/>
        </p:nvSpPr>
        <p:spPr>
          <a:xfrm flipH="1">
            <a:off x="4554659" y="2924944"/>
            <a:ext cx="4049788" cy="1368151"/>
          </a:xfrm>
          <a:prstGeom prst="snip1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Обозначают несколько предмет, находятся во множественном числе.</a:t>
            </a:r>
          </a:p>
        </p:txBody>
      </p:sp>
      <p:pic>
        <p:nvPicPr>
          <p:cNvPr id="10242" name="Picture 2" descr="https://wiki.soiro.ru/images/%D0%9A%D0%BD%D0%B8%D0%B6%D0%BA%D0%B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9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560" y="4432930"/>
            <a:ext cx="1851719" cy="1444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вал 7"/>
          <p:cNvSpPr/>
          <p:nvPr/>
        </p:nvSpPr>
        <p:spPr>
          <a:xfrm>
            <a:off x="1729077" y="5601344"/>
            <a:ext cx="1800200" cy="551853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книга</a:t>
            </a:r>
          </a:p>
        </p:txBody>
      </p:sp>
      <p:pic>
        <p:nvPicPr>
          <p:cNvPr id="10244" name="Picture 4" descr="https://abrakadabra.fun/uploads/posts/2022-01/1641311504_1-abrakadabra-fun-p-knizhka-na-prozrachnom-fone-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414499" y="4293095"/>
            <a:ext cx="1898962" cy="1898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Овал 9"/>
          <p:cNvSpPr/>
          <p:nvPr/>
        </p:nvSpPr>
        <p:spPr>
          <a:xfrm>
            <a:off x="6313461" y="4913951"/>
            <a:ext cx="1800200" cy="551853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книги</a:t>
            </a:r>
          </a:p>
        </p:txBody>
      </p:sp>
      <p:pic>
        <p:nvPicPr>
          <p:cNvPr id="12" name="Picture 6" descr="https://thypix.com/wp-content/uploads/blue-arrow-70.png">
            <a:hlinkClick r:id="rId6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71" b="11713"/>
          <a:stretch/>
        </p:blipFill>
        <p:spPr bwMode="auto">
          <a:xfrm flipH="1">
            <a:off x="8075097" y="5733256"/>
            <a:ext cx="626653" cy="500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https://thypix.com/wp-content/uploads/blue-arrow-70.png">
            <a:hlinkClick r:id="rId8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71" b="11713"/>
          <a:stretch/>
        </p:blipFill>
        <p:spPr bwMode="auto">
          <a:xfrm>
            <a:off x="7393574" y="5721223"/>
            <a:ext cx="670766" cy="53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7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807" b="98013" l="2188" r="972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7100" y="6093296"/>
            <a:ext cx="764478" cy="661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27576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2059681" y="908720"/>
            <a:ext cx="4931221" cy="1296144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Род имени существительного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2506985"/>
            <a:ext cx="2592288" cy="1656184"/>
          </a:xfrm>
          <a:prstGeom prst="rect">
            <a:avLst/>
          </a:prstGeom>
          <a:ln w="571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Мужской род</a:t>
            </a:r>
          </a:p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Он, мой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75856" y="2473846"/>
            <a:ext cx="2376264" cy="1656184"/>
          </a:xfrm>
          <a:prstGeom prst="rect">
            <a:avLst/>
          </a:prstGeom>
          <a:ln w="571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Женский род</a:t>
            </a:r>
          </a:p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Она, моя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012160" y="2470026"/>
            <a:ext cx="2376264" cy="1656184"/>
          </a:xfrm>
          <a:prstGeom prst="rect">
            <a:avLst/>
          </a:prstGeom>
          <a:ln w="571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Средний род</a:t>
            </a:r>
          </a:p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Оно, моё</a:t>
            </a:r>
          </a:p>
        </p:txBody>
      </p:sp>
      <p:pic>
        <p:nvPicPr>
          <p:cNvPr id="3076" name="Picture 4" descr="https://gas-kvas.com/uploads/posts/2023-02/1676439278_gas-kvas-com-p-detskii-risunok-brat-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4000" r="9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49" r="27591"/>
          <a:stretch/>
        </p:blipFill>
        <p:spPr bwMode="auto">
          <a:xfrm>
            <a:off x="381417" y="4293096"/>
            <a:ext cx="1454279" cy="1954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Блок-схема: подготовка 7"/>
          <p:cNvSpPr/>
          <p:nvPr/>
        </p:nvSpPr>
        <p:spPr>
          <a:xfrm>
            <a:off x="1475656" y="5661248"/>
            <a:ext cx="2191672" cy="535099"/>
          </a:xfrm>
          <a:prstGeom prst="flowChartPreparation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мальчик</a:t>
            </a:r>
          </a:p>
        </p:txBody>
      </p:sp>
      <p:pic>
        <p:nvPicPr>
          <p:cNvPr id="3078" name="Picture 6" descr="https://indasil.club/uploads/posts/2022-12/1669874193_44-indasil-club-p-ruchka-risunok-dlya-detei-pinterest-5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689" b="88086" l="7471" r="87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2810" y="3992116"/>
            <a:ext cx="2255118" cy="2255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Блок-схема: подготовка 9"/>
          <p:cNvSpPr/>
          <p:nvPr/>
        </p:nvSpPr>
        <p:spPr>
          <a:xfrm>
            <a:off x="3820488" y="5685393"/>
            <a:ext cx="1759624" cy="535099"/>
          </a:xfrm>
          <a:prstGeom prst="flowChartPreparation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ручка</a:t>
            </a:r>
          </a:p>
        </p:txBody>
      </p:sp>
      <p:pic>
        <p:nvPicPr>
          <p:cNvPr id="3080" name="Picture 8" descr="https://prikolnye-kartinki.ru/img/picture/Jan/04/a14cd3961f09b44158e9baba81ac900d/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100000" l="4033" r="990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3595" y="4113175"/>
            <a:ext cx="1624496" cy="1824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Блок-схема: подготовка 11"/>
          <p:cNvSpPr/>
          <p:nvPr/>
        </p:nvSpPr>
        <p:spPr>
          <a:xfrm>
            <a:off x="5275312" y="4671523"/>
            <a:ext cx="1975648" cy="535099"/>
          </a:xfrm>
          <a:prstGeom prst="flowChartPreparation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солнце</a:t>
            </a:r>
          </a:p>
        </p:txBody>
      </p:sp>
      <p:pic>
        <p:nvPicPr>
          <p:cNvPr id="14" name="Picture 6" descr="https://thypix.com/wp-content/uploads/blue-arrow-70.png">
            <a:hlinkClick r:id="rId9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0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71" b="11713"/>
          <a:stretch/>
        </p:blipFill>
        <p:spPr bwMode="auto">
          <a:xfrm flipH="1">
            <a:off x="8075097" y="5733256"/>
            <a:ext cx="626653" cy="500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https://thypix.com/wp-content/uploads/blue-arrow-70.png">
            <a:hlinkClick r:id="rId11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71" b="11713"/>
          <a:stretch/>
        </p:blipFill>
        <p:spPr bwMode="auto">
          <a:xfrm>
            <a:off x="7393574" y="5721223"/>
            <a:ext cx="670766" cy="53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7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807" b="98013" l="2188" r="972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4541" y="6093296"/>
            <a:ext cx="764478" cy="661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467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78" b="72766"/>
          <a:stretch/>
        </p:blipFill>
        <p:spPr bwMode="auto">
          <a:xfrm>
            <a:off x="729891" y="2477512"/>
            <a:ext cx="7314150" cy="519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кругленный прямоугольник 3">
            <a:hlinkClick r:id="rId5" action="ppaction://hlinksldjump"/>
          </p:cNvPr>
          <p:cNvSpPr/>
          <p:nvPr/>
        </p:nvSpPr>
        <p:spPr>
          <a:xfrm>
            <a:off x="2086404" y="548680"/>
            <a:ext cx="4931221" cy="1296144"/>
          </a:xfrm>
          <a:prstGeom prst="roundRect">
            <a:avLst/>
          </a:prstGeom>
          <a:solidFill>
            <a:srgbClr val="E4E4E4"/>
          </a:soli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Падежи имени существительного</a:t>
            </a:r>
          </a:p>
        </p:txBody>
      </p:sp>
      <p:pic>
        <p:nvPicPr>
          <p:cNvPr id="6" name="Picture 6" descr="https://thypix.com/wp-content/uploads/blue-arrow-70.png">
            <a:hlinkClick r:id="rId6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71" b="11713"/>
          <a:stretch/>
        </p:blipFill>
        <p:spPr bwMode="auto">
          <a:xfrm flipH="1">
            <a:off x="8078983" y="5877272"/>
            <a:ext cx="626653" cy="500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s://thypix.com/wp-content/uploads/blue-arrow-70.png">
            <a:hlinkClick r:id="rId8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71" b="11713"/>
          <a:stretch/>
        </p:blipFill>
        <p:spPr bwMode="auto">
          <a:xfrm>
            <a:off x="7408217" y="5877272"/>
            <a:ext cx="670766" cy="53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807" b="98013" l="2188" r="972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6519" y="5883500"/>
            <a:ext cx="764478" cy="661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>
            <a:extLst>
              <a:ext uri="{FF2B5EF4-FFF2-40B4-BE49-F238E27FC236}">
                <a16:creationId xmlns:a16="http://schemas.microsoft.com/office/drawing/2014/main" id="{8092EBA7-F309-46CD-80FA-AEC30868DD6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778" r="545" b="42164"/>
          <a:stretch/>
        </p:blipFill>
        <p:spPr bwMode="auto">
          <a:xfrm>
            <a:off x="728900" y="3700512"/>
            <a:ext cx="7314150" cy="535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>
            <a:extLst>
              <a:ext uri="{FF2B5EF4-FFF2-40B4-BE49-F238E27FC236}">
                <a16:creationId xmlns:a16="http://schemas.microsoft.com/office/drawing/2014/main" id="{CB78FCE6-5555-4413-B3CD-0AF9E330405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57835" r="-478" b="29107"/>
          <a:stretch/>
        </p:blipFill>
        <p:spPr bwMode="auto">
          <a:xfrm>
            <a:off x="742711" y="4236472"/>
            <a:ext cx="7349092" cy="535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>
            <a:extLst>
              <a:ext uri="{FF2B5EF4-FFF2-40B4-BE49-F238E27FC236}">
                <a16:creationId xmlns:a16="http://schemas.microsoft.com/office/drawing/2014/main" id="{99BF7492-8F5A-4F2B-9962-7172B5BB4E4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34" b="55222"/>
          <a:stretch/>
        </p:blipFill>
        <p:spPr bwMode="auto">
          <a:xfrm>
            <a:off x="729891" y="2996952"/>
            <a:ext cx="7314150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>
            <a:extLst>
              <a:ext uri="{FF2B5EF4-FFF2-40B4-BE49-F238E27FC236}">
                <a16:creationId xmlns:a16="http://schemas.microsoft.com/office/drawing/2014/main" id="{49BF1FF1-15E0-431B-96E4-248E7122CE7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695" b="12368"/>
          <a:stretch/>
        </p:blipFill>
        <p:spPr bwMode="auto">
          <a:xfrm>
            <a:off x="742711" y="4755912"/>
            <a:ext cx="7314150" cy="654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3">
            <a:extLst>
              <a:ext uri="{FF2B5EF4-FFF2-40B4-BE49-F238E27FC236}">
                <a16:creationId xmlns:a16="http://schemas.microsoft.com/office/drawing/2014/main" id="{69607E2F-34AE-469C-BD1A-33D613F35F8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942"/>
          <a:stretch/>
        </p:blipFill>
        <p:spPr bwMode="auto">
          <a:xfrm>
            <a:off x="742711" y="5408131"/>
            <a:ext cx="7314150" cy="535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3">
            <a:extLst>
              <a:ext uri="{FF2B5EF4-FFF2-40B4-BE49-F238E27FC236}">
                <a16:creationId xmlns:a16="http://schemas.microsoft.com/office/drawing/2014/main" id="{86956555-7257-458A-A39E-9442766065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422"/>
          <a:stretch/>
        </p:blipFill>
        <p:spPr bwMode="auto">
          <a:xfrm>
            <a:off x="729891" y="1879156"/>
            <a:ext cx="7314150" cy="598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падежи">
            <a:hlinkClick r:id="" action="ppaction://media"/>
            <a:extLst>
              <a:ext uri="{FF2B5EF4-FFF2-40B4-BE49-F238E27FC236}">
                <a16:creationId xmlns:a16="http://schemas.microsoft.com/office/drawing/2014/main" id="{8C6D92A8-4D60-4F43-A63F-647D17CFA04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555687" y="822943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185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845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26" presetClass="emph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000"/>
                            </p:stCondLst>
                            <p:childTnLst>
                              <p:par>
                                <p:cTn id="15" presetID="26" presetClass="emph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9" presetID="26" presetClass="emph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000"/>
                            </p:stCondLst>
                            <p:childTnLst>
                              <p:par>
                                <p:cTn id="23" presetID="26" presetClass="emph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500"/>
                            </p:stCondLst>
                            <p:childTnLst>
                              <p:par>
                                <p:cTn id="27" presetID="26" presetClass="emph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>
            <a:hlinkClick r:id="rId2" action="ppaction://hlinksldjump"/>
          </p:cNvPr>
          <p:cNvSpPr/>
          <p:nvPr/>
        </p:nvSpPr>
        <p:spPr>
          <a:xfrm>
            <a:off x="2007676" y="462773"/>
            <a:ext cx="4931221" cy="1094019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Склонение имени существительного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67545" y="1628800"/>
            <a:ext cx="8136904" cy="86409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Склонение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– это изменение имени существительного по падежам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7522136"/>
              </p:ext>
            </p:extLst>
          </p:nvPr>
        </p:nvGraphicFramePr>
        <p:xfrm>
          <a:off x="476003" y="2506403"/>
          <a:ext cx="8148818" cy="368808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27123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123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242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2567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2400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склонение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2400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склонение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3 склонение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9477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Имена существительные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мужского и женского рода с окончаниями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 pitchFamily="18" charset="0"/>
                          <a:cs typeface="Times New Roman" pitchFamily="18" charset="0"/>
                        </a:rPr>
                        <a:t>-а   -я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Имена существительные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мужского и среднего</a:t>
                      </a:r>
                      <a:r>
                        <a:rPr lang="ru-RU" sz="2400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рода с окончаниями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 pitchFamily="18" charset="0"/>
                          <a:cs typeface="Times New Roman" pitchFamily="18" charset="0"/>
                        </a:rPr>
                        <a:t>-о   -е</a:t>
                      </a:r>
                      <a:r>
                        <a:rPr lang="ru-RU" sz="3200" baseline="0" dirty="0">
                          <a:latin typeface="Times New Roman" pitchFamily="18" charset="0"/>
                          <a:cs typeface="Times New Roman" pitchFamily="18" charset="0"/>
                        </a:rPr>
                        <a:t>  -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Имена существительные женского рода с мягким знаком на конце слова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400" baseline="0" dirty="0"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12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папа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мама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слон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поле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ночь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степь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812184EB-544B-4D44-8867-67E7D58AEA5B}"/>
              </a:ext>
            </a:extLst>
          </p:cNvPr>
          <p:cNvGrpSpPr/>
          <p:nvPr/>
        </p:nvGrpSpPr>
        <p:grpSpPr>
          <a:xfrm>
            <a:off x="1962309" y="4941168"/>
            <a:ext cx="5894038" cy="1208466"/>
            <a:chOff x="1962309" y="4941168"/>
            <a:chExt cx="5894038" cy="1208466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5318059" y="4997152"/>
              <a:ext cx="216024" cy="2880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7352692" y="4941168"/>
              <a:ext cx="216024" cy="2880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1962309" y="5507525"/>
              <a:ext cx="255098" cy="30744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2007676" y="5861602"/>
              <a:ext cx="216024" cy="2880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4864555" y="5517232"/>
              <a:ext cx="216024" cy="2880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4655108" y="5819493"/>
              <a:ext cx="216024" cy="2880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7568716" y="5497181"/>
              <a:ext cx="216024" cy="2880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7640323" y="5861602"/>
              <a:ext cx="216024" cy="2880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4" name="Picture 6" descr="https://thypix.com/wp-content/uploads/blue-arrow-70.png">
            <a:hlinkClick r:id="rId3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71" b="11713"/>
          <a:stretch/>
        </p:blipFill>
        <p:spPr bwMode="auto">
          <a:xfrm flipH="1">
            <a:off x="8291122" y="6233968"/>
            <a:ext cx="626653" cy="500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https://thypix.com/wp-content/uploads/blue-arrow-70.png">
            <a:hlinkClick r:id="rId5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71" b="11713"/>
          <a:stretch/>
        </p:blipFill>
        <p:spPr bwMode="auto">
          <a:xfrm>
            <a:off x="7620356" y="6233968"/>
            <a:ext cx="670766" cy="535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7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807" b="98013" l="2188" r="972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2494" y="6093711"/>
            <a:ext cx="764478" cy="661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345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2091</TotalTime>
  <Words>534</Words>
  <Application>Microsoft Office PowerPoint</Application>
  <PresentationFormat>Экран (4:3)</PresentationFormat>
  <Paragraphs>195</Paragraphs>
  <Slides>22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Оглавление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Илясов</dc:creator>
  <cp:lastModifiedBy>Lenovo</cp:lastModifiedBy>
  <cp:revision>223</cp:revision>
  <dcterms:created xsi:type="dcterms:W3CDTF">2014-06-20T17:28:10Z</dcterms:created>
  <dcterms:modified xsi:type="dcterms:W3CDTF">2024-07-31T11:16:46Z</dcterms:modified>
</cp:coreProperties>
</file>