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71" r:id="rId3"/>
    <p:sldId id="275" r:id="rId4"/>
    <p:sldId id="274" r:id="rId5"/>
    <p:sldId id="272" r:id="rId6"/>
    <p:sldId id="276" r:id="rId7"/>
    <p:sldId id="277" r:id="rId8"/>
    <p:sldId id="282" r:id="rId9"/>
    <p:sldId id="281" r:id="rId10"/>
    <p:sldId id="280" r:id="rId11"/>
    <p:sldId id="279" r:id="rId12"/>
    <p:sldId id="278" r:id="rId13"/>
    <p:sldId id="283" r:id="rId14"/>
    <p:sldId id="284" r:id="rId15"/>
    <p:sldId id="28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23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F70C74-AAE8-40EC-AFFE-B8947CFF34F4}" type="doc">
      <dgm:prSet loTypeId="urn:microsoft.com/office/officeart/2005/8/layout/default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EDD1072-7202-456B-95FA-AF2CC073011A}">
      <dgm:prSet phldrT="[Текст]"/>
      <dgm:spPr/>
      <dgm:t>
        <a:bodyPr/>
        <a:lstStyle/>
        <a:p>
          <a:r>
            <a:rPr lang="ru-RU" b="1" dirty="0" smtClean="0">
              <a:solidFill>
                <a:srgbClr val="462300"/>
              </a:solidFill>
              <a:latin typeface="Times New Roman" pitchFamily="18" charset="0"/>
              <a:cs typeface="Times New Roman" pitchFamily="18" charset="0"/>
            </a:rPr>
            <a:t>официально-деловой</a:t>
          </a:r>
          <a:endParaRPr lang="ru-RU" b="1" dirty="0">
            <a:solidFill>
              <a:srgbClr val="4623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C40A71-6F45-4CFA-A1D9-75D7F7BB575C}" type="parTrans" cxnId="{4D0C4927-E238-43EE-A4B6-CBFA7ED258B1}">
      <dgm:prSet/>
      <dgm:spPr/>
      <dgm:t>
        <a:bodyPr/>
        <a:lstStyle/>
        <a:p>
          <a:endParaRPr lang="ru-RU"/>
        </a:p>
      </dgm:t>
    </dgm:pt>
    <dgm:pt modelId="{FD9F8281-A7A4-40DC-B446-7DB7A1EC6B57}" type="sibTrans" cxnId="{4D0C4927-E238-43EE-A4B6-CBFA7ED258B1}">
      <dgm:prSet/>
      <dgm:spPr/>
      <dgm:t>
        <a:bodyPr/>
        <a:lstStyle/>
        <a:p>
          <a:endParaRPr lang="ru-RU"/>
        </a:p>
      </dgm:t>
    </dgm:pt>
    <dgm:pt modelId="{AE737356-35CB-43F9-87D5-72B19937E940}">
      <dgm:prSet phldrT="[Текст]" custT="1"/>
      <dgm:spPr/>
      <dgm:t>
        <a:bodyPr/>
        <a:lstStyle/>
        <a:p>
          <a:r>
            <a:rPr lang="ru-RU" sz="33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rPr>
            <a:t>научный</a:t>
          </a:r>
          <a:endParaRPr lang="ru-RU" sz="3300" b="1" dirty="0">
            <a:solidFill>
              <a:srgbClr val="6633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496E57-6764-4D9D-B212-3C8760C8E584}" type="parTrans" cxnId="{D4B9CCC0-F5E7-4C12-B729-39EE573F6416}">
      <dgm:prSet/>
      <dgm:spPr/>
      <dgm:t>
        <a:bodyPr/>
        <a:lstStyle/>
        <a:p>
          <a:endParaRPr lang="ru-RU"/>
        </a:p>
      </dgm:t>
    </dgm:pt>
    <dgm:pt modelId="{41BC80E6-A642-4F3E-8503-3B4C8544386B}" type="sibTrans" cxnId="{D4B9CCC0-F5E7-4C12-B729-39EE573F6416}">
      <dgm:prSet/>
      <dgm:spPr/>
      <dgm:t>
        <a:bodyPr/>
        <a:lstStyle/>
        <a:p>
          <a:endParaRPr lang="ru-RU"/>
        </a:p>
      </dgm:t>
    </dgm:pt>
    <dgm:pt modelId="{A65D0617-9A4E-44AB-80A3-C4207D24A799}">
      <dgm:prSet phldrT="[Текст]" custT="1"/>
      <dgm:spPr>
        <a:ln>
          <a:solidFill>
            <a:schemeClr val="bg1"/>
          </a:solidFill>
        </a:ln>
      </dgm:spPr>
      <dgm:t>
        <a:bodyPr/>
        <a:lstStyle/>
        <a:p>
          <a:r>
            <a:rPr lang="ru-RU" sz="3300" b="1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rPr>
            <a:t>публицистический</a:t>
          </a:r>
          <a:endParaRPr lang="ru-RU" sz="3300" b="1" dirty="0">
            <a:solidFill>
              <a:srgbClr val="6633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0F0C39F-C014-444A-B8CF-385C2D3B4359}" type="parTrans" cxnId="{7937EA72-68CA-4FFC-B475-7B5711A51112}">
      <dgm:prSet/>
      <dgm:spPr/>
      <dgm:t>
        <a:bodyPr/>
        <a:lstStyle/>
        <a:p>
          <a:endParaRPr lang="ru-RU"/>
        </a:p>
      </dgm:t>
    </dgm:pt>
    <dgm:pt modelId="{BF8BDBF2-1F41-41D3-9CC8-0154C79B637E}" type="sibTrans" cxnId="{7937EA72-68CA-4FFC-B475-7B5711A51112}">
      <dgm:prSet/>
      <dgm:spPr/>
      <dgm:t>
        <a:bodyPr/>
        <a:lstStyle/>
        <a:p>
          <a:endParaRPr lang="ru-RU"/>
        </a:p>
      </dgm:t>
    </dgm:pt>
    <dgm:pt modelId="{B8CEE3DF-D660-4E04-AB65-5713831CA110}">
      <dgm:prSet phldrT="[Текст]"/>
      <dgm:spPr/>
      <dgm:t>
        <a:bodyPr/>
        <a:lstStyle/>
        <a:p>
          <a:r>
            <a:rPr lang="ru-RU" b="1" dirty="0" smtClean="0">
              <a:solidFill>
                <a:srgbClr val="462300"/>
              </a:solidFill>
              <a:latin typeface="Times New Roman" pitchFamily="18" charset="0"/>
              <a:cs typeface="Times New Roman" pitchFamily="18" charset="0"/>
            </a:rPr>
            <a:t>художественный</a:t>
          </a:r>
          <a:endParaRPr lang="ru-RU" b="1" dirty="0">
            <a:solidFill>
              <a:srgbClr val="4623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1DEDEE-8B32-42B6-9063-AEE8B952A7B4}" type="parTrans" cxnId="{4EE99B33-E639-46EB-B64C-F8C0965D1E10}">
      <dgm:prSet/>
      <dgm:spPr/>
      <dgm:t>
        <a:bodyPr/>
        <a:lstStyle/>
        <a:p>
          <a:endParaRPr lang="ru-RU"/>
        </a:p>
      </dgm:t>
    </dgm:pt>
    <dgm:pt modelId="{3BC08F69-F1A1-4222-8D25-0F9BB31597EE}" type="sibTrans" cxnId="{4EE99B33-E639-46EB-B64C-F8C0965D1E10}">
      <dgm:prSet/>
      <dgm:spPr/>
      <dgm:t>
        <a:bodyPr/>
        <a:lstStyle/>
        <a:p>
          <a:endParaRPr lang="ru-RU"/>
        </a:p>
      </dgm:t>
    </dgm:pt>
    <dgm:pt modelId="{E127B9B5-3ED0-46F1-97E2-AAC0A371C7D4}" type="pres">
      <dgm:prSet presAssocID="{99F70C74-AAE8-40EC-AFFE-B8947CFF34F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88D374-0EB6-4795-B712-0E51AC80C31D}" type="pres">
      <dgm:prSet presAssocID="{2EDD1072-7202-456B-95FA-AF2CC073011A}" presName="node" presStyleLbl="node1" presStyleIdx="0" presStyleCnt="4" custScaleX="165741" custLinFactX="100000" custLinFactNeighborX="134417" custLinFactNeighborY="-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D3810C-D756-4FDE-8F26-87DB4961CA93}" type="pres">
      <dgm:prSet presAssocID="{FD9F8281-A7A4-40DC-B446-7DB7A1EC6B57}" presName="sibTrans" presStyleCnt="0"/>
      <dgm:spPr/>
    </dgm:pt>
    <dgm:pt modelId="{F3F4A368-40EC-4AB1-8218-356DC369C6CA}" type="pres">
      <dgm:prSet presAssocID="{AE737356-35CB-43F9-87D5-72B19937E940}" presName="node" presStyleLbl="node1" presStyleIdx="1" presStyleCnt="4" custLinFactX="-100000" custLinFactY="14453" custLinFactNeighborX="-14220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413D5D-5641-4F11-AEDC-6F61585D0133}" type="pres">
      <dgm:prSet presAssocID="{41BC80E6-A642-4F3E-8503-3B4C8544386B}" presName="sibTrans" presStyleCnt="0"/>
      <dgm:spPr/>
    </dgm:pt>
    <dgm:pt modelId="{1F35D66C-846C-47CF-BAD3-9B984125C265}" type="pres">
      <dgm:prSet presAssocID="{A65D0617-9A4E-44AB-80A3-C4207D24A799}" presName="node" presStyleLbl="node1" presStyleIdx="2" presStyleCnt="4" custScaleX="231956" custLinFactX="100000" custLinFactNeighborX="109201" custLinFactNeighborY="-2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4364CE-CFAC-463A-A3D4-31C1EDE2B55C}" type="pres">
      <dgm:prSet presAssocID="{BF8BDBF2-1F41-41D3-9CC8-0154C79B637E}" presName="sibTrans" presStyleCnt="0"/>
      <dgm:spPr/>
    </dgm:pt>
    <dgm:pt modelId="{0E095728-0B0F-4CE9-9F5D-3B1E9144A0EC}" type="pres">
      <dgm:prSet presAssocID="{B8CEE3DF-D660-4E04-AB65-5713831CA110}" presName="node" presStyleLbl="node1" presStyleIdx="3" presStyleCnt="4" custScaleX="202146" custLinFactX="-100000" custLinFactY="-18478" custLinFactNeighborX="-11860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37EA72-68CA-4FFC-B475-7B5711A51112}" srcId="{99F70C74-AAE8-40EC-AFFE-B8947CFF34F4}" destId="{A65D0617-9A4E-44AB-80A3-C4207D24A799}" srcOrd="2" destOrd="0" parTransId="{E0F0C39F-C014-444A-B8CF-385C2D3B4359}" sibTransId="{BF8BDBF2-1F41-41D3-9CC8-0154C79B637E}"/>
    <dgm:cxn modelId="{4EE99B33-E639-46EB-B64C-F8C0965D1E10}" srcId="{99F70C74-AAE8-40EC-AFFE-B8947CFF34F4}" destId="{B8CEE3DF-D660-4E04-AB65-5713831CA110}" srcOrd="3" destOrd="0" parTransId="{C31DEDEE-8B32-42B6-9063-AEE8B952A7B4}" sibTransId="{3BC08F69-F1A1-4222-8D25-0F9BB31597EE}"/>
    <dgm:cxn modelId="{D4B9CCC0-F5E7-4C12-B729-39EE573F6416}" srcId="{99F70C74-AAE8-40EC-AFFE-B8947CFF34F4}" destId="{AE737356-35CB-43F9-87D5-72B19937E940}" srcOrd="1" destOrd="0" parTransId="{48496E57-6764-4D9D-B212-3C8760C8E584}" sibTransId="{41BC80E6-A642-4F3E-8503-3B4C8544386B}"/>
    <dgm:cxn modelId="{4D0C4927-E238-43EE-A4B6-CBFA7ED258B1}" srcId="{99F70C74-AAE8-40EC-AFFE-B8947CFF34F4}" destId="{2EDD1072-7202-456B-95FA-AF2CC073011A}" srcOrd="0" destOrd="0" parTransId="{80C40A71-6F45-4CFA-A1D9-75D7F7BB575C}" sibTransId="{FD9F8281-A7A4-40DC-B446-7DB7A1EC6B57}"/>
    <dgm:cxn modelId="{F3E47BFA-D261-4D17-821A-6501FD5A5F41}" type="presOf" srcId="{2EDD1072-7202-456B-95FA-AF2CC073011A}" destId="{6888D374-0EB6-4795-B712-0E51AC80C31D}" srcOrd="0" destOrd="0" presId="urn:microsoft.com/office/officeart/2005/8/layout/default#1"/>
    <dgm:cxn modelId="{ADBEEDA8-D631-4DA7-93CC-78E3B341F7D4}" type="presOf" srcId="{A65D0617-9A4E-44AB-80A3-C4207D24A799}" destId="{1F35D66C-846C-47CF-BAD3-9B984125C265}" srcOrd="0" destOrd="0" presId="urn:microsoft.com/office/officeart/2005/8/layout/default#1"/>
    <dgm:cxn modelId="{F1C2CE72-6DE2-418B-8C04-12730B5AD8B2}" type="presOf" srcId="{AE737356-35CB-43F9-87D5-72B19937E940}" destId="{F3F4A368-40EC-4AB1-8218-356DC369C6CA}" srcOrd="0" destOrd="0" presId="urn:microsoft.com/office/officeart/2005/8/layout/default#1"/>
    <dgm:cxn modelId="{ACC0314D-C9BD-4843-BACE-6DF406EB7100}" type="presOf" srcId="{99F70C74-AAE8-40EC-AFFE-B8947CFF34F4}" destId="{E127B9B5-3ED0-46F1-97E2-AAC0A371C7D4}" srcOrd="0" destOrd="0" presId="urn:microsoft.com/office/officeart/2005/8/layout/default#1"/>
    <dgm:cxn modelId="{4AAC2F6B-BE74-4464-A142-F59CFBC25521}" type="presOf" srcId="{B8CEE3DF-D660-4E04-AB65-5713831CA110}" destId="{0E095728-0B0F-4CE9-9F5D-3B1E9144A0EC}" srcOrd="0" destOrd="0" presId="urn:microsoft.com/office/officeart/2005/8/layout/default#1"/>
    <dgm:cxn modelId="{24EBA509-1A82-4077-9EF4-EC6EC7D5CD69}" type="presParOf" srcId="{E127B9B5-3ED0-46F1-97E2-AAC0A371C7D4}" destId="{6888D374-0EB6-4795-B712-0E51AC80C31D}" srcOrd="0" destOrd="0" presId="urn:microsoft.com/office/officeart/2005/8/layout/default#1"/>
    <dgm:cxn modelId="{B55FF4D9-AA2D-42E5-9FD1-EE7D220F2949}" type="presParOf" srcId="{E127B9B5-3ED0-46F1-97E2-AAC0A371C7D4}" destId="{34D3810C-D756-4FDE-8F26-87DB4961CA93}" srcOrd="1" destOrd="0" presId="urn:microsoft.com/office/officeart/2005/8/layout/default#1"/>
    <dgm:cxn modelId="{60A8512A-B266-4102-B16A-84AFDBA00F17}" type="presParOf" srcId="{E127B9B5-3ED0-46F1-97E2-AAC0A371C7D4}" destId="{F3F4A368-40EC-4AB1-8218-356DC369C6CA}" srcOrd="2" destOrd="0" presId="urn:microsoft.com/office/officeart/2005/8/layout/default#1"/>
    <dgm:cxn modelId="{40D3BE90-0ABE-4383-920A-CF484CD0AD43}" type="presParOf" srcId="{E127B9B5-3ED0-46F1-97E2-AAC0A371C7D4}" destId="{D0413D5D-5641-4F11-AEDC-6F61585D0133}" srcOrd="3" destOrd="0" presId="urn:microsoft.com/office/officeart/2005/8/layout/default#1"/>
    <dgm:cxn modelId="{F16F5C1A-286A-46D4-B78B-265988066D9A}" type="presParOf" srcId="{E127B9B5-3ED0-46F1-97E2-AAC0A371C7D4}" destId="{1F35D66C-846C-47CF-BAD3-9B984125C265}" srcOrd="4" destOrd="0" presId="urn:microsoft.com/office/officeart/2005/8/layout/default#1"/>
    <dgm:cxn modelId="{91257EA7-DE6E-4E56-A4B8-8E47B6389A97}" type="presParOf" srcId="{E127B9B5-3ED0-46F1-97E2-AAC0A371C7D4}" destId="{F34364CE-CFAC-463A-A3D4-31C1EDE2B55C}" srcOrd="5" destOrd="0" presId="urn:microsoft.com/office/officeart/2005/8/layout/default#1"/>
    <dgm:cxn modelId="{DA8DF4A9-24C5-4C41-A96A-3D56AA204666}" type="presParOf" srcId="{E127B9B5-3ED0-46F1-97E2-AAC0A371C7D4}" destId="{0E095728-0B0F-4CE9-9F5D-3B1E9144A0EC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943C3D1-6200-480D-AD0C-23FABD9EA974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3CF7475-8704-44AA-9D17-621A1622D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F00CA8-E36B-40F0-A56C-8353603E597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.д.</a:t>
            </a:r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D68C5BB-0FCC-404B-8B3B-2A71E4255BD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520D1-D202-4D22-8FA8-59EAEFDD4A68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4D176-0DE1-4020-A423-EAEE0CB72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9C4E3-676B-4438-B097-E9D62945D778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62892-691A-4C36-8D34-5AB58B64D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3E062-87DF-4D32-9175-0BD9AB62ABAC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036A5-5BFC-4E8E-ABD0-15756FF62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573B4-CDB4-4618-936E-97E8DBC9C4D7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EF156-1DE9-4863-92AB-3057380D0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28AD6-7F52-4011-A8EF-81E93719E8F8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C1426-DC27-4AC6-919F-43EAEA6C8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61192-AD5D-47B9-8B67-75D088E7F08B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A3910-F234-4B5C-A095-63987F117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592ED-8504-4991-94F9-B4D464264C98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60719-1FE1-4D62-B797-EB965BDB4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DEC3E-E222-43E2-A7DC-2A2A9ECB5DAD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53E7F-45B4-47D0-88FE-94178CD4B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DA9A2-2ED4-4FFA-833F-B29C71FB39B5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DBE2F-F264-453A-A0B9-56478109A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C52EE-CD78-4C13-BD78-A33164C2AF61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27470-717A-4EC2-AFDB-141245EE2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91CB9-2273-43DD-8E05-9489ABD84529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97336-CFFA-4B9E-82A8-EE1C078EE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E6074B-C178-406B-BB3D-5F31B4AFD460}" type="datetimeFigureOut">
              <a:rPr lang="ru-RU"/>
              <a:pPr>
                <a:defRPr/>
              </a:pPr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A2BF01-4E40-467B-835B-865A068D4C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250825" y="0"/>
            <a:ext cx="4968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462300"/>
                </a:solidFill>
                <a:latin typeface="Monotype Corsiva" pitchFamily="66" charset="0"/>
                <a:ea typeface="MV Boli" pitchFamily="2" charset="0"/>
                <a:cs typeface="MV Boli" pitchFamily="2" charset="0"/>
              </a:rPr>
              <a:t>Готовимся к ГИА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7619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6372225" y="1989138"/>
            <a:ext cx="2016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2054" name="TextBox 4"/>
          <p:cNvSpPr txBox="1">
            <a:spLocks noChangeArrowheads="1"/>
          </p:cNvSpPr>
          <p:nvPr/>
        </p:nvSpPr>
        <p:spPr bwMode="auto">
          <a:xfrm>
            <a:off x="107950" y="1557338"/>
            <a:ext cx="87122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C00000"/>
                </a:solidFill>
                <a:latin typeface="Monotype Corsiva" pitchFamily="66" charset="0"/>
              </a:rPr>
              <a:t>Лексика. </a:t>
            </a:r>
          </a:p>
          <a:p>
            <a:r>
              <a:rPr lang="ru-RU" sz="6000" b="1">
                <a:solidFill>
                  <a:srgbClr val="C00000"/>
                </a:solidFill>
                <a:latin typeface="Monotype Corsiva" pitchFamily="66" charset="0"/>
              </a:rPr>
              <a:t>Синонимы.</a:t>
            </a:r>
          </a:p>
          <a:p>
            <a:r>
              <a:rPr lang="ru-RU" sz="6000" b="1">
                <a:solidFill>
                  <a:srgbClr val="C00000"/>
                </a:solidFill>
                <a:latin typeface="Monotype Corsiva" pitchFamily="66" charset="0"/>
              </a:rPr>
              <a:t>Стилистическая окраска 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2178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поучительно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0" name="Прямоугольник 1"/>
          <p:cNvSpPr>
            <a:spLocks noChangeArrowheads="1"/>
          </p:cNvSpPr>
          <p:nvPr/>
        </p:nvSpPr>
        <p:spPr bwMode="auto">
          <a:xfrm>
            <a:off x="107950" y="115888"/>
            <a:ext cx="6750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6. Замените слово НАЗИДАТЕЛЬНО стилистически нейтральным синонимом. Напишите этот синоним. </a:t>
            </a:r>
          </a:p>
        </p:txBody>
      </p:sp>
      <p:sp>
        <p:nvSpPr>
          <p:cNvPr id="11271" name="Прямоугольник 2"/>
          <p:cNvSpPr>
            <a:spLocks noChangeArrowheads="1"/>
          </p:cNvSpPr>
          <p:nvPr/>
        </p:nvSpPr>
        <p:spPr bwMode="auto">
          <a:xfrm>
            <a:off x="323850" y="2828925"/>
            <a:ext cx="82089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При этом она строго следила за тем, что я выбираю в ее домашней библиотеке, и говорила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назидательно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: «Нет, это тебе еще рано читать, возьми лучше эту книгу».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4248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пошёл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4" name="Прямоугольник 1"/>
          <p:cNvSpPr>
            <a:spLocks noChangeArrowheads="1"/>
          </p:cNvSpPr>
          <p:nvPr/>
        </p:nvSpPr>
        <p:spPr bwMode="auto">
          <a:xfrm>
            <a:off x="179388" y="115888"/>
            <a:ext cx="66786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7. Замените слово УВЯЗАЛСЯ  стилистически нейтральным синонимом. Напишите этот синоним. </a:t>
            </a:r>
          </a:p>
        </p:txBody>
      </p:sp>
      <p:sp>
        <p:nvSpPr>
          <p:cNvPr id="12295" name="Прямоугольник 2"/>
          <p:cNvSpPr>
            <a:spLocks noChangeArrowheads="1"/>
          </p:cNvSpPr>
          <p:nvPr/>
        </p:nvSpPr>
        <p:spPr bwMode="auto">
          <a:xfrm>
            <a:off x="179388" y="2967038"/>
            <a:ext cx="8424862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Старого мерина мы знали давно, и ничего таинственного в том, что он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увязался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 за нами, не было.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25542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не встречались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Прямоугольник 1"/>
          <p:cNvSpPr>
            <a:spLocks noChangeArrowheads="1"/>
          </p:cNvSpPr>
          <p:nvPr/>
        </p:nvSpPr>
        <p:spPr bwMode="auto">
          <a:xfrm>
            <a:off x="107950" y="115888"/>
            <a:ext cx="6750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8. Замените слово НЕ ПОПАДАЛИСЬ стилистически нейтральным синонимом. Напишите этот синоним. </a:t>
            </a:r>
          </a:p>
        </p:txBody>
      </p:sp>
      <p:sp>
        <p:nvSpPr>
          <p:cNvPr id="13319" name="Прямоугольник 2"/>
          <p:cNvSpPr>
            <a:spLocks noChangeArrowheads="1"/>
          </p:cNvSpPr>
          <p:nvPr/>
        </p:nvSpPr>
        <p:spPr bwMode="auto">
          <a:xfrm>
            <a:off x="250825" y="2828925"/>
            <a:ext cx="84978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	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Но даже по самому снисходительному счету разве мне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попадались 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дурные и злые люди?</a:t>
            </a:r>
          </a:p>
          <a:p>
            <a:endParaRPr lang="ru-RU" sz="2800" b="1" i="1">
              <a:solidFill>
                <a:srgbClr val="462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2130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танцовщица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2" name="Прямоугольник 1"/>
          <p:cNvSpPr>
            <a:spLocks noChangeArrowheads="1"/>
          </p:cNvSpPr>
          <p:nvPr/>
        </p:nvSpPr>
        <p:spPr bwMode="auto">
          <a:xfrm>
            <a:off x="179388" y="115888"/>
            <a:ext cx="66786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9. Замените слово ПЛЯСУНЬЕ стилистически нейтральным синонимом. Напишите этот синоним. </a:t>
            </a:r>
          </a:p>
        </p:txBody>
      </p:sp>
      <p:sp>
        <p:nvSpPr>
          <p:cNvPr id="14343" name="Rectangle 1"/>
          <p:cNvSpPr>
            <a:spLocks noChangeArrowheads="1"/>
          </p:cNvSpPr>
          <p:nvPr/>
        </p:nvSpPr>
        <p:spPr bwMode="auto">
          <a:xfrm rot="10800000" flipV="1">
            <a:off x="179388" y="2357438"/>
            <a:ext cx="8496300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indent="457200" algn="just"/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Прежде всего я прочел сказку о стойком оловянном солдатике и маленькой прелестной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плясунье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, потом – сказку о Снежной королеве. </a:t>
            </a:r>
            <a:endParaRPr lang="ru-RU" sz="2800" b="1" i="1">
              <a:solidFill>
                <a:srgbClr val="4623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1304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быстро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6" name="Прямоугольник 1"/>
          <p:cNvSpPr>
            <a:spLocks noChangeArrowheads="1"/>
          </p:cNvSpPr>
          <p:nvPr/>
        </p:nvSpPr>
        <p:spPr bwMode="auto">
          <a:xfrm>
            <a:off x="179388" y="115888"/>
            <a:ext cx="66786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10. Замените слово СТРЕМГЛАВ стилистически нейтральным синонимом. Напишите этот синоним. </a:t>
            </a:r>
          </a:p>
        </p:txBody>
      </p:sp>
      <p:sp>
        <p:nvSpPr>
          <p:cNvPr id="15367" name="Прямоугольник 2"/>
          <p:cNvSpPr>
            <a:spLocks noChangeArrowheads="1"/>
          </p:cNvSpPr>
          <p:nvPr/>
        </p:nvSpPr>
        <p:spPr bwMode="auto">
          <a:xfrm>
            <a:off x="250825" y="2551113"/>
            <a:ext cx="8281988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Фонарщик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стремглав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 несся вдоль уличных сугробов, неустанно перебегая наискось от фонаря на четной к фонарю на нечетной стороне: расставлены фонари были в шахматном порядке.</a:t>
            </a:r>
          </a:p>
          <a:p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16389" name="TextBox 1"/>
          <p:cNvSpPr txBox="1">
            <a:spLocks noChangeArrowheads="1"/>
          </p:cNvSpPr>
          <p:nvPr/>
        </p:nvSpPr>
        <p:spPr bwMode="auto">
          <a:xfrm>
            <a:off x="250825" y="3032125"/>
            <a:ext cx="60499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b="1">
                <a:solidFill>
                  <a:srgbClr val="C00000"/>
                </a:solidFill>
                <a:latin typeface="Monotype Corsiva" pitchFamily="66" charset="0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4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3077" name="TextBox 1"/>
          <p:cNvSpPr txBox="1">
            <a:spLocks noChangeArrowheads="1"/>
          </p:cNvSpPr>
          <p:nvPr/>
        </p:nvSpPr>
        <p:spPr bwMode="auto">
          <a:xfrm>
            <a:off x="395288" y="476250"/>
            <a:ext cx="35544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462300"/>
                </a:solidFill>
                <a:latin typeface="Monotype Corsiva" pitchFamily="66" charset="0"/>
              </a:rPr>
              <a:t>Стили речи</a:t>
            </a:r>
          </a:p>
        </p:txBody>
      </p:sp>
      <p:sp>
        <p:nvSpPr>
          <p:cNvPr id="3" name="Выгнутая вверх стрелка 2"/>
          <p:cNvSpPr/>
          <p:nvPr/>
        </p:nvSpPr>
        <p:spPr>
          <a:xfrm rot="2922988">
            <a:off x="3925887" y="935038"/>
            <a:ext cx="1806575" cy="730250"/>
          </a:xfrm>
          <a:prstGeom prst="curvedDownArrow">
            <a:avLst>
              <a:gd name="adj1" fmla="val 2628"/>
              <a:gd name="adj2" fmla="val 50000"/>
              <a:gd name="adj3" fmla="val 25000"/>
            </a:avLst>
          </a:prstGeom>
          <a:solidFill>
            <a:srgbClr val="462300"/>
          </a:solidFill>
          <a:ln>
            <a:solidFill>
              <a:srgbClr val="462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3606728">
            <a:off x="3639344" y="1459707"/>
            <a:ext cx="2833687" cy="1117600"/>
          </a:xfrm>
          <a:prstGeom prst="curvedDownArrow">
            <a:avLst>
              <a:gd name="adj1" fmla="val 2628"/>
              <a:gd name="adj2" fmla="val 50000"/>
              <a:gd name="adj3" fmla="val 25000"/>
            </a:avLst>
          </a:prstGeom>
          <a:solidFill>
            <a:srgbClr val="462300"/>
          </a:solidFill>
          <a:ln>
            <a:solidFill>
              <a:srgbClr val="462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rgbClr val="462300"/>
                </a:solidFill>
              </a:ln>
              <a:solidFill>
                <a:srgbClr val="462300"/>
              </a:solidFill>
            </a:endParaRPr>
          </a:p>
        </p:txBody>
      </p:sp>
      <p:sp>
        <p:nvSpPr>
          <p:cNvPr id="3080" name="TextBox 6"/>
          <p:cNvSpPr txBox="1">
            <a:spLocks noChangeArrowheads="1"/>
          </p:cNvSpPr>
          <p:nvPr/>
        </p:nvSpPr>
        <p:spPr bwMode="auto">
          <a:xfrm>
            <a:off x="1331913" y="1557338"/>
            <a:ext cx="37242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u="sng">
                <a:solidFill>
                  <a:srgbClr val="C00000"/>
                </a:solidFill>
                <a:latin typeface="Monotype Corsiva" pitchFamily="66" charset="0"/>
              </a:rPr>
              <a:t>разговорный</a:t>
            </a:r>
          </a:p>
        </p:txBody>
      </p:sp>
      <p:sp>
        <p:nvSpPr>
          <p:cNvPr id="3081" name="TextBox 7"/>
          <p:cNvSpPr txBox="1">
            <a:spLocks noChangeArrowheads="1"/>
          </p:cNvSpPr>
          <p:nvPr/>
        </p:nvSpPr>
        <p:spPr bwMode="auto">
          <a:xfrm>
            <a:off x="2484438" y="2852738"/>
            <a:ext cx="2571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u="sng">
                <a:solidFill>
                  <a:srgbClr val="C00000"/>
                </a:solidFill>
                <a:latin typeface="Monotype Corsiva" pitchFamily="66" charset="0"/>
              </a:rPr>
              <a:t>книжные</a:t>
            </a:r>
          </a:p>
        </p:txBody>
      </p:sp>
      <p:graphicFrame>
        <p:nvGraphicFramePr>
          <p:cNvPr id="11" name="Схема 10"/>
          <p:cNvGraphicFramePr/>
          <p:nvPr/>
        </p:nvGraphicFramePr>
        <p:xfrm>
          <a:off x="179512" y="3933056"/>
          <a:ext cx="8712968" cy="259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8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3686" y="0"/>
            <a:ext cx="2928303" cy="2168740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4102" name="TextBox 1"/>
          <p:cNvSpPr txBox="1">
            <a:spLocks noChangeArrowheads="1"/>
          </p:cNvSpPr>
          <p:nvPr/>
        </p:nvSpPr>
        <p:spPr bwMode="auto">
          <a:xfrm>
            <a:off x="250825" y="188913"/>
            <a:ext cx="56896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663300"/>
                </a:solidFill>
                <a:latin typeface="Monotype Corsiva" pitchFamily="66" charset="0"/>
              </a:rPr>
              <a:t>Синонимы – это…</a:t>
            </a:r>
          </a:p>
        </p:txBody>
      </p:sp>
      <p:sp>
        <p:nvSpPr>
          <p:cNvPr id="4103" name="TextBox 2"/>
          <p:cNvSpPr txBox="1">
            <a:spLocks noChangeArrowheads="1"/>
          </p:cNvSpPr>
          <p:nvPr/>
        </p:nvSpPr>
        <p:spPr bwMode="auto">
          <a:xfrm>
            <a:off x="107950" y="1773238"/>
            <a:ext cx="89281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Идти, бежать, нестись, двигаться, направляться, следовать, перемещаться, действовать, пролегать </a:t>
            </a:r>
            <a:r>
              <a:rPr lang="ru-RU" sz="32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и т.п. </a:t>
            </a:r>
          </a:p>
          <a:p>
            <a:endParaRPr lang="ru-RU" sz="3600" b="1" i="1">
              <a:solidFill>
                <a:srgbClr val="462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4" name="TextBox 8"/>
          <p:cNvSpPr txBox="1">
            <a:spLocks noChangeArrowheads="1"/>
          </p:cNvSpPr>
          <p:nvPr/>
        </p:nvSpPr>
        <p:spPr bwMode="auto">
          <a:xfrm>
            <a:off x="3276600" y="3429000"/>
            <a:ext cx="5759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 различаются данные синонимы?</a:t>
            </a:r>
          </a:p>
        </p:txBody>
      </p:sp>
      <p:sp>
        <p:nvSpPr>
          <p:cNvPr id="4105" name="TextBox 5"/>
          <p:cNvSpPr txBox="1">
            <a:spLocks noChangeArrowheads="1"/>
          </p:cNvSpPr>
          <p:nvPr/>
        </p:nvSpPr>
        <p:spPr bwMode="auto">
          <a:xfrm>
            <a:off x="250825" y="4292600"/>
            <a:ext cx="51323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Запишите ряд синонимов к слову</a:t>
            </a:r>
          </a:p>
        </p:txBody>
      </p:sp>
      <p:sp>
        <p:nvSpPr>
          <p:cNvPr id="4106" name="TextBox 6"/>
          <p:cNvSpPr txBox="1">
            <a:spLocks noChangeArrowheads="1"/>
          </p:cNvSpPr>
          <p:nvPr/>
        </p:nvSpPr>
        <p:spPr bwMode="auto">
          <a:xfrm>
            <a:off x="250825" y="4941888"/>
            <a:ext cx="29575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Смеяться,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174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971550" y="158750"/>
            <a:ext cx="35290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663300"/>
                </a:solidFill>
                <a:latin typeface="Monotype Corsiva" pitchFamily="66" charset="0"/>
              </a:rPr>
              <a:t>Лексика</a:t>
            </a:r>
          </a:p>
        </p:txBody>
      </p:sp>
      <p:sp>
        <p:nvSpPr>
          <p:cNvPr id="7" name="Выгнутая вверх стрелка 6"/>
          <p:cNvSpPr/>
          <p:nvPr/>
        </p:nvSpPr>
        <p:spPr>
          <a:xfrm rot="2922988">
            <a:off x="3925887" y="935038"/>
            <a:ext cx="1806575" cy="730250"/>
          </a:xfrm>
          <a:prstGeom prst="curvedDownArrow">
            <a:avLst>
              <a:gd name="adj1" fmla="val 2628"/>
              <a:gd name="adj2" fmla="val 50000"/>
              <a:gd name="adj3" fmla="val 25000"/>
            </a:avLst>
          </a:prstGeom>
          <a:solidFill>
            <a:srgbClr val="462300"/>
          </a:solidFill>
          <a:ln>
            <a:solidFill>
              <a:srgbClr val="462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 rot="3606728">
            <a:off x="3617913" y="1316037"/>
            <a:ext cx="3316288" cy="1116013"/>
          </a:xfrm>
          <a:prstGeom prst="curvedDownArrow">
            <a:avLst>
              <a:gd name="adj1" fmla="val 2628"/>
              <a:gd name="adj2" fmla="val 50000"/>
              <a:gd name="adj3" fmla="val 25000"/>
            </a:avLst>
          </a:prstGeom>
          <a:solidFill>
            <a:srgbClr val="462300"/>
          </a:solidFill>
          <a:ln>
            <a:solidFill>
              <a:srgbClr val="462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rgbClr val="462300"/>
                </a:solidFill>
              </a:ln>
              <a:solidFill>
                <a:srgbClr val="462300"/>
              </a:solidFill>
            </a:endParaRPr>
          </a:p>
        </p:txBody>
      </p:sp>
      <p:sp>
        <p:nvSpPr>
          <p:cNvPr id="5128" name="TextBox 8"/>
          <p:cNvSpPr txBox="1">
            <a:spLocks noChangeArrowheads="1"/>
          </p:cNvSpPr>
          <p:nvPr/>
        </p:nvSpPr>
        <p:spPr bwMode="auto">
          <a:xfrm>
            <a:off x="468313" y="1557338"/>
            <a:ext cx="45878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>
              <a:buFont typeface="Wingdings" pitchFamily="2" charset="2"/>
              <a:buChar char="Ø"/>
            </a:pPr>
            <a:r>
              <a:rPr lang="ru-RU" sz="5400" b="1" u="sng">
                <a:solidFill>
                  <a:srgbClr val="C00000"/>
                </a:solidFill>
                <a:latin typeface="Monotype Corsiva" pitchFamily="66" charset="0"/>
              </a:rPr>
              <a:t>нейтральная</a:t>
            </a:r>
          </a:p>
        </p:txBody>
      </p:sp>
      <p:sp>
        <p:nvSpPr>
          <p:cNvPr id="5129" name="TextBox 9"/>
          <p:cNvSpPr txBox="1">
            <a:spLocks noChangeArrowheads="1"/>
          </p:cNvSpPr>
          <p:nvPr/>
        </p:nvSpPr>
        <p:spPr bwMode="auto">
          <a:xfrm>
            <a:off x="468313" y="2349500"/>
            <a:ext cx="51482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indent="-685800">
              <a:buFont typeface="Wingdings" pitchFamily="2" charset="2"/>
              <a:buChar char="Ø"/>
            </a:pPr>
            <a:r>
              <a:rPr lang="ru-RU" sz="5400" b="1" u="sng">
                <a:solidFill>
                  <a:srgbClr val="C00000"/>
                </a:solidFill>
                <a:latin typeface="Monotype Corsiva" pitchFamily="66" charset="0"/>
              </a:rPr>
              <a:t>стилистически окрашенная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116013" y="4005263"/>
            <a:ext cx="576262" cy="838200"/>
          </a:xfrm>
          <a:prstGeom prst="straightConnector1">
            <a:avLst/>
          </a:prstGeom>
          <a:ln w="57150">
            <a:solidFill>
              <a:srgbClr val="462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1" name="TextBox 11"/>
          <p:cNvSpPr txBox="1">
            <a:spLocks noChangeArrowheads="1"/>
          </p:cNvSpPr>
          <p:nvPr/>
        </p:nvSpPr>
        <p:spPr bwMode="auto">
          <a:xfrm>
            <a:off x="107950" y="4652963"/>
            <a:ext cx="3203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разговорная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152775" y="4005263"/>
            <a:ext cx="0" cy="1727200"/>
          </a:xfrm>
          <a:prstGeom prst="straightConnector1">
            <a:avLst/>
          </a:prstGeom>
          <a:ln w="57150">
            <a:solidFill>
              <a:srgbClr val="462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592638" y="3660775"/>
            <a:ext cx="1971675" cy="1504950"/>
          </a:xfrm>
          <a:prstGeom prst="straightConnector1">
            <a:avLst/>
          </a:prstGeom>
          <a:ln w="57150">
            <a:solidFill>
              <a:srgbClr val="462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4" name="TextBox 18"/>
          <p:cNvSpPr txBox="1">
            <a:spLocks noChangeArrowheads="1"/>
          </p:cNvSpPr>
          <p:nvPr/>
        </p:nvSpPr>
        <p:spPr bwMode="auto">
          <a:xfrm>
            <a:off x="1908175" y="5489575"/>
            <a:ext cx="28082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книжная</a:t>
            </a:r>
          </a:p>
        </p:txBody>
      </p:sp>
      <p:sp>
        <p:nvSpPr>
          <p:cNvPr id="5135" name="TextBox 19"/>
          <p:cNvSpPr txBox="1">
            <a:spLocks noChangeArrowheads="1"/>
          </p:cNvSpPr>
          <p:nvPr/>
        </p:nvSpPr>
        <p:spPr bwMode="auto">
          <a:xfrm>
            <a:off x="5276850" y="5013325"/>
            <a:ext cx="31384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просторечная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6149" name="Прямоугольник 1"/>
          <p:cNvSpPr>
            <a:spLocks noChangeArrowheads="1"/>
          </p:cNvSpPr>
          <p:nvPr/>
        </p:nvSpPr>
        <p:spPr bwMode="auto">
          <a:xfrm>
            <a:off x="107950" y="333375"/>
            <a:ext cx="633571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1. Замените слово РАЗУМЕЛ стилистически нейтральным синонимом. Напишите этот синоним</a:t>
            </a:r>
            <a:r>
              <a:rPr lang="ru-RU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6150" name="Прямоугольник 2"/>
          <p:cNvSpPr>
            <a:spLocks noChangeArrowheads="1"/>
          </p:cNvSpPr>
          <p:nvPr/>
        </p:nvSpPr>
        <p:spPr bwMode="auto">
          <a:xfrm rot="10800000" flipV="1">
            <a:off x="323850" y="2584450"/>
            <a:ext cx="59150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Под волей он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разумел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 свободу.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4019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понимал, подразумевал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7173" name="Прямоугольник 1"/>
          <p:cNvSpPr>
            <a:spLocks noChangeArrowheads="1"/>
          </p:cNvSpPr>
          <p:nvPr/>
        </p:nvSpPr>
        <p:spPr bwMode="auto">
          <a:xfrm>
            <a:off x="107950" y="333375"/>
            <a:ext cx="63357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1882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наказания</a:t>
            </a:r>
          </a:p>
        </p:txBody>
      </p:sp>
      <p:sp>
        <p:nvSpPr>
          <p:cNvPr id="7175" name="Прямоугольник 6"/>
          <p:cNvSpPr>
            <a:spLocks noChangeArrowheads="1"/>
          </p:cNvSpPr>
          <p:nvPr/>
        </p:nvSpPr>
        <p:spPr bwMode="auto">
          <a:xfrm>
            <a:off x="179388" y="115888"/>
            <a:ext cx="66786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2. Замените слово ВЗБУЧКИ стилистически нейтральным синонимом. Напишите этот синоним. </a:t>
            </a:r>
          </a:p>
        </p:txBody>
      </p:sp>
      <p:sp>
        <p:nvSpPr>
          <p:cNvPr id="7176" name="Прямоугольник 7"/>
          <p:cNvSpPr>
            <a:spLocks noChangeArrowheads="1"/>
          </p:cNvSpPr>
          <p:nvPr/>
        </p:nvSpPr>
        <p:spPr bwMode="auto">
          <a:xfrm>
            <a:off x="250825" y="2781300"/>
            <a:ext cx="8424863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Получаешь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взбучки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 после родительских собраний, маршируешь строем в пионерских лагерях, занимаешься с репетиторами, трясешься перед выпускными экзаменами, наживаешь неврастению после конкурсных.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1624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фашисты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8" name="Прямоугольник 6"/>
          <p:cNvSpPr>
            <a:spLocks noChangeArrowheads="1"/>
          </p:cNvSpPr>
          <p:nvPr/>
        </p:nvSpPr>
        <p:spPr bwMode="auto">
          <a:xfrm>
            <a:off x="179388" y="2413000"/>
            <a:ext cx="83534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Единственной возможностью сделать это был путь по льду через Финский залив и только длинной зимней ночью, чтобы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гитлеровцы, 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находившиеся по берегам залива, не смогли заметить тех, кто в темноте пробирался в блокированный город. </a:t>
            </a:r>
          </a:p>
        </p:txBody>
      </p:sp>
      <p:sp>
        <p:nvSpPr>
          <p:cNvPr id="8199" name="Прямоугольник 7"/>
          <p:cNvSpPr>
            <a:spLocks noChangeArrowheads="1"/>
          </p:cNvSpPr>
          <p:nvPr/>
        </p:nvSpPr>
        <p:spPr bwMode="auto">
          <a:xfrm>
            <a:off x="179388" y="260350"/>
            <a:ext cx="66786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3. Замените слово ГИТЛЕРОВЦЫ стилистически нейтральным синонимом. Напишите этот синоним.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19891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официанты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2" name="Прямоугольник 1"/>
          <p:cNvSpPr>
            <a:spLocks noChangeArrowheads="1"/>
          </p:cNvSpPr>
          <p:nvPr/>
        </p:nvSpPr>
        <p:spPr bwMode="auto">
          <a:xfrm>
            <a:off x="250825" y="0"/>
            <a:ext cx="61928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4. Замените описательный оборот ПОДАВАЛЬЩИЦЫ ИЗ СТОЛОВОЙ стилистически нейтральным словом-синонимом. Напишите этот синоним. </a:t>
            </a:r>
          </a:p>
        </p:txBody>
      </p:sp>
      <p:sp>
        <p:nvSpPr>
          <p:cNvPr id="9223" name="Rectangle 1"/>
          <p:cNvSpPr>
            <a:spLocks noChangeArrowheads="1"/>
          </p:cNvSpPr>
          <p:nvPr/>
        </p:nvSpPr>
        <p:spPr bwMode="auto">
          <a:xfrm>
            <a:off x="395288" y="2360613"/>
            <a:ext cx="80645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bIns="0" anchor="ctr">
            <a:spAutoFit/>
          </a:bodyPr>
          <a:lstStyle/>
          <a:p>
            <a:pPr indent="457200" algn="just"/>
            <a:r>
              <a:rPr lang="ru-RU" sz="28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Истопники и уборщицы,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подавальщицы из столовой,</a:t>
            </a:r>
            <a:r>
              <a:rPr lang="ru-RU" sz="28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 вытаскивая из затопленного водой дома ковры, кресла, свернутые в узлы портьеры, свертки постельного белья, то и дело оглядывались на море и говорили с восторгом:– Красиво как, как красиво...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7273" y="0"/>
            <a:ext cx="3505200" cy="2219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6443663" y="476250"/>
            <a:ext cx="19446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462300"/>
                </a:solidFill>
                <a:latin typeface="Monotype Corsiva" pitchFamily="66" charset="0"/>
              </a:rPr>
              <a:t>В        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700338" y="6021388"/>
            <a:ext cx="1504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</a:rPr>
              <a:t>древних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6" name="Прямоугольник 1"/>
          <p:cNvSpPr>
            <a:spLocks noChangeArrowheads="1"/>
          </p:cNvSpPr>
          <p:nvPr/>
        </p:nvSpPr>
        <p:spPr bwMode="auto">
          <a:xfrm>
            <a:off x="107950" y="115888"/>
            <a:ext cx="6750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5. Замените слово НЕЗАПАМЯТНЫХ  стилистически нейтральным синонимом. Напишите этот синоним</a:t>
            </a:r>
            <a:r>
              <a:rPr lang="ru-RU"/>
              <a:t>. </a:t>
            </a:r>
          </a:p>
        </p:txBody>
      </p:sp>
      <p:sp>
        <p:nvSpPr>
          <p:cNvPr id="10247" name="Прямоугольник 2"/>
          <p:cNvSpPr>
            <a:spLocks noChangeArrowheads="1"/>
          </p:cNvSpPr>
          <p:nvPr/>
        </p:nvSpPr>
        <p:spPr bwMode="auto">
          <a:xfrm>
            <a:off x="250825" y="2828925"/>
            <a:ext cx="84248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	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От такого солнца и воздуха берега приобретают суровый цвет, охристый, пепельный и сизоватый, как окалина, – цвет </a:t>
            </a: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незапамятных </a:t>
            </a:r>
            <a:r>
              <a:rPr lang="ru-RU" sz="2800" b="1" i="1">
                <a:solidFill>
                  <a:srgbClr val="462300"/>
                </a:solidFill>
                <a:latin typeface="Times New Roman" pitchFamily="18" charset="0"/>
                <a:cs typeface="Times New Roman" pitchFamily="18" charset="0"/>
              </a:rPr>
              <a:t>времен, цвет вечности.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318</Words>
  <Application>Microsoft Office PowerPoint</Application>
  <PresentationFormat>On-screen Show (4:3)</PresentationFormat>
  <Paragraphs>73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Arial</vt:lpstr>
      <vt:lpstr>Monotype Corsiva</vt:lpstr>
      <vt:lpstr>MV Boli</vt:lpstr>
      <vt:lpstr>Times New Roman</vt:lpstr>
      <vt:lpstr>Wingdings</vt:lpstr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Windows User</cp:lastModifiedBy>
  <cp:revision>12</cp:revision>
  <dcterms:created xsi:type="dcterms:W3CDTF">2010-10-26T14:58:23Z</dcterms:created>
  <dcterms:modified xsi:type="dcterms:W3CDTF">2017-01-31T04:30:02Z</dcterms:modified>
</cp:coreProperties>
</file>