
<file path=[Content_Types].xml><?xml version="1.0" encoding="utf-8"?>
<Types xmlns="http://schemas.openxmlformats.org/package/2006/content-types">
  <Default Extension="fntdata" ContentType="application/x-fontdata"/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8288000" cy="10287000"/>
  <p:notesSz cx="6858000" cy="9144000"/>
  <p:embeddedFontLst>
    <p:embeddedFont>
      <p:font typeface="Anonymous Pro" panose="020B0604020202020204" charset="0"/>
      <p:regular r:id="rId12"/>
    </p:embeddedFont>
    <p:embeddedFont>
      <p:font typeface="Anonymous Pro Bold" panose="020B0604020202020204" charset="0"/>
      <p:regular r:id="rId13"/>
    </p:embeddedFont>
    <p:embeddedFont>
      <p:font typeface="Anonymous Pro Italics" panose="020B0604020202020204" charset="0"/>
      <p:regular r:id="rId14"/>
    </p:embeddedFont>
    <p:embeddedFont>
      <p:font typeface="Calibri" panose="020F0502020204030204" pitchFamily="34" charset="0"/>
      <p:regular r:id="rId15"/>
      <p:bold r:id="rId16"/>
      <p:italic r:id="rId17"/>
      <p:boldItalic r:id="rId18"/>
    </p:embeddedFont>
    <p:embeddedFont>
      <p:font typeface="Garet Light" panose="020B0604020202020204" charset="-52"/>
      <p:regular r:id="rId1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55" d="100"/>
          <a:sy n="55" d="100"/>
        </p:scale>
        <p:origin x="418" y="1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font" Target="fonts/font7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" Type="http://schemas.openxmlformats.org/officeDocument/2006/relationships/slide" Target="slides/slide1.xml"/><Relationship Id="rId16" Type="http://schemas.openxmlformats.org/officeDocument/2006/relationships/font" Target="fonts/font5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8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6/28/2024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6/28/2024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6/28/2024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13" Type="http://schemas.openxmlformats.org/officeDocument/2006/relationships/image" Target="../media/image12.png"/><Relationship Id="rId18" Type="http://schemas.openxmlformats.org/officeDocument/2006/relationships/image" Target="../media/image1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17" Type="http://schemas.openxmlformats.org/officeDocument/2006/relationships/image" Target="../media/image16.gif"/><Relationship Id="rId2" Type="http://schemas.openxmlformats.org/officeDocument/2006/relationships/image" Target="../media/image1.jpeg"/><Relationship Id="rId16" Type="http://schemas.openxmlformats.org/officeDocument/2006/relationships/image" Target="../media/image15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sv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10" Type="http://schemas.openxmlformats.org/officeDocument/2006/relationships/image" Target="../media/image9.png"/><Relationship Id="rId19" Type="http://schemas.openxmlformats.org/officeDocument/2006/relationships/image" Target="../media/image18.svg"/><Relationship Id="rId4" Type="http://schemas.openxmlformats.org/officeDocument/2006/relationships/image" Target="../media/image3.svg"/><Relationship Id="rId9" Type="http://schemas.openxmlformats.org/officeDocument/2006/relationships/image" Target="../media/image8.png"/><Relationship Id="rId14" Type="http://schemas.openxmlformats.org/officeDocument/2006/relationships/image" Target="../media/image13.sv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78.png"/><Relationship Id="rId7" Type="http://schemas.openxmlformats.org/officeDocument/2006/relationships/image" Target="../media/image82.sv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1.png"/><Relationship Id="rId5" Type="http://schemas.openxmlformats.org/officeDocument/2006/relationships/image" Target="../media/image80.png"/><Relationship Id="rId4" Type="http://schemas.openxmlformats.org/officeDocument/2006/relationships/image" Target="../media/image79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png"/><Relationship Id="rId4" Type="http://schemas.openxmlformats.org/officeDocument/2006/relationships/image" Target="../media/image22.gi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13" Type="http://schemas.openxmlformats.org/officeDocument/2006/relationships/image" Target="../media/image34.png"/><Relationship Id="rId18" Type="http://schemas.openxmlformats.org/officeDocument/2006/relationships/image" Target="../media/image39.png"/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12" Type="http://schemas.openxmlformats.org/officeDocument/2006/relationships/image" Target="../media/image33.svg"/><Relationship Id="rId17" Type="http://schemas.openxmlformats.org/officeDocument/2006/relationships/image" Target="../media/image38.svg"/><Relationship Id="rId2" Type="http://schemas.openxmlformats.org/officeDocument/2006/relationships/image" Target="../media/image1.jpeg"/><Relationship Id="rId16" Type="http://schemas.openxmlformats.org/officeDocument/2006/relationships/image" Target="../media/image3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11" Type="http://schemas.openxmlformats.org/officeDocument/2006/relationships/image" Target="../media/image32.png"/><Relationship Id="rId5" Type="http://schemas.openxmlformats.org/officeDocument/2006/relationships/image" Target="../media/image26.svg"/><Relationship Id="rId15" Type="http://schemas.openxmlformats.org/officeDocument/2006/relationships/image" Target="../media/image36.gif"/><Relationship Id="rId10" Type="http://schemas.openxmlformats.org/officeDocument/2006/relationships/image" Target="../media/image31.svg"/><Relationship Id="rId4" Type="http://schemas.openxmlformats.org/officeDocument/2006/relationships/image" Target="../media/image25.png"/><Relationship Id="rId9" Type="http://schemas.openxmlformats.org/officeDocument/2006/relationships/image" Target="../media/image30.png"/><Relationship Id="rId14" Type="http://schemas.openxmlformats.org/officeDocument/2006/relationships/image" Target="../media/image35.sv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7" Type="http://schemas.openxmlformats.org/officeDocument/2006/relationships/image" Target="../media/image44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gif"/><Relationship Id="rId5" Type="http://schemas.openxmlformats.org/officeDocument/2006/relationships/image" Target="../media/image42.gif"/><Relationship Id="rId4" Type="http://schemas.openxmlformats.org/officeDocument/2006/relationships/image" Target="../media/image4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png"/><Relationship Id="rId5" Type="http://schemas.openxmlformats.org/officeDocument/2006/relationships/image" Target="../media/image46.svg"/><Relationship Id="rId4" Type="http://schemas.openxmlformats.org/officeDocument/2006/relationships/image" Target="../media/image4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7" Type="http://schemas.openxmlformats.org/officeDocument/2006/relationships/image" Target="../media/image5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0.gif"/><Relationship Id="rId5" Type="http://schemas.openxmlformats.org/officeDocument/2006/relationships/image" Target="../media/image49.svg"/><Relationship Id="rId4" Type="http://schemas.openxmlformats.org/officeDocument/2006/relationships/image" Target="../media/image48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gif"/><Relationship Id="rId13" Type="http://schemas.openxmlformats.org/officeDocument/2006/relationships/image" Target="../media/image62.png"/><Relationship Id="rId3" Type="http://schemas.openxmlformats.org/officeDocument/2006/relationships/image" Target="../media/image52.png"/><Relationship Id="rId7" Type="http://schemas.openxmlformats.org/officeDocument/2006/relationships/image" Target="../media/image56.svg"/><Relationship Id="rId12" Type="http://schemas.openxmlformats.org/officeDocument/2006/relationships/image" Target="../media/image61.svg"/><Relationship Id="rId2" Type="http://schemas.openxmlformats.org/officeDocument/2006/relationships/image" Target="../media/image1.jpeg"/><Relationship Id="rId16" Type="http://schemas.openxmlformats.org/officeDocument/2006/relationships/image" Target="../media/image65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5.png"/><Relationship Id="rId11" Type="http://schemas.openxmlformats.org/officeDocument/2006/relationships/image" Target="../media/image60.png"/><Relationship Id="rId5" Type="http://schemas.openxmlformats.org/officeDocument/2006/relationships/image" Target="../media/image54.svg"/><Relationship Id="rId15" Type="http://schemas.openxmlformats.org/officeDocument/2006/relationships/image" Target="../media/image64.png"/><Relationship Id="rId10" Type="http://schemas.openxmlformats.org/officeDocument/2006/relationships/image" Target="../media/image59.svg"/><Relationship Id="rId4" Type="http://schemas.openxmlformats.org/officeDocument/2006/relationships/image" Target="../media/image53.png"/><Relationship Id="rId9" Type="http://schemas.openxmlformats.org/officeDocument/2006/relationships/image" Target="../media/image58.png"/><Relationship Id="rId14" Type="http://schemas.openxmlformats.org/officeDocument/2006/relationships/image" Target="../media/image63.sv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1.svg"/><Relationship Id="rId13" Type="http://schemas.openxmlformats.org/officeDocument/2006/relationships/image" Target="../media/image75.svg"/><Relationship Id="rId3" Type="http://schemas.openxmlformats.org/officeDocument/2006/relationships/image" Target="../media/image66.png"/><Relationship Id="rId7" Type="http://schemas.openxmlformats.org/officeDocument/2006/relationships/image" Target="../media/image70.png"/><Relationship Id="rId12" Type="http://schemas.openxmlformats.org/officeDocument/2006/relationships/image" Target="../media/image74.png"/><Relationship Id="rId2" Type="http://schemas.openxmlformats.org/officeDocument/2006/relationships/image" Target="../media/image1.jpeg"/><Relationship Id="rId16" Type="http://schemas.openxmlformats.org/officeDocument/2006/relationships/image" Target="../media/image77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9.png"/><Relationship Id="rId11" Type="http://schemas.openxmlformats.org/officeDocument/2006/relationships/image" Target="../media/image50.gif"/><Relationship Id="rId5" Type="http://schemas.openxmlformats.org/officeDocument/2006/relationships/image" Target="../media/image68.svg"/><Relationship Id="rId15" Type="http://schemas.openxmlformats.org/officeDocument/2006/relationships/image" Target="../media/image76.png"/><Relationship Id="rId10" Type="http://schemas.openxmlformats.org/officeDocument/2006/relationships/image" Target="../media/image73.gif"/><Relationship Id="rId4" Type="http://schemas.openxmlformats.org/officeDocument/2006/relationships/image" Target="../media/image67.png"/><Relationship Id="rId9" Type="http://schemas.openxmlformats.org/officeDocument/2006/relationships/image" Target="../media/image72.gif"/><Relationship Id="rId1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16666" b="-16666"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-2559762" y="-1178460"/>
            <a:ext cx="9067854" cy="9067000"/>
          </a:xfrm>
          <a:custGeom>
            <a:avLst/>
            <a:gdLst/>
            <a:ahLst/>
            <a:cxnLst/>
            <a:rect l="l" t="t" r="r" b="b"/>
            <a:pathLst>
              <a:path w="9067854" h="9067000">
                <a:moveTo>
                  <a:pt x="0" y="0"/>
                </a:moveTo>
                <a:lnTo>
                  <a:pt x="9067854" y="0"/>
                </a:lnTo>
                <a:lnTo>
                  <a:pt x="9067854" y="9067000"/>
                </a:lnTo>
                <a:lnTo>
                  <a:pt x="0" y="906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t="-557"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3751056" y="4192361"/>
            <a:ext cx="5514071" cy="6094639"/>
          </a:xfrm>
          <a:custGeom>
            <a:avLst/>
            <a:gdLst/>
            <a:ahLst/>
            <a:cxnLst/>
            <a:rect l="l" t="t" r="r" b="b"/>
            <a:pathLst>
              <a:path w="5514071" h="6094639">
                <a:moveTo>
                  <a:pt x="0" y="0"/>
                </a:moveTo>
                <a:lnTo>
                  <a:pt x="5514071" y="0"/>
                </a:lnTo>
                <a:lnTo>
                  <a:pt x="5514071" y="6094639"/>
                </a:lnTo>
                <a:lnTo>
                  <a:pt x="0" y="6094639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 b="-49467"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-838242" y="7261826"/>
            <a:ext cx="18097542" cy="10957239"/>
          </a:xfrm>
          <a:custGeom>
            <a:avLst/>
            <a:gdLst/>
            <a:ahLst/>
            <a:cxnLst/>
            <a:rect l="l" t="t" r="r" b="b"/>
            <a:pathLst>
              <a:path w="18097542" h="10957239">
                <a:moveTo>
                  <a:pt x="0" y="0"/>
                </a:moveTo>
                <a:lnTo>
                  <a:pt x="18097542" y="0"/>
                </a:lnTo>
                <a:lnTo>
                  <a:pt x="18097542" y="10957239"/>
                </a:lnTo>
                <a:lnTo>
                  <a:pt x="0" y="10957239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3956307" y="5480192"/>
            <a:ext cx="5603452" cy="4118537"/>
          </a:xfrm>
          <a:custGeom>
            <a:avLst/>
            <a:gdLst/>
            <a:ahLst/>
            <a:cxnLst/>
            <a:rect l="l" t="t" r="r" b="b"/>
            <a:pathLst>
              <a:path w="5603452" h="4118537">
                <a:moveTo>
                  <a:pt x="0" y="0"/>
                </a:moveTo>
                <a:lnTo>
                  <a:pt x="5603452" y="0"/>
                </a:lnTo>
                <a:lnTo>
                  <a:pt x="5603452" y="4118538"/>
                </a:lnTo>
                <a:lnTo>
                  <a:pt x="0" y="4118538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 rot="-10800000">
            <a:off x="6403105" y="8909649"/>
            <a:ext cx="1807424" cy="1378160"/>
          </a:xfrm>
          <a:custGeom>
            <a:avLst/>
            <a:gdLst/>
            <a:ahLst/>
            <a:cxnLst/>
            <a:rect l="l" t="t" r="r" b="b"/>
            <a:pathLst>
              <a:path w="1807424" h="1378160">
                <a:moveTo>
                  <a:pt x="0" y="0"/>
                </a:moveTo>
                <a:lnTo>
                  <a:pt x="1807424" y="0"/>
                </a:lnTo>
                <a:lnTo>
                  <a:pt x="1807424" y="1378161"/>
                </a:lnTo>
                <a:lnTo>
                  <a:pt x="0" y="1378161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3648589" y="8621734"/>
            <a:ext cx="945301" cy="1273133"/>
          </a:xfrm>
          <a:custGeom>
            <a:avLst/>
            <a:gdLst/>
            <a:ahLst/>
            <a:cxnLst/>
            <a:rect l="l" t="t" r="r" b="b"/>
            <a:pathLst>
              <a:path w="945301" h="1273133">
                <a:moveTo>
                  <a:pt x="0" y="0"/>
                </a:moveTo>
                <a:lnTo>
                  <a:pt x="945301" y="0"/>
                </a:lnTo>
                <a:lnTo>
                  <a:pt x="945301" y="1273132"/>
                </a:lnTo>
                <a:lnTo>
                  <a:pt x="0" y="1273132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/>
            </a:stretch>
          </a:blipFill>
        </p:spPr>
      </p:sp>
      <p:grpSp>
        <p:nvGrpSpPr>
          <p:cNvPr id="9" name="Group 9"/>
          <p:cNvGrpSpPr/>
          <p:nvPr/>
        </p:nvGrpSpPr>
        <p:grpSpPr>
          <a:xfrm>
            <a:off x="495098" y="6524703"/>
            <a:ext cx="5622258" cy="4769892"/>
            <a:chOff x="0" y="0"/>
            <a:chExt cx="7496344" cy="6359856"/>
          </a:xfrm>
        </p:grpSpPr>
        <p:sp>
          <p:nvSpPr>
            <p:cNvPr id="10" name="Freeform 10"/>
            <p:cNvSpPr/>
            <p:nvPr/>
          </p:nvSpPr>
          <p:spPr>
            <a:xfrm rot="-2786587">
              <a:off x="2184188" y="797879"/>
              <a:ext cx="4246002" cy="4764098"/>
            </a:xfrm>
            <a:custGeom>
              <a:avLst/>
              <a:gdLst/>
              <a:ahLst/>
              <a:cxnLst/>
              <a:rect l="l" t="t" r="r" b="b"/>
              <a:pathLst>
                <a:path w="4246002" h="4764098">
                  <a:moveTo>
                    <a:pt x="0" y="0"/>
                  </a:moveTo>
                  <a:lnTo>
                    <a:pt x="4246003" y="0"/>
                  </a:lnTo>
                  <a:lnTo>
                    <a:pt x="4246003" y="4764098"/>
                  </a:lnTo>
                  <a:lnTo>
                    <a:pt x="0" y="476409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2"/>
              <a:stretch>
                <a:fillRect/>
              </a:stretch>
            </a:blipFill>
          </p:spPr>
        </p:sp>
        <p:sp>
          <p:nvSpPr>
            <p:cNvPr id="11" name="Freeform 11"/>
            <p:cNvSpPr/>
            <p:nvPr/>
          </p:nvSpPr>
          <p:spPr>
            <a:xfrm>
              <a:off x="0" y="552490"/>
              <a:ext cx="3094686" cy="4004888"/>
            </a:xfrm>
            <a:custGeom>
              <a:avLst/>
              <a:gdLst/>
              <a:ahLst/>
              <a:cxnLst/>
              <a:rect l="l" t="t" r="r" b="b"/>
              <a:pathLst>
                <a:path w="3094686" h="4004888">
                  <a:moveTo>
                    <a:pt x="0" y="0"/>
                  </a:moveTo>
                  <a:lnTo>
                    <a:pt x="3094686" y="0"/>
                  </a:lnTo>
                  <a:lnTo>
                    <a:pt x="3094686" y="4004887"/>
                  </a:lnTo>
                  <a:lnTo>
                    <a:pt x="0" y="400488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3">
                <a:extLst>
                  <a:ext uri="{96DAC541-7B7A-43D3-8B79-37D633B846F1}">
                    <asvg:svgBlip xmlns:asvg="http://schemas.microsoft.com/office/drawing/2016/SVG/main" r:embed="rId14"/>
                  </a:ext>
                </a:extLst>
              </a:blip>
              <a:stretch>
                <a:fillRect/>
              </a:stretch>
            </a:blipFill>
          </p:spPr>
        </p:sp>
      </p:grpSp>
      <p:sp>
        <p:nvSpPr>
          <p:cNvPr id="12" name="Freeform 12"/>
          <p:cNvSpPr/>
          <p:nvPr/>
        </p:nvSpPr>
        <p:spPr>
          <a:xfrm>
            <a:off x="10393477" y="6785359"/>
            <a:ext cx="2442377" cy="3109508"/>
          </a:xfrm>
          <a:custGeom>
            <a:avLst/>
            <a:gdLst/>
            <a:ahLst/>
            <a:cxnLst/>
            <a:rect l="l" t="t" r="r" b="b"/>
            <a:pathLst>
              <a:path w="2442377" h="3109508">
                <a:moveTo>
                  <a:pt x="0" y="0"/>
                </a:moveTo>
                <a:lnTo>
                  <a:pt x="2442377" y="0"/>
                </a:lnTo>
                <a:lnTo>
                  <a:pt x="2442377" y="3109507"/>
                </a:lnTo>
                <a:lnTo>
                  <a:pt x="0" y="3109507"/>
                </a:lnTo>
                <a:lnTo>
                  <a:pt x="0" y="0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a:blipFill>
        </p:spPr>
      </p:sp>
      <p:pic>
        <p:nvPicPr>
          <p:cNvPr id="13" name="Picture 13"/>
          <p:cNvPicPr>
            <a:picLocks noChangeAspect="1"/>
          </p:cNvPicPr>
          <p:nvPr/>
        </p:nvPicPr>
        <p:blipFill>
          <a:blip r:embed="rId17"/>
          <a:srcRect/>
          <a:stretch>
            <a:fillRect/>
          </a:stretch>
        </p:blipFill>
        <p:spPr>
          <a:xfrm rot="10584532">
            <a:off x="8518258" y="8765623"/>
            <a:ext cx="1251485" cy="794693"/>
          </a:xfrm>
          <a:prstGeom prst="rect">
            <a:avLst/>
          </a:prstGeom>
        </p:spPr>
      </p:pic>
      <p:sp>
        <p:nvSpPr>
          <p:cNvPr id="14" name="Freeform 14"/>
          <p:cNvSpPr/>
          <p:nvPr/>
        </p:nvSpPr>
        <p:spPr>
          <a:xfrm>
            <a:off x="12893004" y="6302312"/>
            <a:ext cx="3582225" cy="3334726"/>
          </a:xfrm>
          <a:custGeom>
            <a:avLst/>
            <a:gdLst/>
            <a:ahLst/>
            <a:cxnLst/>
            <a:rect l="l" t="t" r="r" b="b"/>
            <a:pathLst>
              <a:path w="3582225" h="3334726">
                <a:moveTo>
                  <a:pt x="0" y="0"/>
                </a:moveTo>
                <a:lnTo>
                  <a:pt x="3582225" y="0"/>
                </a:lnTo>
                <a:lnTo>
                  <a:pt x="3582225" y="3334726"/>
                </a:lnTo>
                <a:lnTo>
                  <a:pt x="0" y="3334726"/>
                </a:lnTo>
                <a:lnTo>
                  <a:pt x="0" y="0"/>
                </a:lnTo>
                <a:close/>
              </a:path>
            </a:pathLst>
          </a:custGeom>
          <a:blipFill>
            <a:blip r:embed="rId18">
              <a:extLs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tretch>
              <a:fillRect/>
            </a:stretch>
          </a:blipFill>
        </p:spPr>
      </p:sp>
      <p:sp>
        <p:nvSpPr>
          <p:cNvPr id="15" name="TextBox 15"/>
          <p:cNvSpPr txBox="1"/>
          <p:nvPr/>
        </p:nvSpPr>
        <p:spPr>
          <a:xfrm>
            <a:off x="5152594" y="1737785"/>
            <a:ext cx="13933122" cy="30475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909"/>
              </a:lnSpc>
            </a:pPr>
            <a:r>
              <a:rPr lang="en-US" sz="7909">
                <a:solidFill>
                  <a:srgbClr val="FFFFFF"/>
                </a:solidFill>
                <a:latin typeface="Garet Light"/>
              </a:rPr>
              <a:t>ЛИГАТУРА И ДИАКРИТИЧЕСКИЕ </a:t>
            </a:r>
          </a:p>
          <a:p>
            <a:pPr algn="ctr">
              <a:lnSpc>
                <a:spcPts val="7909"/>
              </a:lnSpc>
            </a:pPr>
            <a:r>
              <a:rPr lang="en-US" sz="7909">
                <a:solidFill>
                  <a:srgbClr val="FFFFFF"/>
                </a:solidFill>
                <a:latin typeface="Garet Light"/>
              </a:rPr>
              <a:t>ЗНАКИ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b="-33333"/>
            </a:stretch>
          </a:blipFill>
        </p:spPr>
      </p:sp>
      <p:sp>
        <p:nvSpPr>
          <p:cNvPr id="3" name="Freeform 3"/>
          <p:cNvSpPr/>
          <p:nvPr/>
        </p:nvSpPr>
        <p:spPr>
          <a:xfrm flipH="1">
            <a:off x="-526520" y="6040036"/>
            <a:ext cx="5890344" cy="8503121"/>
          </a:xfrm>
          <a:custGeom>
            <a:avLst/>
            <a:gdLst/>
            <a:ahLst/>
            <a:cxnLst/>
            <a:rect l="l" t="t" r="r" b="b"/>
            <a:pathLst>
              <a:path w="5890344" h="8503121">
                <a:moveTo>
                  <a:pt x="5890345" y="0"/>
                </a:moveTo>
                <a:lnTo>
                  <a:pt x="0" y="0"/>
                </a:lnTo>
                <a:lnTo>
                  <a:pt x="0" y="8503121"/>
                </a:lnTo>
                <a:lnTo>
                  <a:pt x="5890345" y="8503121"/>
                </a:lnTo>
                <a:lnTo>
                  <a:pt x="5890345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 flipH="1">
            <a:off x="1208840" y="3281632"/>
            <a:ext cx="5181533" cy="7061715"/>
          </a:xfrm>
          <a:custGeom>
            <a:avLst/>
            <a:gdLst/>
            <a:ahLst/>
            <a:cxnLst/>
            <a:rect l="l" t="t" r="r" b="b"/>
            <a:pathLst>
              <a:path w="5181533" h="7061715">
                <a:moveTo>
                  <a:pt x="5181533" y="0"/>
                </a:moveTo>
                <a:lnTo>
                  <a:pt x="0" y="0"/>
                </a:lnTo>
                <a:lnTo>
                  <a:pt x="0" y="7061714"/>
                </a:lnTo>
                <a:lnTo>
                  <a:pt x="5181533" y="7061714"/>
                </a:lnTo>
                <a:lnTo>
                  <a:pt x="5181533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7186006" y="3917612"/>
            <a:ext cx="846406" cy="827297"/>
          </a:xfrm>
          <a:custGeom>
            <a:avLst/>
            <a:gdLst/>
            <a:ahLst/>
            <a:cxnLst/>
            <a:rect l="l" t="t" r="r" b="b"/>
            <a:pathLst>
              <a:path w="846406" h="827297">
                <a:moveTo>
                  <a:pt x="0" y="0"/>
                </a:moveTo>
                <a:lnTo>
                  <a:pt x="846406" y="0"/>
                </a:lnTo>
                <a:lnTo>
                  <a:pt x="846406" y="827297"/>
                </a:lnTo>
                <a:lnTo>
                  <a:pt x="0" y="827297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7186006" y="5419235"/>
            <a:ext cx="846406" cy="827297"/>
          </a:xfrm>
          <a:custGeom>
            <a:avLst/>
            <a:gdLst/>
            <a:ahLst/>
            <a:cxnLst/>
            <a:rect l="l" t="t" r="r" b="b"/>
            <a:pathLst>
              <a:path w="846406" h="827297">
                <a:moveTo>
                  <a:pt x="0" y="0"/>
                </a:moveTo>
                <a:lnTo>
                  <a:pt x="846406" y="0"/>
                </a:lnTo>
                <a:lnTo>
                  <a:pt x="846406" y="827297"/>
                </a:lnTo>
                <a:lnTo>
                  <a:pt x="0" y="827297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-366659" y="-75176"/>
            <a:ext cx="7673965" cy="2513223"/>
          </a:xfrm>
          <a:custGeom>
            <a:avLst/>
            <a:gdLst/>
            <a:ahLst/>
            <a:cxnLst/>
            <a:rect l="l" t="t" r="r" b="b"/>
            <a:pathLst>
              <a:path w="7673965" h="2513223">
                <a:moveTo>
                  <a:pt x="0" y="0"/>
                </a:moveTo>
                <a:lnTo>
                  <a:pt x="7673965" y="0"/>
                </a:lnTo>
                <a:lnTo>
                  <a:pt x="7673965" y="2513224"/>
                </a:lnTo>
                <a:lnTo>
                  <a:pt x="0" y="2513224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</p:sp>
      <p:sp>
        <p:nvSpPr>
          <p:cNvPr id="8" name="TextBox 8"/>
          <p:cNvSpPr txBox="1"/>
          <p:nvPr/>
        </p:nvSpPr>
        <p:spPr>
          <a:xfrm>
            <a:off x="8461260" y="4035986"/>
            <a:ext cx="8067643" cy="10572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</a:pPr>
            <a:r>
              <a:rPr lang="en-US" sz="3000">
                <a:solidFill>
                  <a:srgbClr val="FFFFFF"/>
                </a:solidFill>
                <a:latin typeface="Anonymous Pro"/>
              </a:rPr>
              <a:t>Зачем нужны диакритические знаки и что это такое?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8333997" y="5588561"/>
            <a:ext cx="8067643" cy="5238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</a:pPr>
            <a:r>
              <a:rPr lang="en-US" sz="3000">
                <a:solidFill>
                  <a:srgbClr val="FFFFFF"/>
                </a:solidFill>
                <a:latin typeface="Anonymous Pro"/>
              </a:rPr>
              <a:t>“Аксант эгю” - это ударение?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5955776" y="2571398"/>
            <a:ext cx="11803358" cy="96996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271"/>
              </a:lnSpc>
            </a:pPr>
            <a:r>
              <a:rPr lang="en-US" sz="7271">
                <a:solidFill>
                  <a:srgbClr val="FFFFFF"/>
                </a:solidFill>
                <a:latin typeface="Garet Light"/>
              </a:rPr>
              <a:t>ПОВТОРИМ</a:t>
            </a:r>
          </a:p>
        </p:txBody>
      </p:sp>
      <p:sp>
        <p:nvSpPr>
          <p:cNvPr id="11" name="Freeform 11"/>
          <p:cNvSpPr/>
          <p:nvPr/>
        </p:nvSpPr>
        <p:spPr>
          <a:xfrm>
            <a:off x="7186006" y="6627532"/>
            <a:ext cx="846406" cy="827297"/>
          </a:xfrm>
          <a:custGeom>
            <a:avLst/>
            <a:gdLst/>
            <a:ahLst/>
            <a:cxnLst/>
            <a:rect l="l" t="t" r="r" b="b"/>
            <a:pathLst>
              <a:path w="846406" h="827297">
                <a:moveTo>
                  <a:pt x="0" y="0"/>
                </a:moveTo>
                <a:lnTo>
                  <a:pt x="846406" y="0"/>
                </a:lnTo>
                <a:lnTo>
                  <a:pt x="846406" y="827297"/>
                </a:lnTo>
                <a:lnTo>
                  <a:pt x="0" y="827297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12" name="TextBox 12"/>
          <p:cNvSpPr txBox="1"/>
          <p:nvPr/>
        </p:nvSpPr>
        <p:spPr>
          <a:xfrm>
            <a:off x="8333997" y="6930954"/>
            <a:ext cx="8067643" cy="5238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</a:pPr>
            <a:r>
              <a:rPr lang="en-US" sz="3000">
                <a:solidFill>
                  <a:srgbClr val="FFFFFF"/>
                </a:solidFill>
                <a:latin typeface="Anonymous Pro"/>
              </a:rPr>
              <a:t>Какие функции имеет знак “аксан грав”?</a:t>
            </a:r>
          </a:p>
        </p:txBody>
      </p:sp>
      <p:sp>
        <p:nvSpPr>
          <p:cNvPr id="13" name="Freeform 13"/>
          <p:cNvSpPr/>
          <p:nvPr/>
        </p:nvSpPr>
        <p:spPr>
          <a:xfrm>
            <a:off x="7186006" y="7835829"/>
            <a:ext cx="846406" cy="827297"/>
          </a:xfrm>
          <a:custGeom>
            <a:avLst/>
            <a:gdLst/>
            <a:ahLst/>
            <a:cxnLst/>
            <a:rect l="l" t="t" r="r" b="b"/>
            <a:pathLst>
              <a:path w="846406" h="827297">
                <a:moveTo>
                  <a:pt x="0" y="0"/>
                </a:moveTo>
                <a:lnTo>
                  <a:pt x="846406" y="0"/>
                </a:lnTo>
                <a:lnTo>
                  <a:pt x="846406" y="827297"/>
                </a:lnTo>
                <a:lnTo>
                  <a:pt x="0" y="827297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14" name="TextBox 14"/>
          <p:cNvSpPr txBox="1"/>
          <p:nvPr/>
        </p:nvSpPr>
        <p:spPr>
          <a:xfrm>
            <a:off x="8333997" y="8139251"/>
            <a:ext cx="8067643" cy="5238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</a:pPr>
            <a:r>
              <a:rPr lang="en-US" sz="3000">
                <a:solidFill>
                  <a:srgbClr val="FFFFFF"/>
                </a:solidFill>
                <a:latin typeface="Anonymous Pro"/>
              </a:rPr>
              <a:t>Что такое лигатура?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7932" r="-30314" b="-84329"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-493105" y="-131106"/>
            <a:ext cx="19274210" cy="2319613"/>
            <a:chOff x="0" y="0"/>
            <a:chExt cx="25698946" cy="3092817"/>
          </a:xfrm>
        </p:grpSpPr>
        <p:sp>
          <p:nvSpPr>
            <p:cNvPr id="4" name="Freeform 4"/>
            <p:cNvSpPr/>
            <p:nvPr/>
          </p:nvSpPr>
          <p:spPr>
            <a:xfrm flipH="1">
              <a:off x="16281233" y="0"/>
              <a:ext cx="9417713" cy="3084301"/>
            </a:xfrm>
            <a:custGeom>
              <a:avLst/>
              <a:gdLst/>
              <a:ahLst/>
              <a:cxnLst/>
              <a:rect l="l" t="t" r="r" b="b"/>
              <a:pathLst>
                <a:path w="9417713" h="3084301">
                  <a:moveTo>
                    <a:pt x="9417713" y="0"/>
                  </a:moveTo>
                  <a:lnTo>
                    <a:pt x="0" y="0"/>
                  </a:lnTo>
                  <a:lnTo>
                    <a:pt x="0" y="3084301"/>
                  </a:lnTo>
                  <a:lnTo>
                    <a:pt x="9417713" y="3084301"/>
                  </a:lnTo>
                  <a:lnTo>
                    <a:pt x="9417713" y="0"/>
                  </a:lnTo>
                  <a:close/>
                </a:path>
              </a:pathLst>
            </a:custGeom>
            <a:blipFill>
              <a:blip r:embed="rId3"/>
              <a:stretch>
                <a:fillRect/>
              </a:stretch>
            </a:blipFill>
          </p:spPr>
        </p:sp>
        <p:sp>
          <p:nvSpPr>
            <p:cNvPr id="5" name="Freeform 5"/>
            <p:cNvSpPr/>
            <p:nvPr/>
          </p:nvSpPr>
          <p:spPr>
            <a:xfrm>
              <a:off x="0" y="8516"/>
              <a:ext cx="9417713" cy="3084301"/>
            </a:xfrm>
            <a:custGeom>
              <a:avLst/>
              <a:gdLst/>
              <a:ahLst/>
              <a:cxnLst/>
              <a:rect l="l" t="t" r="r" b="b"/>
              <a:pathLst>
                <a:path w="9417713" h="3084301">
                  <a:moveTo>
                    <a:pt x="0" y="0"/>
                  </a:moveTo>
                  <a:lnTo>
                    <a:pt x="9417713" y="0"/>
                  </a:lnTo>
                  <a:lnTo>
                    <a:pt x="9417713" y="3084301"/>
                  </a:lnTo>
                  <a:lnTo>
                    <a:pt x="0" y="308430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/>
              </a:stretch>
            </a:blipFill>
          </p:spPr>
        </p:sp>
      </p:grpSp>
      <p:sp>
        <p:nvSpPr>
          <p:cNvPr id="6" name="Freeform 6"/>
          <p:cNvSpPr/>
          <p:nvPr/>
        </p:nvSpPr>
        <p:spPr>
          <a:xfrm>
            <a:off x="6068294" y="3600553"/>
            <a:ext cx="5566661" cy="1542947"/>
          </a:xfrm>
          <a:custGeom>
            <a:avLst/>
            <a:gdLst/>
            <a:ahLst/>
            <a:cxnLst/>
            <a:rect l="l" t="t" r="r" b="b"/>
            <a:pathLst>
              <a:path w="5566661" h="1542947">
                <a:moveTo>
                  <a:pt x="0" y="0"/>
                </a:moveTo>
                <a:lnTo>
                  <a:pt x="5566661" y="0"/>
                </a:lnTo>
                <a:lnTo>
                  <a:pt x="5566661" y="1542947"/>
                </a:lnTo>
                <a:lnTo>
                  <a:pt x="0" y="1542947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32010" t="-232313" r="-32447"/>
            </a:stretch>
          </a:blipFill>
        </p:spPr>
      </p:sp>
      <p:sp>
        <p:nvSpPr>
          <p:cNvPr id="7" name="TextBox 7"/>
          <p:cNvSpPr txBox="1"/>
          <p:nvPr/>
        </p:nvSpPr>
        <p:spPr>
          <a:xfrm>
            <a:off x="2241072" y="5441987"/>
            <a:ext cx="13805855" cy="39647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345"/>
              </a:lnSpc>
            </a:pPr>
            <a:r>
              <a:rPr lang="en-US" sz="4532">
                <a:solidFill>
                  <a:srgbClr val="FFFFFF"/>
                </a:solidFill>
                <a:latin typeface="Anonymous Pro Bold"/>
              </a:rPr>
              <a:t> ЗНАКИ, КОТОРЫЕ ДОБАВЛЯЮТСЯ К БУКВЕ С ЦЕЛЬЮ ОБОЗНАЧИТЬ ИЗМЕНЕНИЕ ЕЕ ПРОИЗНОШЕНИЯ ИЛИ УКАЗАТЬ НА КАКУЮ-ЛИБО ОСОБУЮ РОЛЬ ЗВУКА В ДАННОМ СЛОВЕ. ОНИ СТАВЯТСЯ НАД БУКВОЙ ИЛИ НИЖЕ ИЛИ ПЕРЕСЕКАЮТ ЕЁ.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443949" y="2340906"/>
            <a:ext cx="16815351" cy="104854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906"/>
              </a:lnSpc>
            </a:pPr>
            <a:r>
              <a:rPr lang="en-US" sz="7906">
                <a:solidFill>
                  <a:srgbClr val="FFFFFF"/>
                </a:solidFill>
                <a:latin typeface="Garet Light"/>
              </a:rPr>
              <a:t>ДИАКРИТИЧЕСКИЕ ЗНАКИ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r="-27946" b="-70595"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11391370" y="0"/>
            <a:ext cx="6896630" cy="10287000"/>
            <a:chOff x="0" y="0"/>
            <a:chExt cx="9195507" cy="13716000"/>
          </a:xfrm>
        </p:grpSpPr>
        <p:pic>
          <p:nvPicPr>
            <p:cNvPr id="4" name="Picture 4"/>
            <p:cNvPicPr>
              <a:picLocks noChangeAspect="1"/>
            </p:cNvPicPr>
            <p:nvPr/>
          </p:nvPicPr>
          <p:blipFill>
            <a:blip r:embed="rId3"/>
            <a:srcRect t="8017" b="8017"/>
            <a:stretch>
              <a:fillRect/>
            </a:stretch>
          </p:blipFill>
          <p:spPr>
            <a:xfrm>
              <a:off x="0" y="0"/>
              <a:ext cx="9195507" cy="13716000"/>
            </a:xfrm>
            <a:prstGeom prst="rect">
              <a:avLst/>
            </a:prstGeom>
          </p:spPr>
        </p:pic>
      </p:grpSp>
      <p:pic>
        <p:nvPicPr>
          <p:cNvPr id="5" name="Picture 5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14596316" y="581941"/>
            <a:ext cx="2983362" cy="2043603"/>
          </a:xfrm>
          <a:prstGeom prst="rect">
            <a:avLst/>
          </a:prstGeom>
        </p:spPr>
      </p:pic>
      <p:sp>
        <p:nvSpPr>
          <p:cNvPr id="6" name="Freeform 6"/>
          <p:cNvSpPr/>
          <p:nvPr/>
        </p:nvSpPr>
        <p:spPr>
          <a:xfrm>
            <a:off x="14839685" y="5143500"/>
            <a:ext cx="4788945" cy="5778516"/>
          </a:xfrm>
          <a:custGeom>
            <a:avLst/>
            <a:gdLst/>
            <a:ahLst/>
            <a:cxnLst/>
            <a:rect l="l" t="t" r="r" b="b"/>
            <a:pathLst>
              <a:path w="4788945" h="5778516">
                <a:moveTo>
                  <a:pt x="0" y="0"/>
                </a:moveTo>
                <a:lnTo>
                  <a:pt x="4788945" y="0"/>
                </a:lnTo>
                <a:lnTo>
                  <a:pt x="4788945" y="5778516"/>
                </a:lnTo>
                <a:lnTo>
                  <a:pt x="0" y="5778516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</p:sp>
      <p:sp>
        <p:nvSpPr>
          <p:cNvPr id="7" name="TextBox 7"/>
          <p:cNvSpPr txBox="1"/>
          <p:nvPr/>
        </p:nvSpPr>
        <p:spPr>
          <a:xfrm>
            <a:off x="1818927" y="3234605"/>
            <a:ext cx="8357641" cy="229842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536"/>
              </a:lnSpc>
            </a:pPr>
            <a:r>
              <a:rPr lang="en-US" sz="3240">
                <a:solidFill>
                  <a:srgbClr val="F2F1EC"/>
                </a:solidFill>
                <a:latin typeface="Anonymous Pro"/>
              </a:rPr>
              <a:t>самый частый диакритический знак французского языка, ставится только над буквой «е» для обозначения звука [e] и только в открытом слоге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-2409928" y="1756143"/>
            <a:ext cx="16815351" cy="104854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906"/>
              </a:lnSpc>
            </a:pPr>
            <a:r>
              <a:rPr lang="en-US" sz="7906">
                <a:solidFill>
                  <a:srgbClr val="FFFFFF"/>
                </a:solidFill>
                <a:latin typeface="Garet Light"/>
              </a:rPr>
              <a:t>É (ACCENT AIGU)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3876381" y="5933083"/>
            <a:ext cx="4242733" cy="88011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139"/>
              </a:lnSpc>
              <a:spcBef>
                <a:spcPct val="0"/>
              </a:spcBef>
            </a:pPr>
            <a:r>
              <a:rPr lang="en-US" sz="5099">
                <a:solidFill>
                  <a:srgbClr val="000000"/>
                </a:solidFill>
                <a:latin typeface="Anonymous Pro Bold"/>
              </a:rPr>
              <a:t>été, répéter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b="-33333"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-227815" y="8066583"/>
            <a:ext cx="18515815" cy="5579269"/>
          </a:xfrm>
          <a:custGeom>
            <a:avLst/>
            <a:gdLst/>
            <a:ahLst/>
            <a:cxnLst/>
            <a:rect l="l" t="t" r="r" b="b"/>
            <a:pathLst>
              <a:path w="18515815" h="5579269">
                <a:moveTo>
                  <a:pt x="0" y="0"/>
                </a:moveTo>
                <a:lnTo>
                  <a:pt x="18515815" y="0"/>
                </a:lnTo>
                <a:lnTo>
                  <a:pt x="18515815" y="5579268"/>
                </a:lnTo>
                <a:lnTo>
                  <a:pt x="0" y="557926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t="-7039" b="-7039"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1615056" y="6324401"/>
            <a:ext cx="6059079" cy="6458321"/>
          </a:xfrm>
          <a:custGeom>
            <a:avLst/>
            <a:gdLst/>
            <a:ahLst/>
            <a:cxnLst/>
            <a:rect l="l" t="t" r="r" b="b"/>
            <a:pathLst>
              <a:path w="6059079" h="6458321">
                <a:moveTo>
                  <a:pt x="0" y="0"/>
                </a:moveTo>
                <a:lnTo>
                  <a:pt x="6059080" y="0"/>
                </a:lnTo>
                <a:lnTo>
                  <a:pt x="6059080" y="6458321"/>
                </a:lnTo>
                <a:lnTo>
                  <a:pt x="0" y="6458321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 rot="4378540">
            <a:off x="410161" y="6952339"/>
            <a:ext cx="1276620" cy="2876891"/>
          </a:xfrm>
          <a:custGeom>
            <a:avLst/>
            <a:gdLst/>
            <a:ahLst/>
            <a:cxnLst/>
            <a:rect l="l" t="t" r="r" b="b"/>
            <a:pathLst>
              <a:path w="1276620" h="2876891">
                <a:moveTo>
                  <a:pt x="0" y="0"/>
                </a:moveTo>
                <a:lnTo>
                  <a:pt x="1276621" y="0"/>
                </a:lnTo>
                <a:lnTo>
                  <a:pt x="1276621" y="2876891"/>
                </a:lnTo>
                <a:lnTo>
                  <a:pt x="0" y="2876891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2610768" y="6823190"/>
            <a:ext cx="2173815" cy="2108601"/>
          </a:xfrm>
          <a:custGeom>
            <a:avLst/>
            <a:gdLst/>
            <a:ahLst/>
            <a:cxnLst/>
            <a:rect l="l" t="t" r="r" b="b"/>
            <a:pathLst>
              <a:path w="2173815" h="2108601">
                <a:moveTo>
                  <a:pt x="0" y="0"/>
                </a:moveTo>
                <a:lnTo>
                  <a:pt x="2173815" y="0"/>
                </a:lnTo>
                <a:lnTo>
                  <a:pt x="2173815" y="2108601"/>
                </a:lnTo>
                <a:lnTo>
                  <a:pt x="0" y="2108601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 rot="1701563">
            <a:off x="5334544" y="6099447"/>
            <a:ext cx="1256823" cy="2073110"/>
          </a:xfrm>
          <a:custGeom>
            <a:avLst/>
            <a:gdLst/>
            <a:ahLst/>
            <a:cxnLst/>
            <a:rect l="l" t="t" r="r" b="b"/>
            <a:pathLst>
              <a:path w="1256823" h="2073110">
                <a:moveTo>
                  <a:pt x="0" y="0"/>
                </a:moveTo>
                <a:lnTo>
                  <a:pt x="1256823" y="0"/>
                </a:lnTo>
                <a:lnTo>
                  <a:pt x="1256823" y="2073110"/>
                </a:lnTo>
                <a:lnTo>
                  <a:pt x="0" y="2073110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13605490" y="1681781"/>
            <a:ext cx="4901765" cy="7170135"/>
          </a:xfrm>
          <a:custGeom>
            <a:avLst/>
            <a:gdLst/>
            <a:ahLst/>
            <a:cxnLst/>
            <a:rect l="l" t="t" r="r" b="b"/>
            <a:pathLst>
              <a:path w="4901765" h="7170135">
                <a:moveTo>
                  <a:pt x="0" y="0"/>
                </a:moveTo>
                <a:lnTo>
                  <a:pt x="4901766" y="0"/>
                </a:lnTo>
                <a:lnTo>
                  <a:pt x="4901766" y="7170135"/>
                </a:lnTo>
                <a:lnTo>
                  <a:pt x="0" y="7170135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>
            <a:off x="17263731" y="5961511"/>
            <a:ext cx="1377298" cy="2676728"/>
          </a:xfrm>
          <a:custGeom>
            <a:avLst/>
            <a:gdLst/>
            <a:ahLst/>
            <a:cxnLst/>
            <a:rect l="l" t="t" r="r" b="b"/>
            <a:pathLst>
              <a:path w="1377298" h="2676728">
                <a:moveTo>
                  <a:pt x="0" y="0"/>
                </a:moveTo>
                <a:lnTo>
                  <a:pt x="1377299" y="0"/>
                </a:lnTo>
                <a:lnTo>
                  <a:pt x="1377299" y="2676728"/>
                </a:lnTo>
                <a:lnTo>
                  <a:pt x="0" y="2676728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>
            <a:off x="16525319" y="9083663"/>
            <a:ext cx="1476825" cy="939798"/>
          </a:xfrm>
          <a:custGeom>
            <a:avLst/>
            <a:gdLst/>
            <a:ahLst/>
            <a:cxnLst/>
            <a:rect l="l" t="t" r="r" b="b"/>
            <a:pathLst>
              <a:path w="1476825" h="939798">
                <a:moveTo>
                  <a:pt x="0" y="0"/>
                </a:moveTo>
                <a:lnTo>
                  <a:pt x="1476825" y="0"/>
                </a:lnTo>
                <a:lnTo>
                  <a:pt x="1476825" y="939798"/>
                </a:lnTo>
                <a:lnTo>
                  <a:pt x="0" y="939798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</p:sp>
      <p:pic>
        <p:nvPicPr>
          <p:cNvPr id="11" name="Picture 11"/>
          <p:cNvPicPr>
            <a:picLocks noChangeAspect="1"/>
          </p:cNvPicPr>
          <p:nvPr/>
        </p:nvPicPr>
        <p:blipFill>
          <a:blip r:embed="rId15"/>
          <a:srcRect/>
          <a:stretch>
            <a:fillRect/>
          </a:stretch>
        </p:blipFill>
        <p:spPr>
          <a:xfrm>
            <a:off x="3348222" y="5961511"/>
            <a:ext cx="349453" cy="1423011"/>
          </a:xfrm>
          <a:prstGeom prst="rect">
            <a:avLst/>
          </a:prstGeom>
        </p:spPr>
      </p:pic>
      <p:pic>
        <p:nvPicPr>
          <p:cNvPr id="12" name="Picture 12"/>
          <p:cNvPicPr>
            <a:picLocks noChangeAspect="1"/>
          </p:cNvPicPr>
          <p:nvPr/>
        </p:nvPicPr>
        <p:blipFill>
          <a:blip r:embed="rId15"/>
          <a:srcRect/>
          <a:stretch>
            <a:fillRect/>
          </a:stretch>
        </p:blipFill>
        <p:spPr>
          <a:xfrm>
            <a:off x="4006949" y="6424496"/>
            <a:ext cx="349453" cy="1423011"/>
          </a:xfrm>
          <a:prstGeom prst="rect">
            <a:avLst/>
          </a:prstGeom>
        </p:spPr>
      </p:pic>
      <p:sp>
        <p:nvSpPr>
          <p:cNvPr id="13" name="Freeform 13"/>
          <p:cNvSpPr/>
          <p:nvPr/>
        </p:nvSpPr>
        <p:spPr>
          <a:xfrm>
            <a:off x="4784583" y="8452507"/>
            <a:ext cx="1227234" cy="798818"/>
          </a:xfrm>
          <a:custGeom>
            <a:avLst/>
            <a:gdLst/>
            <a:ahLst/>
            <a:cxnLst/>
            <a:rect l="l" t="t" r="r" b="b"/>
            <a:pathLst>
              <a:path w="1227234" h="798818">
                <a:moveTo>
                  <a:pt x="0" y="0"/>
                </a:moveTo>
                <a:lnTo>
                  <a:pt x="1227235" y="0"/>
                </a:lnTo>
                <a:lnTo>
                  <a:pt x="1227235" y="798818"/>
                </a:lnTo>
                <a:lnTo>
                  <a:pt x="0" y="798818"/>
                </a:lnTo>
                <a:lnTo>
                  <a:pt x="0" y="0"/>
                </a:lnTo>
                <a:close/>
              </a:path>
            </a:pathLst>
          </a:custGeom>
          <a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a:blipFill>
        </p:spPr>
      </p:sp>
      <p:sp>
        <p:nvSpPr>
          <p:cNvPr id="14" name="Freeform 14"/>
          <p:cNvSpPr/>
          <p:nvPr/>
        </p:nvSpPr>
        <p:spPr>
          <a:xfrm>
            <a:off x="1615056" y="2735189"/>
            <a:ext cx="613831" cy="935362"/>
          </a:xfrm>
          <a:custGeom>
            <a:avLst/>
            <a:gdLst/>
            <a:ahLst/>
            <a:cxnLst/>
            <a:rect l="l" t="t" r="r" b="b"/>
            <a:pathLst>
              <a:path w="613831" h="935362">
                <a:moveTo>
                  <a:pt x="0" y="0"/>
                </a:moveTo>
                <a:lnTo>
                  <a:pt x="613831" y="0"/>
                </a:lnTo>
                <a:lnTo>
                  <a:pt x="613831" y="935361"/>
                </a:lnTo>
                <a:lnTo>
                  <a:pt x="0" y="935361"/>
                </a:lnTo>
                <a:lnTo>
                  <a:pt x="0" y="0"/>
                </a:lnTo>
                <a:close/>
              </a:path>
            </a:pathLst>
          </a:custGeom>
          <a:blipFill>
            <a:blip r:embed="rId18"/>
            <a:stretch>
              <a:fillRect/>
            </a:stretch>
          </a:blipFill>
        </p:spPr>
      </p:sp>
      <p:sp>
        <p:nvSpPr>
          <p:cNvPr id="15" name="Freeform 15"/>
          <p:cNvSpPr/>
          <p:nvPr/>
        </p:nvSpPr>
        <p:spPr>
          <a:xfrm>
            <a:off x="1615056" y="4638545"/>
            <a:ext cx="613831" cy="935362"/>
          </a:xfrm>
          <a:custGeom>
            <a:avLst/>
            <a:gdLst/>
            <a:ahLst/>
            <a:cxnLst/>
            <a:rect l="l" t="t" r="r" b="b"/>
            <a:pathLst>
              <a:path w="613831" h="935362">
                <a:moveTo>
                  <a:pt x="0" y="0"/>
                </a:moveTo>
                <a:lnTo>
                  <a:pt x="613831" y="0"/>
                </a:lnTo>
                <a:lnTo>
                  <a:pt x="613831" y="935361"/>
                </a:lnTo>
                <a:lnTo>
                  <a:pt x="0" y="935361"/>
                </a:lnTo>
                <a:lnTo>
                  <a:pt x="0" y="0"/>
                </a:lnTo>
                <a:close/>
              </a:path>
            </a:pathLst>
          </a:custGeom>
          <a:blipFill>
            <a:blip r:embed="rId18"/>
            <a:stretch>
              <a:fillRect/>
            </a:stretch>
          </a:blipFill>
        </p:spPr>
      </p:sp>
      <p:sp>
        <p:nvSpPr>
          <p:cNvPr id="16" name="TextBox 16"/>
          <p:cNvSpPr txBox="1"/>
          <p:nvPr/>
        </p:nvSpPr>
        <p:spPr>
          <a:xfrm>
            <a:off x="2610768" y="2841875"/>
            <a:ext cx="9086559" cy="10572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</a:pPr>
            <a:r>
              <a:rPr lang="en-US" sz="3000">
                <a:solidFill>
                  <a:srgbClr val="FFFFFF"/>
                </a:solidFill>
                <a:latin typeface="Anonymous Pro"/>
              </a:rPr>
              <a:t>влияет на  произношение (è) и выполняют смыслоразличительную функцию (à, ù)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681645" y="1387962"/>
            <a:ext cx="12562094" cy="83510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320"/>
              </a:lnSpc>
            </a:pPr>
            <a:r>
              <a:rPr lang="en-US" sz="6320">
                <a:solidFill>
                  <a:srgbClr val="FFFFFF"/>
                </a:solidFill>
                <a:latin typeface="Garet Light"/>
              </a:rPr>
              <a:t>È, À, Ù (ACCENT GRAVE)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2604113" y="4693795"/>
            <a:ext cx="6717685" cy="88011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139"/>
              </a:lnSpc>
              <a:spcBef>
                <a:spcPct val="0"/>
              </a:spcBef>
            </a:pPr>
            <a:r>
              <a:rPr lang="en-US" sz="5099">
                <a:solidFill>
                  <a:srgbClr val="000000"/>
                </a:solidFill>
                <a:latin typeface="Anonymous Pro Bold"/>
              </a:rPr>
              <a:t>la pièce,la flèche 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15803" b="-54404"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0" y="0"/>
            <a:ext cx="7064135" cy="10287000"/>
            <a:chOff x="0" y="0"/>
            <a:chExt cx="9418846" cy="13716000"/>
          </a:xfrm>
        </p:grpSpPr>
        <p:pic>
          <p:nvPicPr>
            <p:cNvPr id="4" name="Picture 4"/>
            <p:cNvPicPr>
              <a:picLocks noChangeAspect="1"/>
            </p:cNvPicPr>
            <p:nvPr/>
          </p:nvPicPr>
          <p:blipFill>
            <a:blip r:embed="rId3"/>
            <a:srcRect t="18087"/>
            <a:stretch>
              <a:fillRect/>
            </a:stretch>
          </p:blipFill>
          <p:spPr>
            <a:xfrm>
              <a:off x="0" y="0"/>
              <a:ext cx="9418846" cy="13716000"/>
            </a:xfrm>
            <a:prstGeom prst="rect">
              <a:avLst/>
            </a:prstGeom>
          </p:spPr>
        </p:pic>
      </p:grpSp>
      <p:sp>
        <p:nvSpPr>
          <p:cNvPr id="5" name="Freeform 5"/>
          <p:cNvSpPr/>
          <p:nvPr/>
        </p:nvSpPr>
        <p:spPr>
          <a:xfrm>
            <a:off x="2876496" y="6776168"/>
            <a:ext cx="1001649" cy="2201426"/>
          </a:xfrm>
          <a:custGeom>
            <a:avLst/>
            <a:gdLst/>
            <a:ahLst/>
            <a:cxnLst/>
            <a:rect l="l" t="t" r="r" b="b"/>
            <a:pathLst>
              <a:path w="1001649" h="2201426">
                <a:moveTo>
                  <a:pt x="0" y="0"/>
                </a:moveTo>
                <a:lnTo>
                  <a:pt x="1001649" y="0"/>
                </a:lnTo>
                <a:lnTo>
                  <a:pt x="1001649" y="2201426"/>
                </a:lnTo>
                <a:lnTo>
                  <a:pt x="0" y="2201426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pic>
        <p:nvPicPr>
          <p:cNvPr id="6" name="Picture 6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3878145" y="6682428"/>
            <a:ext cx="405188" cy="422071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4439590" y="7104499"/>
            <a:ext cx="341386" cy="332852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>
          <a:xfrm>
            <a:off x="-86659" y="-1314514"/>
            <a:ext cx="7150794" cy="4648016"/>
          </a:xfrm>
          <a:prstGeom prst="rect">
            <a:avLst/>
          </a:prstGeom>
        </p:spPr>
      </p:pic>
      <p:sp>
        <p:nvSpPr>
          <p:cNvPr id="9" name="TextBox 9"/>
          <p:cNvSpPr txBox="1"/>
          <p:nvPr/>
        </p:nvSpPr>
        <p:spPr>
          <a:xfrm>
            <a:off x="7664037" y="657559"/>
            <a:ext cx="9595263" cy="1075496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146"/>
              </a:lnSpc>
            </a:pPr>
            <a:r>
              <a:rPr lang="en-US" sz="3676">
                <a:solidFill>
                  <a:srgbClr val="F2F1EC"/>
                </a:solidFill>
                <a:latin typeface="Anonymous Pro"/>
              </a:rPr>
              <a:t>è - необходимо для различения в произношении для буквы e: читается как [ɛ] в закрытом слоге: près; collège.</a:t>
            </a:r>
          </a:p>
          <a:p>
            <a:pPr algn="ctr">
              <a:lnSpc>
                <a:spcPts val="5146"/>
              </a:lnSpc>
            </a:pPr>
            <a:r>
              <a:rPr lang="en-US" sz="3676">
                <a:solidFill>
                  <a:srgbClr val="F2F1EC"/>
                </a:solidFill>
                <a:latin typeface="Anonymous Pro"/>
              </a:rPr>
              <a:t> </a:t>
            </a:r>
          </a:p>
          <a:p>
            <a:pPr algn="ctr">
              <a:lnSpc>
                <a:spcPts val="5146"/>
              </a:lnSpc>
            </a:pPr>
            <a:r>
              <a:rPr lang="en-US" sz="3676">
                <a:solidFill>
                  <a:srgbClr val="F2F1EC"/>
                </a:solidFill>
                <a:latin typeface="Anonymous Pro"/>
              </a:rPr>
              <a:t>à – необходимо для различения омонимов: à (предлог) и a (глагол avoir), là (наречие) и la (артикль и местоимение). Примеры: voilà, là-bas, je vais à Toulouse.</a:t>
            </a:r>
          </a:p>
          <a:p>
            <a:pPr algn="ctr">
              <a:lnSpc>
                <a:spcPts val="5146"/>
              </a:lnSpc>
            </a:pPr>
            <a:r>
              <a:rPr lang="en-US" sz="3676">
                <a:solidFill>
                  <a:srgbClr val="F2F1EC"/>
                </a:solidFill>
                <a:latin typeface="Anonymous Pro"/>
              </a:rPr>
              <a:t> </a:t>
            </a:r>
          </a:p>
          <a:p>
            <a:pPr algn="ctr">
              <a:lnSpc>
                <a:spcPts val="5146"/>
              </a:lnSpc>
            </a:pPr>
            <a:r>
              <a:rPr lang="en-US" sz="3676">
                <a:solidFill>
                  <a:srgbClr val="F2F1EC"/>
                </a:solidFill>
                <a:latin typeface="Anonymous Pro"/>
              </a:rPr>
              <a:t>ù – необходимо для различения омонимов: où (где, куда) и ou (союз или)</a:t>
            </a:r>
          </a:p>
          <a:p>
            <a:pPr algn="ctr">
              <a:lnSpc>
                <a:spcPts val="5146"/>
              </a:lnSpc>
            </a:pPr>
            <a:endParaRPr lang="en-US" sz="3676">
              <a:solidFill>
                <a:srgbClr val="F2F1EC"/>
              </a:solidFill>
              <a:latin typeface="Anonymous Pro"/>
            </a:endParaRPr>
          </a:p>
          <a:p>
            <a:pPr algn="ctr">
              <a:lnSpc>
                <a:spcPts val="4166"/>
              </a:lnSpc>
            </a:pPr>
            <a:endParaRPr lang="en-US" sz="3676">
              <a:solidFill>
                <a:srgbClr val="F2F1EC"/>
              </a:solidFill>
              <a:latin typeface="Anonymous Pro"/>
            </a:endParaRPr>
          </a:p>
          <a:p>
            <a:pPr algn="ctr">
              <a:lnSpc>
                <a:spcPts val="4166"/>
              </a:lnSpc>
            </a:pPr>
            <a:endParaRPr lang="en-US" sz="3676">
              <a:solidFill>
                <a:srgbClr val="F2F1EC"/>
              </a:solidFill>
              <a:latin typeface="Anonymous Pro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r="-42265" b="-89687"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-493105" y="-131106"/>
            <a:ext cx="19274210" cy="2319613"/>
            <a:chOff x="0" y="0"/>
            <a:chExt cx="25698946" cy="3092817"/>
          </a:xfrm>
        </p:grpSpPr>
        <p:sp>
          <p:nvSpPr>
            <p:cNvPr id="4" name="Freeform 4"/>
            <p:cNvSpPr/>
            <p:nvPr/>
          </p:nvSpPr>
          <p:spPr>
            <a:xfrm flipH="1">
              <a:off x="16281233" y="0"/>
              <a:ext cx="9417713" cy="3084301"/>
            </a:xfrm>
            <a:custGeom>
              <a:avLst/>
              <a:gdLst/>
              <a:ahLst/>
              <a:cxnLst/>
              <a:rect l="l" t="t" r="r" b="b"/>
              <a:pathLst>
                <a:path w="9417713" h="3084301">
                  <a:moveTo>
                    <a:pt x="9417713" y="0"/>
                  </a:moveTo>
                  <a:lnTo>
                    <a:pt x="0" y="0"/>
                  </a:lnTo>
                  <a:lnTo>
                    <a:pt x="0" y="3084301"/>
                  </a:lnTo>
                  <a:lnTo>
                    <a:pt x="9417713" y="3084301"/>
                  </a:lnTo>
                  <a:lnTo>
                    <a:pt x="9417713" y="0"/>
                  </a:lnTo>
                  <a:close/>
                </a:path>
              </a:pathLst>
            </a:custGeom>
            <a:blipFill>
              <a:blip r:embed="rId3"/>
              <a:stretch>
                <a:fillRect/>
              </a:stretch>
            </a:blipFill>
          </p:spPr>
        </p:sp>
        <p:sp>
          <p:nvSpPr>
            <p:cNvPr id="5" name="Freeform 5"/>
            <p:cNvSpPr/>
            <p:nvPr/>
          </p:nvSpPr>
          <p:spPr>
            <a:xfrm>
              <a:off x="0" y="8516"/>
              <a:ext cx="9417713" cy="3084301"/>
            </a:xfrm>
            <a:custGeom>
              <a:avLst/>
              <a:gdLst/>
              <a:ahLst/>
              <a:cxnLst/>
              <a:rect l="l" t="t" r="r" b="b"/>
              <a:pathLst>
                <a:path w="9417713" h="3084301">
                  <a:moveTo>
                    <a:pt x="0" y="0"/>
                  </a:moveTo>
                  <a:lnTo>
                    <a:pt x="9417713" y="0"/>
                  </a:lnTo>
                  <a:lnTo>
                    <a:pt x="9417713" y="3084301"/>
                  </a:lnTo>
                  <a:lnTo>
                    <a:pt x="0" y="308430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/>
              </a:stretch>
            </a:blipFill>
          </p:spPr>
        </p:sp>
      </p:grpSp>
      <p:sp>
        <p:nvSpPr>
          <p:cNvPr id="6" name="Freeform 6"/>
          <p:cNvSpPr/>
          <p:nvPr/>
        </p:nvSpPr>
        <p:spPr>
          <a:xfrm>
            <a:off x="705984" y="1725913"/>
            <a:ext cx="8095110" cy="4953301"/>
          </a:xfrm>
          <a:custGeom>
            <a:avLst/>
            <a:gdLst/>
            <a:ahLst/>
            <a:cxnLst/>
            <a:rect l="l" t="t" r="r" b="b"/>
            <a:pathLst>
              <a:path w="8095110" h="4953301">
                <a:moveTo>
                  <a:pt x="0" y="0"/>
                </a:moveTo>
                <a:lnTo>
                  <a:pt x="8095109" y="0"/>
                </a:lnTo>
                <a:lnTo>
                  <a:pt x="8095109" y="4953301"/>
                </a:lnTo>
                <a:lnTo>
                  <a:pt x="0" y="4953301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grpSp>
        <p:nvGrpSpPr>
          <p:cNvPr id="7" name="Group 7"/>
          <p:cNvGrpSpPr/>
          <p:nvPr/>
        </p:nvGrpSpPr>
        <p:grpSpPr>
          <a:xfrm>
            <a:off x="1676106" y="2436717"/>
            <a:ext cx="6183496" cy="3574114"/>
            <a:chOff x="0" y="0"/>
            <a:chExt cx="8244661" cy="4765486"/>
          </a:xfrm>
        </p:grpSpPr>
        <p:pic>
          <p:nvPicPr>
            <p:cNvPr id="8" name="Picture 8"/>
            <p:cNvPicPr>
              <a:picLocks noChangeAspect="1"/>
            </p:cNvPicPr>
            <p:nvPr/>
          </p:nvPicPr>
          <p:blipFill>
            <a:blip r:embed="rId6"/>
            <a:srcRect t="67034" b="452"/>
            <a:stretch>
              <a:fillRect/>
            </a:stretch>
          </p:blipFill>
          <p:spPr>
            <a:xfrm>
              <a:off x="0" y="0"/>
              <a:ext cx="8244661" cy="4765486"/>
            </a:xfrm>
            <a:prstGeom prst="rect">
              <a:avLst/>
            </a:prstGeom>
          </p:spPr>
        </p:pic>
      </p:grpSp>
      <p:sp>
        <p:nvSpPr>
          <p:cNvPr id="9" name="TextBox 9"/>
          <p:cNvSpPr txBox="1"/>
          <p:nvPr/>
        </p:nvSpPr>
        <p:spPr>
          <a:xfrm>
            <a:off x="6757942" y="2312331"/>
            <a:ext cx="12562094" cy="163349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320"/>
              </a:lnSpc>
            </a:pPr>
            <a:r>
              <a:rPr lang="en-US" sz="6320">
                <a:solidFill>
                  <a:srgbClr val="FFFFFF"/>
                </a:solidFill>
                <a:latin typeface="Garet Light"/>
              </a:rPr>
              <a:t>Ê, Â, Ô, Î, Û (ACCENT CIRCONFLEXE)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8538725" y="4433052"/>
            <a:ext cx="9567446" cy="10572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  <a:spcBef>
                <a:spcPct val="0"/>
              </a:spcBef>
            </a:pPr>
            <a:r>
              <a:rPr lang="en-US" sz="3000">
                <a:solidFill>
                  <a:srgbClr val="FFFFFF"/>
                </a:solidFill>
                <a:latin typeface="Anonymous Pro"/>
              </a:rPr>
              <a:t>ê – необходимо для различения в произношении. </a:t>
            </a:r>
          </a:p>
          <a:p>
            <a:pPr algn="ctr">
              <a:lnSpc>
                <a:spcPts val="4200"/>
              </a:lnSpc>
              <a:spcBef>
                <a:spcPct val="0"/>
              </a:spcBef>
            </a:pPr>
            <a:r>
              <a:rPr lang="en-US" sz="3000">
                <a:solidFill>
                  <a:srgbClr val="FFFFFF"/>
                </a:solidFill>
                <a:latin typeface="Anonymous Pro"/>
              </a:rPr>
              <a:t>Всегда читается как [ɛ] долгое: tête.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1028700" y="6612539"/>
            <a:ext cx="16638984" cy="5238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  <a:spcBef>
                <a:spcPct val="0"/>
              </a:spcBef>
            </a:pPr>
            <a:r>
              <a:rPr lang="en-US" sz="3000">
                <a:solidFill>
                  <a:srgbClr val="FFFFFF"/>
                </a:solidFill>
                <a:latin typeface="Anonymous Pro"/>
              </a:rPr>
              <a:t>Знак также служит для различения омонимов: sur (предлог) и sûr (прилагательное).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705984" y="7726964"/>
            <a:ext cx="17231491" cy="12389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957"/>
              </a:lnSpc>
              <a:spcBef>
                <a:spcPct val="0"/>
              </a:spcBef>
            </a:pPr>
            <a:r>
              <a:rPr lang="en-US" sz="3540">
                <a:solidFill>
                  <a:srgbClr val="FFFFFF"/>
                </a:solidFill>
                <a:latin typeface="Anonymous Pro Italics"/>
              </a:rPr>
              <a:t>Исторически объясняется выпадением букв, чаще двойных гласных и S: aage стало âge.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14078" t="-342" b="-51762"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0" y="0"/>
            <a:ext cx="6669168" cy="11847522"/>
            <a:chOff x="0" y="0"/>
            <a:chExt cx="8892224" cy="15796697"/>
          </a:xfrm>
        </p:grpSpPr>
        <p:pic>
          <p:nvPicPr>
            <p:cNvPr id="4" name="Picture 4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>
            <a:xfrm>
              <a:off x="0" y="0"/>
              <a:ext cx="8892224" cy="15796697"/>
            </a:xfrm>
            <a:prstGeom prst="rect">
              <a:avLst/>
            </a:prstGeom>
          </p:spPr>
        </p:pic>
      </p:grpSp>
      <p:sp>
        <p:nvSpPr>
          <p:cNvPr id="5" name="Freeform 5"/>
          <p:cNvSpPr/>
          <p:nvPr/>
        </p:nvSpPr>
        <p:spPr>
          <a:xfrm>
            <a:off x="-426673" y="9231422"/>
            <a:ext cx="6217396" cy="1481936"/>
          </a:xfrm>
          <a:custGeom>
            <a:avLst/>
            <a:gdLst/>
            <a:ahLst/>
            <a:cxnLst/>
            <a:rect l="l" t="t" r="r" b="b"/>
            <a:pathLst>
              <a:path w="6217396" h="1481936">
                <a:moveTo>
                  <a:pt x="0" y="0"/>
                </a:moveTo>
                <a:lnTo>
                  <a:pt x="6217397" y="0"/>
                </a:lnTo>
                <a:lnTo>
                  <a:pt x="6217397" y="1481936"/>
                </a:lnTo>
                <a:lnTo>
                  <a:pt x="0" y="1481936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pic>
        <p:nvPicPr>
          <p:cNvPr id="6" name="Picture 6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3981570" y="235260"/>
            <a:ext cx="2430294" cy="2505458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245855" y="235260"/>
            <a:ext cx="2430294" cy="2505458"/>
          </a:xfrm>
          <a:prstGeom prst="rect">
            <a:avLst/>
          </a:prstGeom>
        </p:spPr>
      </p:pic>
      <p:sp>
        <p:nvSpPr>
          <p:cNvPr id="8" name="Freeform 8"/>
          <p:cNvSpPr/>
          <p:nvPr/>
        </p:nvSpPr>
        <p:spPr>
          <a:xfrm rot="443401">
            <a:off x="4498489" y="5350239"/>
            <a:ext cx="3826750" cy="9478018"/>
          </a:xfrm>
          <a:custGeom>
            <a:avLst/>
            <a:gdLst/>
            <a:ahLst/>
            <a:cxnLst/>
            <a:rect l="l" t="t" r="r" b="b"/>
            <a:pathLst>
              <a:path w="3826750" h="9478018">
                <a:moveTo>
                  <a:pt x="0" y="0"/>
                </a:moveTo>
                <a:lnTo>
                  <a:pt x="3826750" y="0"/>
                </a:lnTo>
                <a:lnTo>
                  <a:pt x="3826750" y="9478018"/>
                </a:lnTo>
                <a:lnTo>
                  <a:pt x="0" y="9478018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</p:sp>
      <p:sp>
        <p:nvSpPr>
          <p:cNvPr id="9" name="TextBox 9"/>
          <p:cNvSpPr txBox="1"/>
          <p:nvPr/>
        </p:nvSpPr>
        <p:spPr>
          <a:xfrm>
            <a:off x="8013738" y="4074625"/>
            <a:ext cx="9963630" cy="218779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330"/>
              </a:lnSpc>
            </a:pPr>
            <a:r>
              <a:rPr lang="en-US" sz="3092">
                <a:solidFill>
                  <a:srgbClr val="F2F1EC"/>
                </a:solidFill>
                <a:latin typeface="Anonymous Pro"/>
              </a:rPr>
              <a:t>Tréma показывает, что буква читается самостоятельно! </a:t>
            </a:r>
          </a:p>
          <a:p>
            <a:pPr algn="ctr">
              <a:lnSpc>
                <a:spcPts val="4330"/>
              </a:lnSpc>
            </a:pPr>
            <a:endParaRPr lang="en-US" sz="3092">
              <a:solidFill>
                <a:srgbClr val="F2F1EC"/>
              </a:solidFill>
              <a:latin typeface="Anonymous Pro"/>
            </a:endParaRPr>
          </a:p>
          <a:p>
            <a:pPr algn="ctr">
              <a:lnSpc>
                <a:spcPts val="4330"/>
              </a:lnSpc>
            </a:pPr>
            <a:endParaRPr lang="en-US" sz="3092">
              <a:solidFill>
                <a:srgbClr val="F2F1EC"/>
              </a:solidFill>
              <a:latin typeface="Anonymous Pro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6978053" y="2003985"/>
            <a:ext cx="11309947" cy="133807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076"/>
              </a:lnSpc>
            </a:pPr>
            <a:r>
              <a:rPr lang="en-US" sz="10076">
                <a:solidFill>
                  <a:srgbClr val="FFFFFF"/>
                </a:solidFill>
                <a:latin typeface="Garet Light"/>
              </a:rPr>
              <a:t> Ë, Ï, Ü, Ÿ (TRÉMA)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11581298" y="5818986"/>
            <a:ext cx="3353902" cy="82573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7139"/>
              </a:lnSpc>
              <a:spcBef>
                <a:spcPct val="0"/>
              </a:spcBef>
            </a:pPr>
            <a:r>
              <a:rPr lang="en-US" sz="5099" dirty="0" err="1">
                <a:solidFill>
                  <a:srgbClr val="000000"/>
                </a:solidFill>
                <a:latin typeface="Anonymous Pro Bold"/>
              </a:rPr>
              <a:t>héroïsme</a:t>
            </a:r>
            <a:endParaRPr lang="en-US" sz="5099" dirty="0">
              <a:solidFill>
                <a:srgbClr val="000000"/>
              </a:solidFill>
              <a:latin typeface="Anonymous Pro Bold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8731805" y="7779771"/>
            <a:ext cx="8527495" cy="10572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  <a:spcBef>
                <a:spcPct val="0"/>
              </a:spcBef>
            </a:pPr>
            <a:r>
              <a:rPr lang="en-US" sz="3000">
                <a:solidFill>
                  <a:srgbClr val="000000"/>
                </a:solidFill>
                <a:latin typeface="Anonymous Pro"/>
              </a:rPr>
              <a:t> Сравни: maïs (кукуруза) и mais (союз но)</a:t>
            </a:r>
          </a:p>
          <a:p>
            <a:pPr algn="ctr">
              <a:lnSpc>
                <a:spcPts val="4200"/>
              </a:lnSpc>
              <a:spcBef>
                <a:spcPct val="0"/>
              </a:spcBef>
            </a:pPr>
            <a:r>
              <a:rPr lang="en-US" sz="3000">
                <a:solidFill>
                  <a:srgbClr val="000000"/>
                </a:solidFill>
                <a:latin typeface="Anonymous Pro"/>
              </a:rPr>
              <a:t>[mais] [mɛ].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r="-21933" b="-62578"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13990229" y="-360893"/>
            <a:ext cx="4798955" cy="5911191"/>
          </a:xfrm>
          <a:custGeom>
            <a:avLst/>
            <a:gdLst/>
            <a:ahLst/>
            <a:cxnLst/>
            <a:rect l="l" t="t" r="r" b="b"/>
            <a:pathLst>
              <a:path w="4798955" h="5911191">
                <a:moveTo>
                  <a:pt x="0" y="0"/>
                </a:moveTo>
                <a:lnTo>
                  <a:pt x="4798956" y="0"/>
                </a:lnTo>
                <a:lnTo>
                  <a:pt x="4798956" y="5911192"/>
                </a:lnTo>
                <a:lnTo>
                  <a:pt x="0" y="5911192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11588" r="-11588"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13961873" y="-482045"/>
            <a:ext cx="4855667" cy="6153496"/>
          </a:xfrm>
          <a:custGeom>
            <a:avLst/>
            <a:gdLst/>
            <a:ahLst/>
            <a:cxnLst/>
            <a:rect l="l" t="t" r="r" b="b"/>
            <a:pathLst>
              <a:path w="4855667" h="6153496">
                <a:moveTo>
                  <a:pt x="0" y="0"/>
                </a:moveTo>
                <a:lnTo>
                  <a:pt x="4855668" y="0"/>
                </a:lnTo>
                <a:lnTo>
                  <a:pt x="4855668" y="6153496"/>
                </a:lnTo>
                <a:lnTo>
                  <a:pt x="0" y="6153496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12485003" y="-942739"/>
            <a:ext cx="7072511" cy="7367199"/>
          </a:xfrm>
          <a:custGeom>
            <a:avLst/>
            <a:gdLst/>
            <a:ahLst/>
            <a:cxnLst/>
            <a:rect l="l" t="t" r="r" b="b"/>
            <a:pathLst>
              <a:path w="7072511" h="7367199">
                <a:moveTo>
                  <a:pt x="0" y="0"/>
                </a:moveTo>
                <a:lnTo>
                  <a:pt x="7072511" y="0"/>
                </a:lnTo>
                <a:lnTo>
                  <a:pt x="7072511" y="7367199"/>
                </a:lnTo>
                <a:lnTo>
                  <a:pt x="0" y="7367199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pic>
        <p:nvPicPr>
          <p:cNvPr id="6" name="Picture 6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>
          <a:xfrm>
            <a:off x="13349219" y="6681950"/>
            <a:ext cx="576284" cy="570521"/>
          </a:xfrm>
          <a:prstGeom prst="rect">
            <a:avLst/>
          </a:prstGeom>
        </p:spPr>
      </p:pic>
      <p:sp>
        <p:nvSpPr>
          <p:cNvPr id="7" name="Freeform 7"/>
          <p:cNvSpPr/>
          <p:nvPr/>
        </p:nvSpPr>
        <p:spPr>
          <a:xfrm>
            <a:off x="11788960" y="7504625"/>
            <a:ext cx="6499040" cy="3426767"/>
          </a:xfrm>
          <a:custGeom>
            <a:avLst/>
            <a:gdLst/>
            <a:ahLst/>
            <a:cxnLst/>
            <a:rect l="l" t="t" r="r" b="b"/>
            <a:pathLst>
              <a:path w="6499040" h="3426767">
                <a:moveTo>
                  <a:pt x="0" y="0"/>
                </a:moveTo>
                <a:lnTo>
                  <a:pt x="6499040" y="0"/>
                </a:lnTo>
                <a:lnTo>
                  <a:pt x="6499040" y="3426767"/>
                </a:lnTo>
                <a:lnTo>
                  <a:pt x="0" y="3426767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12784839" y="7368165"/>
            <a:ext cx="2094670" cy="967357"/>
          </a:xfrm>
          <a:custGeom>
            <a:avLst/>
            <a:gdLst/>
            <a:ahLst/>
            <a:cxnLst/>
            <a:rect l="l" t="t" r="r" b="b"/>
            <a:pathLst>
              <a:path w="2094670" h="967357">
                <a:moveTo>
                  <a:pt x="0" y="0"/>
                </a:moveTo>
                <a:lnTo>
                  <a:pt x="2094669" y="0"/>
                </a:lnTo>
                <a:lnTo>
                  <a:pt x="2094669" y="967357"/>
                </a:lnTo>
                <a:lnTo>
                  <a:pt x="0" y="967357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>
            <a:off x="14914241" y="6336066"/>
            <a:ext cx="2778533" cy="1768158"/>
          </a:xfrm>
          <a:custGeom>
            <a:avLst/>
            <a:gdLst/>
            <a:ahLst/>
            <a:cxnLst/>
            <a:rect l="l" t="t" r="r" b="b"/>
            <a:pathLst>
              <a:path w="2778533" h="1768158">
                <a:moveTo>
                  <a:pt x="0" y="0"/>
                </a:moveTo>
                <a:lnTo>
                  <a:pt x="2778533" y="0"/>
                </a:lnTo>
                <a:lnTo>
                  <a:pt x="2778533" y="1768158"/>
                </a:lnTo>
                <a:lnTo>
                  <a:pt x="0" y="1768158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</p:sp>
      <p:sp>
        <p:nvSpPr>
          <p:cNvPr id="10" name="TextBox 10"/>
          <p:cNvSpPr txBox="1"/>
          <p:nvPr/>
        </p:nvSpPr>
        <p:spPr>
          <a:xfrm>
            <a:off x="2771238" y="3993727"/>
            <a:ext cx="9017722" cy="224209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421"/>
              </a:lnSpc>
            </a:pPr>
            <a:r>
              <a:rPr lang="en-US" sz="3158">
                <a:solidFill>
                  <a:srgbClr val="FFFFFF"/>
                </a:solidFill>
                <a:latin typeface="Anonymous Pro"/>
              </a:rPr>
              <a:t>Переводится с испанского как «маленький». Этот «хвостик» ставится только под буквой С перед a, o, u, чтобы произносить С как [s].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2771238" y="7347122"/>
            <a:ext cx="8548194" cy="90466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7361"/>
              </a:lnSpc>
            </a:pPr>
            <a:r>
              <a:rPr lang="en-US" sz="5258">
                <a:solidFill>
                  <a:srgbClr val="FFFFFF"/>
                </a:solidFill>
                <a:latin typeface="Anonymous Pro Italics"/>
              </a:rPr>
              <a:t>garçon, français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3147279" y="1863203"/>
            <a:ext cx="7796112" cy="107039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8016"/>
              </a:lnSpc>
            </a:pPr>
            <a:r>
              <a:rPr lang="en-US" sz="8016">
                <a:solidFill>
                  <a:srgbClr val="FFFFFF"/>
                </a:solidFill>
                <a:latin typeface="Garet Light"/>
              </a:rPr>
              <a:t> С CÉDILLE (Ç)</a:t>
            </a:r>
          </a:p>
        </p:txBody>
      </p:sp>
      <p:sp>
        <p:nvSpPr>
          <p:cNvPr id="13" name="Freeform 13"/>
          <p:cNvSpPr/>
          <p:nvPr/>
        </p:nvSpPr>
        <p:spPr>
          <a:xfrm>
            <a:off x="1625756" y="4069927"/>
            <a:ext cx="807345" cy="993378"/>
          </a:xfrm>
          <a:custGeom>
            <a:avLst/>
            <a:gdLst/>
            <a:ahLst/>
            <a:cxnLst/>
            <a:rect l="l" t="t" r="r" b="b"/>
            <a:pathLst>
              <a:path w="807345" h="993378">
                <a:moveTo>
                  <a:pt x="0" y="0"/>
                </a:moveTo>
                <a:lnTo>
                  <a:pt x="807345" y="0"/>
                </a:lnTo>
                <a:lnTo>
                  <a:pt x="807345" y="993378"/>
                </a:lnTo>
                <a:lnTo>
                  <a:pt x="0" y="993378"/>
                </a:lnTo>
                <a:lnTo>
                  <a:pt x="0" y="0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a:blipFill>
        </p:spPr>
      </p:sp>
      <p:sp>
        <p:nvSpPr>
          <p:cNvPr id="14" name="Freeform 14"/>
          <p:cNvSpPr/>
          <p:nvPr/>
        </p:nvSpPr>
        <p:spPr>
          <a:xfrm>
            <a:off x="1625756" y="7258412"/>
            <a:ext cx="807345" cy="993378"/>
          </a:xfrm>
          <a:custGeom>
            <a:avLst/>
            <a:gdLst/>
            <a:ahLst/>
            <a:cxnLst/>
            <a:rect l="l" t="t" r="r" b="b"/>
            <a:pathLst>
              <a:path w="807345" h="993378">
                <a:moveTo>
                  <a:pt x="0" y="0"/>
                </a:moveTo>
                <a:lnTo>
                  <a:pt x="807345" y="0"/>
                </a:lnTo>
                <a:lnTo>
                  <a:pt x="807345" y="993378"/>
                </a:lnTo>
                <a:lnTo>
                  <a:pt x="0" y="993378"/>
                </a:lnTo>
                <a:lnTo>
                  <a:pt x="0" y="0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r="-22026" b="-62701"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12505849" y="0"/>
            <a:ext cx="5782151" cy="10287000"/>
            <a:chOff x="0" y="0"/>
            <a:chExt cx="7709535" cy="13716000"/>
          </a:xfrm>
        </p:grpSpPr>
        <p:pic>
          <p:nvPicPr>
            <p:cNvPr id="4" name="Picture 4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>
            <a:xfrm>
              <a:off x="0" y="0"/>
              <a:ext cx="7709535" cy="13716000"/>
            </a:xfrm>
            <a:prstGeom prst="rect">
              <a:avLst/>
            </a:prstGeom>
          </p:spPr>
        </p:pic>
      </p:grpSp>
      <p:sp>
        <p:nvSpPr>
          <p:cNvPr id="5" name="Freeform 5"/>
          <p:cNvSpPr/>
          <p:nvPr/>
        </p:nvSpPr>
        <p:spPr>
          <a:xfrm>
            <a:off x="8782273" y="8082761"/>
            <a:ext cx="4751705" cy="3749527"/>
          </a:xfrm>
          <a:custGeom>
            <a:avLst/>
            <a:gdLst/>
            <a:ahLst/>
            <a:cxnLst/>
            <a:rect l="l" t="t" r="r" b="b"/>
            <a:pathLst>
              <a:path w="4751705" h="3749527">
                <a:moveTo>
                  <a:pt x="0" y="0"/>
                </a:moveTo>
                <a:lnTo>
                  <a:pt x="4751705" y="0"/>
                </a:lnTo>
                <a:lnTo>
                  <a:pt x="4751705" y="3749527"/>
                </a:lnTo>
                <a:lnTo>
                  <a:pt x="0" y="3749527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9494274" y="7813219"/>
            <a:ext cx="1394803" cy="873495"/>
          </a:xfrm>
          <a:custGeom>
            <a:avLst/>
            <a:gdLst/>
            <a:ahLst/>
            <a:cxnLst/>
            <a:rect l="l" t="t" r="r" b="b"/>
            <a:pathLst>
              <a:path w="1394803" h="873495">
                <a:moveTo>
                  <a:pt x="0" y="0"/>
                </a:moveTo>
                <a:lnTo>
                  <a:pt x="1394802" y="0"/>
                </a:lnTo>
                <a:lnTo>
                  <a:pt x="1394802" y="873495"/>
                </a:lnTo>
                <a:lnTo>
                  <a:pt x="0" y="873495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11826683" y="7180111"/>
            <a:ext cx="741391" cy="1363763"/>
          </a:xfrm>
          <a:custGeom>
            <a:avLst/>
            <a:gdLst/>
            <a:ahLst/>
            <a:cxnLst/>
            <a:rect l="l" t="t" r="r" b="b"/>
            <a:pathLst>
              <a:path w="741391" h="1363763">
                <a:moveTo>
                  <a:pt x="0" y="0"/>
                </a:moveTo>
                <a:lnTo>
                  <a:pt x="741392" y="0"/>
                </a:lnTo>
                <a:lnTo>
                  <a:pt x="741392" y="1363763"/>
                </a:lnTo>
                <a:lnTo>
                  <a:pt x="0" y="1363763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pic>
        <p:nvPicPr>
          <p:cNvPr id="8" name="Picture 8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>
          <a:xfrm>
            <a:off x="10889076" y="8082761"/>
            <a:ext cx="909536" cy="709438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10"/>
          <a:srcRect/>
          <a:stretch>
            <a:fillRect/>
          </a:stretch>
        </p:blipFill>
        <p:spPr>
          <a:xfrm>
            <a:off x="15729242" y="436907"/>
            <a:ext cx="2164570" cy="1623428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11"/>
          <a:srcRect/>
          <a:stretch>
            <a:fillRect/>
          </a:stretch>
        </p:blipFill>
        <p:spPr>
          <a:xfrm>
            <a:off x="15783629" y="2502191"/>
            <a:ext cx="2110182" cy="2175446"/>
          </a:xfrm>
          <a:prstGeom prst="rect">
            <a:avLst/>
          </a:prstGeom>
        </p:spPr>
      </p:pic>
      <p:pic>
        <p:nvPicPr>
          <p:cNvPr id="11" name="Picture 11"/>
          <p:cNvPicPr>
            <a:picLocks noChangeAspect="1"/>
          </p:cNvPicPr>
          <p:nvPr/>
        </p:nvPicPr>
        <p:blipFill>
          <a:blip r:embed="rId11"/>
          <a:srcRect/>
          <a:stretch>
            <a:fillRect/>
          </a:stretch>
        </p:blipFill>
        <p:spPr>
          <a:xfrm>
            <a:off x="13745829" y="772002"/>
            <a:ext cx="2110182" cy="2175446"/>
          </a:xfrm>
          <a:prstGeom prst="rect">
            <a:avLst/>
          </a:prstGeom>
        </p:spPr>
      </p:pic>
      <p:sp>
        <p:nvSpPr>
          <p:cNvPr id="12" name="Freeform 12"/>
          <p:cNvSpPr/>
          <p:nvPr/>
        </p:nvSpPr>
        <p:spPr>
          <a:xfrm>
            <a:off x="-399468" y="8797170"/>
            <a:ext cx="2565892" cy="3600103"/>
          </a:xfrm>
          <a:custGeom>
            <a:avLst/>
            <a:gdLst/>
            <a:ahLst/>
            <a:cxnLst/>
            <a:rect l="l" t="t" r="r" b="b"/>
            <a:pathLst>
              <a:path w="2565892" h="3600103">
                <a:moveTo>
                  <a:pt x="0" y="0"/>
                </a:moveTo>
                <a:lnTo>
                  <a:pt x="2565891" y="0"/>
                </a:lnTo>
                <a:lnTo>
                  <a:pt x="2565891" y="3600104"/>
                </a:lnTo>
                <a:lnTo>
                  <a:pt x="0" y="3600104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</p:sp>
      <p:sp>
        <p:nvSpPr>
          <p:cNvPr id="13" name="Freeform 13"/>
          <p:cNvSpPr/>
          <p:nvPr/>
        </p:nvSpPr>
        <p:spPr>
          <a:xfrm rot="-488222">
            <a:off x="-871884" y="7312600"/>
            <a:ext cx="3801167" cy="4264984"/>
          </a:xfrm>
          <a:custGeom>
            <a:avLst/>
            <a:gdLst/>
            <a:ahLst/>
            <a:cxnLst/>
            <a:rect l="l" t="t" r="r" b="b"/>
            <a:pathLst>
              <a:path w="3801167" h="4264984">
                <a:moveTo>
                  <a:pt x="0" y="0"/>
                </a:moveTo>
                <a:lnTo>
                  <a:pt x="3801168" y="0"/>
                </a:lnTo>
                <a:lnTo>
                  <a:pt x="3801168" y="4264984"/>
                </a:lnTo>
                <a:lnTo>
                  <a:pt x="0" y="4264984"/>
                </a:lnTo>
                <a:lnTo>
                  <a:pt x="0" y="0"/>
                </a:lnTo>
                <a:close/>
              </a:path>
            </a:pathLst>
          </a:custGeom>
          <a:blipFill>
            <a:blip r:embed="rId14"/>
            <a:stretch>
              <a:fillRect/>
            </a:stretch>
          </a:blipFill>
        </p:spPr>
      </p:sp>
      <p:sp>
        <p:nvSpPr>
          <p:cNvPr id="14" name="Freeform 14"/>
          <p:cNvSpPr/>
          <p:nvPr/>
        </p:nvSpPr>
        <p:spPr>
          <a:xfrm flipH="1">
            <a:off x="-344426" y="6615126"/>
            <a:ext cx="1373126" cy="2459998"/>
          </a:xfrm>
          <a:custGeom>
            <a:avLst/>
            <a:gdLst/>
            <a:ahLst/>
            <a:cxnLst/>
            <a:rect l="l" t="t" r="r" b="b"/>
            <a:pathLst>
              <a:path w="1373126" h="2459998">
                <a:moveTo>
                  <a:pt x="1373126" y="0"/>
                </a:moveTo>
                <a:lnTo>
                  <a:pt x="0" y="0"/>
                </a:lnTo>
                <a:lnTo>
                  <a:pt x="0" y="2459997"/>
                </a:lnTo>
                <a:lnTo>
                  <a:pt x="1373126" y="2459997"/>
                </a:lnTo>
                <a:lnTo>
                  <a:pt x="1373126" y="0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a:blipFill>
        </p:spPr>
      </p:sp>
      <p:sp>
        <p:nvSpPr>
          <p:cNvPr id="15" name="TextBox 15"/>
          <p:cNvSpPr txBox="1"/>
          <p:nvPr/>
        </p:nvSpPr>
        <p:spPr>
          <a:xfrm>
            <a:off x="1427978" y="5056036"/>
            <a:ext cx="9757881" cy="21240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3000">
                <a:solidFill>
                  <a:srgbClr val="F2F1EC"/>
                </a:solidFill>
                <a:latin typeface="Anonymous Pro"/>
              </a:rPr>
              <a:t>Во французском языке употребляются две лигатуры: œ и æ. Они являются диграфами, т.е. передают один звук, а на письме состоят из двух графем.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1100231" y="3285891"/>
            <a:ext cx="10413376" cy="13889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449"/>
              </a:lnSpc>
            </a:pPr>
            <a:r>
              <a:rPr lang="en-US" sz="4779">
                <a:solidFill>
                  <a:srgbClr val="F2F1EC"/>
                </a:solidFill>
                <a:latin typeface="Anonymous Pro"/>
              </a:rPr>
              <a:t>знак, образованный путем слияния двух и более графем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1039033" y="1480922"/>
            <a:ext cx="10535772" cy="133807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076"/>
              </a:lnSpc>
            </a:pPr>
            <a:r>
              <a:rPr lang="en-US" sz="10076">
                <a:solidFill>
                  <a:srgbClr val="FFFFFF"/>
                </a:solidFill>
                <a:latin typeface="Garet Light"/>
              </a:rPr>
              <a:t>ЛИГАТУРА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397</Words>
  <Application>Microsoft Office PowerPoint</Application>
  <PresentationFormat>Произвольный</PresentationFormat>
  <Paragraphs>37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7" baseType="lpstr">
      <vt:lpstr>Calibri</vt:lpstr>
      <vt:lpstr>Anonymous Pro</vt:lpstr>
      <vt:lpstr>Garet Light</vt:lpstr>
      <vt:lpstr>Arial</vt:lpstr>
      <vt:lpstr>Anonymous Pro Bold</vt:lpstr>
      <vt:lpstr>Anonymous Pro Italics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Лигатуп</dc:title>
  <cp:lastModifiedBy>Настя Макарова</cp:lastModifiedBy>
  <cp:revision>2</cp:revision>
  <dcterms:created xsi:type="dcterms:W3CDTF">2006-08-16T00:00:00Z</dcterms:created>
  <dcterms:modified xsi:type="dcterms:W3CDTF">2024-06-28T16:50:27Z</dcterms:modified>
  <dc:identifier>DAGI-Cst9x4</dc:identifier>
</cp:coreProperties>
</file>