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28"/>
  </p:notesMasterIdLst>
  <p:sldIdLst>
    <p:sldId id="298" r:id="rId2"/>
    <p:sldId id="269" r:id="rId3"/>
    <p:sldId id="263" r:id="rId4"/>
    <p:sldId id="275" r:id="rId5"/>
    <p:sldId id="300" r:id="rId6"/>
    <p:sldId id="265" r:id="rId7"/>
    <p:sldId id="301" r:id="rId8"/>
    <p:sldId id="303" r:id="rId9"/>
    <p:sldId id="304" r:id="rId10"/>
    <p:sldId id="287" r:id="rId11"/>
    <p:sldId id="305" r:id="rId12"/>
    <p:sldId id="306" r:id="rId13"/>
    <p:sldId id="307" r:id="rId14"/>
    <p:sldId id="308" r:id="rId15"/>
    <p:sldId id="289" r:id="rId16"/>
    <p:sldId id="290" r:id="rId17"/>
    <p:sldId id="291" r:id="rId18"/>
    <p:sldId id="292" r:id="rId19"/>
    <p:sldId id="293" r:id="rId20"/>
    <p:sldId id="294" r:id="rId21"/>
    <p:sldId id="266" r:id="rId22"/>
    <p:sldId id="309" r:id="rId23"/>
    <p:sldId id="279" r:id="rId24"/>
    <p:sldId id="297" r:id="rId25"/>
    <p:sldId id="310" r:id="rId26"/>
    <p:sldId id="311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7732"/>
    <a:srgbClr val="008000"/>
    <a:srgbClr val="66FF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61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C642C9-11C5-4EC0-B494-BF5E92ACB1EE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1FCF5D-A8A5-4302-90A8-A1DB3DECC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E505F6-E7F5-48F6-ADF5-26F279CAD765}" type="slidenum">
              <a:rPr lang="ru-RU"/>
              <a:pPr/>
              <a:t>2</a:t>
            </a:fld>
            <a:endParaRPr lang="ru-RU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Что такое биология?</a:t>
            </a:r>
          </a:p>
          <a:p>
            <a:r>
              <a:rPr lang="ru-RU"/>
              <a:t>Слово это произошло от двух греческих слов:</a:t>
            </a:r>
          </a:p>
          <a:p>
            <a:r>
              <a:rPr lang="ru-RU"/>
              <a:t>"биос" - жизнь и</a:t>
            </a:r>
          </a:p>
          <a:p>
            <a:r>
              <a:rPr lang="ru-RU"/>
              <a:t>"логос" - учение.</a:t>
            </a:r>
          </a:p>
          <a:p>
            <a:r>
              <a:rPr lang="ru-RU"/>
              <a:t>Значит, биология - это учение о жизни, или наука о живой природе.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949732B-0225-46A5-A088-E573C2984EFF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73B86-1EEA-4093-96B1-1A63EDC5FE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639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A86FA4-3BCD-4155-B2EC-E13FD50386A4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C6D586-A2D6-4DF2-8643-A48842AD43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155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80FCDC7-B518-498C-ADF5-6EA7F8088172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D280B1-3D37-4020-B8A2-E1BE2EBB51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72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92D697-74D8-484F-9AC0-0464B47659FC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A6B0E7-6A17-4DC0-A47D-F4DFA419A6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410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F8AF42-4831-4431-A9D6-506ED377B736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FA095D-499A-4E0B-9DD8-9A768602EFB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22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D74DAA-AFC8-4D58-B816-26A89B6D0D10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7911F2-C0EF-4D48-8016-75E015F453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533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BEE3917-96F9-4577-8A44-C23CC37465FE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1D8836-2DE0-4825-A27D-37B144FE91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61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F39739-E6AF-43BF-AF5F-A151EB2E616F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7F2C67-B951-481B-9206-D64A76438CA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90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BA85A4-2EE7-4D25-825F-ED9E436F2BC7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9C9E93-7051-4AF6-8CFA-16F8E215ED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137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8E24E3-8822-45C0-8460-EBEDDFF1C8C6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C101FD-353F-4ED9-8AA8-DA981B888E4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460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600D9E2-7B5E-4CF3-80CA-550E185BCDDD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5CE58C-6A45-4794-9248-C63363F19F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757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8735A08-FD18-4E0D-9DE3-547ABC5FB1E8}" type="datetimeFigureOut">
              <a:rPr lang="ru-RU" smtClean="0"/>
              <a:pPr>
                <a:defRPr/>
              </a:pPr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C302EF-B5E0-4925-B9BE-E47F7B0444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94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7967C3E1-C004-431D-9501-E96C0B1D4A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69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6" name="Rectangle 3"/>
          <p:cNvSpPr>
            <a:spLocks noGrp="1" noChangeArrowheads="1"/>
          </p:cNvSpPr>
          <p:nvPr>
            <p:ph idx="1"/>
          </p:nvPr>
        </p:nvSpPr>
        <p:spPr>
          <a:xfrm>
            <a:off x="1691680" y="1916832"/>
            <a:ext cx="5346017" cy="339447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Tx/>
              <a:buNone/>
            </a:pPr>
            <a:r>
              <a:rPr lang="ru-RU" b="1" dirty="0">
                <a:solidFill>
                  <a:srgbClr val="137732"/>
                </a:solidFill>
                <a:latin typeface="Segoe Print" pitchFamily="2" charset="0"/>
              </a:rPr>
              <a:t>	</a:t>
            </a:r>
            <a:r>
              <a:rPr lang="ru-RU" b="1" dirty="0">
                <a:latin typeface="Segoe Print" pitchFamily="2" charset="0"/>
              </a:rPr>
              <a:t>Весь огромный мир кругом меня, надо мной и подо мной полон неизведанных тайн. </a:t>
            </a:r>
          </a:p>
          <a:p>
            <a:pPr eaLnBrk="1" hangingPunct="1">
              <a:buFontTx/>
              <a:buNone/>
            </a:pPr>
            <a:r>
              <a:rPr lang="ru-RU" b="1" dirty="0">
                <a:latin typeface="Segoe Print" pitchFamily="2" charset="0"/>
              </a:rPr>
              <a:t>	И я буду их открывать всю жизнь, потому что это самое интересное, самое увлекательное занятие в мире.</a:t>
            </a:r>
          </a:p>
          <a:p>
            <a:pPr algn="r" eaLnBrk="1" hangingPunct="1">
              <a:buFontTx/>
              <a:buNone/>
            </a:pPr>
            <a:r>
              <a:rPr lang="ru-RU" b="1" dirty="0">
                <a:latin typeface="Segoe Print" pitchFamily="2" charset="0"/>
              </a:rPr>
              <a:t>Виталий Бианки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7886700" cy="187220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Физиология растений </a:t>
            </a:r>
            <a:r>
              <a:rPr lang="ru-RU" sz="4000" dirty="0"/>
              <a:t>– изучает процессы жизнедеятельности растительного организма.</a:t>
            </a: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1F910F48-900D-4859-B4D1-544A340EA7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6" t="18500" r="10557" b="9050"/>
          <a:stretch/>
        </p:blipFill>
        <p:spPr bwMode="auto">
          <a:xfrm>
            <a:off x="844673" y="2053281"/>
            <a:ext cx="7111703" cy="473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474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188640"/>
            <a:ext cx="8712968" cy="187220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Систематика</a:t>
            </a:r>
            <a:r>
              <a:rPr lang="ru-RU" sz="4000" dirty="0"/>
              <a:t> – разрабатывает научную классификацию растений, выявляет их родственные отношения</a:t>
            </a: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22DC4407-6F6E-44B0-9DB1-8971A4517F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0" t="12201" r="4548" b="2751"/>
          <a:stretch/>
        </p:blipFill>
        <p:spPr bwMode="auto">
          <a:xfrm>
            <a:off x="1187624" y="2138252"/>
            <a:ext cx="6336704" cy="464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416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6" y="116632"/>
            <a:ext cx="8712968" cy="237626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География растений </a:t>
            </a:r>
            <a:r>
              <a:rPr lang="ru-RU" sz="4000" dirty="0"/>
              <a:t>– изучает закономерности и причины распределения растений и их сообществ на земном шаре.</a:t>
            </a: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F60EF037-79AC-43C6-8A0B-BA53E4131B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60258"/>
            <a:ext cx="7380312" cy="4285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536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194421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Экология растений </a:t>
            </a:r>
            <a:r>
              <a:rPr lang="ru-RU" sz="4000" dirty="0"/>
              <a:t>– изучает взаимосвязи с другими живыми организмами и неживой природой</a:t>
            </a:r>
          </a:p>
        </p:txBody>
      </p:sp>
      <p:pic>
        <p:nvPicPr>
          <p:cNvPr id="11266" name="Picture 2" descr="Picture background">
            <a:extLst>
              <a:ext uri="{FF2B5EF4-FFF2-40B4-BE49-F238E27FC236}">
                <a16:creationId xmlns:a16="http://schemas.microsoft.com/office/drawing/2014/main" id="{ED88FC42-8092-4F53-B7AD-66ECCE709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6767" y="2430386"/>
            <a:ext cx="6230466" cy="4416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9145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8640"/>
            <a:ext cx="7886700" cy="144016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Палеоботаника</a:t>
            </a:r>
            <a:r>
              <a:rPr lang="ru-RU" sz="4000" dirty="0"/>
              <a:t> – наука о вымерших ископаемых растениях</a:t>
            </a:r>
          </a:p>
        </p:txBody>
      </p:sp>
      <p:pic>
        <p:nvPicPr>
          <p:cNvPr id="12290" name="Picture 2" descr="Picture background">
            <a:extLst>
              <a:ext uri="{FF2B5EF4-FFF2-40B4-BE49-F238E27FC236}">
                <a16:creationId xmlns:a16="http://schemas.microsoft.com/office/drawing/2014/main" id="{5A33E8C5-6595-46E6-BE42-E4DD2FAF8D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772816"/>
            <a:ext cx="678171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Picture background">
            <a:extLst>
              <a:ext uri="{FF2B5EF4-FFF2-40B4-BE49-F238E27FC236}">
                <a16:creationId xmlns:a16="http://schemas.microsoft.com/office/drawing/2014/main" id="{3A973C25-C74E-451F-8804-2603B3949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247" y="2564904"/>
            <a:ext cx="3456067" cy="36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5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CA4356F-E3EC-45BB-8D71-6071FB76A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968" y="-5898"/>
            <a:ext cx="6858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544" y="3642488"/>
            <a:ext cx="3726414" cy="321551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Как вы думаете, какова роль растений в жизни человека?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4754" y="260648"/>
            <a:ext cx="6614492" cy="857250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6000" b="1" dirty="0"/>
              <a:t>Источник пищи</a:t>
            </a:r>
          </a:p>
        </p:txBody>
      </p:sp>
      <p:pic>
        <p:nvPicPr>
          <p:cNvPr id="33794" name="Picture 2" descr="http://02.img.avito.st/1280x960/1461824302.jpg"/>
          <p:cNvPicPr>
            <a:picLocks noChangeAspect="1" noChangeArrowheads="1"/>
          </p:cNvPicPr>
          <p:nvPr/>
        </p:nvPicPr>
        <p:blipFill>
          <a:blip r:embed="rId2" cstate="print"/>
          <a:srcRect b="11499"/>
          <a:stretch>
            <a:fillRect/>
          </a:stretch>
        </p:blipFill>
        <p:spPr bwMode="auto">
          <a:xfrm>
            <a:off x="539552" y="1412776"/>
            <a:ext cx="8283547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00613" cy="857250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/>
              <a:t>Источник кислорода</a:t>
            </a:r>
          </a:p>
        </p:txBody>
      </p:sp>
      <p:pic>
        <p:nvPicPr>
          <p:cNvPr id="34818" name="Picture 2" descr="http://player.myshared.ru/983287/data/images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99" y="1196753"/>
            <a:ext cx="7700613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632848" cy="857250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b="1" dirty="0"/>
              <a:t>Источник лекарств</a:t>
            </a:r>
          </a:p>
        </p:txBody>
      </p:sp>
      <p:sp>
        <p:nvSpPr>
          <p:cNvPr id="35842" name="AutoShape 2" descr="http://%D0%BC%D0%BE%D1%81%D0%B5%D0%B2%D0%B5%D1%80%D0%BD%D1%8B%D0%B9.%D1%80%D1%84/uploads/posts/2015-06/1434991492_1351169463_bad.jpg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 dirty="0"/>
          </a:p>
        </p:txBody>
      </p:sp>
      <p:sp>
        <p:nvSpPr>
          <p:cNvPr id="35844" name="AutoShape 4" descr="http://%D0%BC%D0%BE%D1%81%D0%B5%D0%B2%D0%B5%D1%80%D0%BD%D1%8B%D0%B9.%D1%80%D1%84/uploads/posts/2015-06/1434991492_1351169463_bad.jpg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 dirty="0"/>
          </a:p>
        </p:txBody>
      </p:sp>
      <p:sp>
        <p:nvSpPr>
          <p:cNvPr id="35846" name="AutoShape 6" descr="http://%D0%BC%D0%BE%D1%81%D0%B5%D0%B2%D0%B5%D1%80%D0%BD%D1%8B%D0%B9.%D1%80%D1%84/uploads/posts/2015-06/1434991492_1351169463_bad.jpg"/>
          <p:cNvSpPr>
            <a:spLocks noChangeAspect="1" noChangeArrowheads="1"/>
          </p:cNvSpPr>
          <p:nvPr/>
        </p:nvSpPr>
        <p:spPr bwMode="auto">
          <a:xfrm>
            <a:off x="1259681" y="748903"/>
            <a:ext cx="22860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ru-RU" sz="1350"/>
          </a:p>
        </p:txBody>
      </p:sp>
      <p:pic>
        <p:nvPicPr>
          <p:cNvPr id="14338" name="Picture 2" descr="Picture background">
            <a:extLst>
              <a:ext uri="{FF2B5EF4-FFF2-40B4-BE49-F238E27FC236}">
                <a16:creationId xmlns:a16="http://schemas.microsoft.com/office/drawing/2014/main" id="{6D4060B4-2CF5-4C5E-91BF-7EDF92EB1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33" y="1164332"/>
            <a:ext cx="8323934" cy="5577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9652" y="1214754"/>
            <a:ext cx="3618402" cy="651260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ln w="1905"/>
                <a:solidFill>
                  <a:srgbClr val="13773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olas" pitchFamily="49" charset="0"/>
                <a:cs typeface="Consolas" pitchFamily="49" charset="0"/>
              </a:rPr>
              <a:t>Декоративная</a:t>
            </a:r>
            <a:r>
              <a:rPr lang="ru-RU" b="1" dirty="0">
                <a:ln w="1905"/>
                <a:solidFill>
                  <a:srgbClr val="13773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700" b="1" dirty="0">
                <a:ln w="1905"/>
                <a:solidFill>
                  <a:srgbClr val="13773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nsolas" pitchFamily="49" charset="0"/>
                <a:cs typeface="Consolas" pitchFamily="49" charset="0"/>
              </a:rPr>
              <a:t>роль</a:t>
            </a:r>
          </a:p>
        </p:txBody>
      </p:sp>
      <p:pic>
        <p:nvPicPr>
          <p:cNvPr id="10242" name="Picture 2" descr="http://moya-hata.ru/wp-content/uploads/2014/09/Lilii-v-vashem-sadu-uhod-i-vyirashhivanie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707" y="2618910"/>
            <a:ext cx="3295078" cy="2196719"/>
          </a:xfrm>
          <a:prstGeom prst="rect">
            <a:avLst/>
          </a:prstGeom>
          <a:noFill/>
        </p:spPr>
      </p:pic>
      <p:pic>
        <p:nvPicPr>
          <p:cNvPr id="10244" name="Picture 4" descr="http://img1.liveinternet.ru/images/attach/c/0/113/248/113248591_05_bi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1970" y="2186862"/>
            <a:ext cx="2804567" cy="31075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74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rgbClr val="92D0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F9D47D-E3A1-4A1E-BB23-15E8BC396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516" y="296091"/>
            <a:ext cx="8712968" cy="1512167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br>
              <a:rPr lang="ru-RU" sz="4800" b="1" dirty="0"/>
            </a:br>
            <a:r>
              <a:rPr lang="ru-RU" sz="4800" b="1" dirty="0"/>
              <a:t>Биология  –   наука  о  живой  природе.</a:t>
            </a:r>
            <a:br>
              <a:rPr lang="ru-RU" sz="4800" b="1" dirty="0"/>
            </a:br>
            <a:endParaRPr lang="ru-RU" sz="4800" dirty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430496" y="1894675"/>
            <a:ext cx="7886700" cy="1387351"/>
          </a:xfrm>
        </p:spPr>
        <p:txBody>
          <a:bodyPr>
            <a:noAutofit/>
          </a:bodyPr>
          <a:lstStyle/>
          <a:p>
            <a:r>
              <a:rPr lang="ru-RU" sz="3600" b="1" dirty="0"/>
              <a:t>"</a:t>
            </a:r>
            <a:r>
              <a:rPr lang="ru-RU" sz="3600" b="1" dirty="0" err="1"/>
              <a:t>биос</a:t>
            </a:r>
            <a:r>
              <a:rPr lang="ru-RU" sz="3600" b="1" dirty="0"/>
              <a:t>" – жизнь</a:t>
            </a:r>
          </a:p>
          <a:p>
            <a:r>
              <a:rPr lang="ru-RU" sz="3600" b="1" dirty="0"/>
              <a:t>"логос" – учение</a:t>
            </a:r>
          </a:p>
          <a:p>
            <a:pPr>
              <a:buNone/>
            </a:pPr>
            <a:endParaRPr lang="ru-RU" sz="3600" b="1" dirty="0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6D50E-23DD-4A60-9E9F-220EC8C2C047}" type="slidenum">
              <a:rPr lang="ru-RU"/>
              <a:pPr/>
              <a:t>2</a:t>
            </a:fld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816209-5CDC-4703-9AD3-26D8B46FABC2}"/>
              </a:ext>
            </a:extLst>
          </p:cNvPr>
          <p:cNvSpPr txBox="1"/>
          <p:nvPr/>
        </p:nvSpPr>
        <p:spPr>
          <a:xfrm>
            <a:off x="538236" y="3606312"/>
            <a:ext cx="57632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>
                <a:solidFill>
                  <a:srgbClr val="137732"/>
                </a:solidFill>
              </a:rPr>
              <a:t>Б И О Л О Г И Я</a:t>
            </a:r>
          </a:p>
        </p:txBody>
      </p:sp>
      <p:sp>
        <p:nvSpPr>
          <p:cNvPr id="4" name="Дуга 3">
            <a:extLst>
              <a:ext uri="{FF2B5EF4-FFF2-40B4-BE49-F238E27FC236}">
                <a16:creationId xmlns:a16="http://schemas.microsoft.com/office/drawing/2014/main" id="{2E98FBCD-A3F0-49C3-9115-49D3A26FAF92}"/>
              </a:ext>
            </a:extLst>
          </p:cNvPr>
          <p:cNvSpPr/>
          <p:nvPr/>
        </p:nvSpPr>
        <p:spPr>
          <a:xfrm rot="18692739">
            <a:off x="464852" y="3371235"/>
            <a:ext cx="2376264" cy="2520280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уга 11">
            <a:extLst>
              <a:ext uri="{FF2B5EF4-FFF2-40B4-BE49-F238E27FC236}">
                <a16:creationId xmlns:a16="http://schemas.microsoft.com/office/drawing/2014/main" id="{CDC48EA4-C0CC-4E83-B8FE-5CCD0E139F64}"/>
              </a:ext>
            </a:extLst>
          </p:cNvPr>
          <p:cNvSpPr/>
          <p:nvPr/>
        </p:nvSpPr>
        <p:spPr>
          <a:xfrm rot="18692739">
            <a:off x="2736025" y="3371235"/>
            <a:ext cx="2376264" cy="2520280"/>
          </a:xfrm>
          <a:prstGeom prst="arc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8621BEDE-4A37-4129-BAE8-0432741228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544" y="1904529"/>
            <a:ext cx="2877960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806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4" name="Picture 6" descr="http://img0.liveinternet.ru/images/attach/c/10/109/265/10926505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3194845"/>
            <a:ext cx="4652274" cy="348920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91682"/>
            <a:ext cx="7478588" cy="857250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/>
              <a:t>Одежда</a:t>
            </a:r>
          </a:p>
        </p:txBody>
      </p:sp>
      <p:pic>
        <p:nvPicPr>
          <p:cNvPr id="37892" name="Picture 4" descr="http://amandaelizabeth.pbworks.com/f/1266776582/1266776582/CottonPla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758" y="1325660"/>
            <a:ext cx="4347243" cy="3195523"/>
          </a:xfrm>
          <a:prstGeom prst="rect">
            <a:avLst/>
          </a:prstGeom>
          <a:noFill/>
        </p:spPr>
      </p:pic>
      <p:sp>
        <p:nvSpPr>
          <p:cNvPr id="7" name="Выгнутая вверх стрелка 6"/>
          <p:cNvSpPr/>
          <p:nvPr/>
        </p:nvSpPr>
        <p:spPr>
          <a:xfrm rot="1265415">
            <a:off x="4031940" y="2348880"/>
            <a:ext cx="2303876" cy="964413"/>
          </a:xfrm>
          <a:prstGeom prst="curved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/>
          <p:cNvSpPr txBox="1"/>
          <p:nvPr/>
        </p:nvSpPr>
        <p:spPr>
          <a:xfrm>
            <a:off x="361015" y="332656"/>
            <a:ext cx="8421969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Строительный материал</a:t>
            </a:r>
          </a:p>
        </p:txBody>
      </p:sp>
      <p:pic>
        <p:nvPicPr>
          <p:cNvPr id="15362" name="Picture 2" descr="Picture background">
            <a:extLst>
              <a:ext uri="{FF2B5EF4-FFF2-40B4-BE49-F238E27FC236}">
                <a16:creationId xmlns:a16="http://schemas.microsoft.com/office/drawing/2014/main" id="{F6505B27-5956-4A85-B0AC-F74B258A05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84" y="1340768"/>
            <a:ext cx="80004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Picture background">
            <a:extLst>
              <a:ext uri="{FF2B5EF4-FFF2-40B4-BE49-F238E27FC236}">
                <a16:creationId xmlns:a16="http://schemas.microsoft.com/office/drawing/2014/main" id="{AB2E5646-C0F8-4BC7-85E4-758AF048F5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" y="1484784"/>
            <a:ext cx="8251507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C9894C1-7F6D-4B5B-A08A-FCE6149892DF}"/>
              </a:ext>
            </a:extLst>
          </p:cNvPr>
          <p:cNvSpPr txBox="1"/>
          <p:nvPr/>
        </p:nvSpPr>
        <p:spPr>
          <a:xfrm>
            <a:off x="361015" y="365126"/>
            <a:ext cx="8421969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/>
              <a:t>Сырьё для промышленности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2599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8" y="260648"/>
            <a:ext cx="8892480" cy="180020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dirty="0"/>
              <a:t>Как вы думаете, сколько видов растений существует на Земле?</a:t>
            </a:r>
          </a:p>
        </p:txBody>
      </p:sp>
      <p:pic>
        <p:nvPicPr>
          <p:cNvPr id="19458" name="Picture 2" descr="http://i.glamuriki-moscow.ru/u/81/316a6ae4a511e28dc6521d88fad45c/-/de5f3fe9c472.jpg"/>
          <p:cNvPicPr>
            <a:picLocks noChangeAspect="1" noChangeArrowheads="1"/>
          </p:cNvPicPr>
          <p:nvPr/>
        </p:nvPicPr>
        <p:blipFill>
          <a:blip r:embed="rId2" cstate="print"/>
          <a:srcRect l="45000"/>
          <a:stretch>
            <a:fillRect/>
          </a:stretch>
        </p:blipFill>
        <p:spPr bwMode="auto">
          <a:xfrm>
            <a:off x="6804248" y="2217880"/>
            <a:ext cx="2007247" cy="4379472"/>
          </a:xfrm>
          <a:prstGeom prst="rect">
            <a:avLst/>
          </a:prstGeom>
          <a:noFill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E389477-EF63-45F6-8793-A5232C28AA95}"/>
              </a:ext>
            </a:extLst>
          </p:cNvPr>
          <p:cNvSpPr txBox="1">
            <a:spLocks/>
          </p:cNvSpPr>
          <p:nvPr/>
        </p:nvSpPr>
        <p:spPr>
          <a:xfrm>
            <a:off x="827584" y="2924944"/>
            <a:ext cx="5256584" cy="2664296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/>
              <a:t>350 000 – 500 000 видов растений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амино\СКАНЕР\Ботаника\4.JPG"/>
          <p:cNvPicPr>
            <a:picLocks noChangeAspect="1" noChangeArrowheads="1"/>
          </p:cNvPicPr>
          <p:nvPr/>
        </p:nvPicPr>
        <p:blipFill rotWithShape="1">
          <a:blip r:embed="rId2" cstate="print"/>
          <a:srcRect l="2085" t="1400" r="3058" b="2001"/>
          <a:stretch/>
        </p:blipFill>
        <p:spPr bwMode="auto">
          <a:xfrm>
            <a:off x="539552" y="260648"/>
            <a:ext cx="8357102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6CC7E3-9527-4090-9CC1-A4A704F23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1560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Заполните таблицу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69383E2C-CD97-4F68-9CB3-3898064E8D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322686"/>
              </p:ext>
            </p:extLst>
          </p:nvPr>
        </p:nvGraphicFramePr>
        <p:xfrm>
          <a:off x="251520" y="2924944"/>
          <a:ext cx="8784976" cy="23045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92488">
                  <a:extLst>
                    <a:ext uri="{9D8B030D-6E8A-4147-A177-3AD203B41FA5}">
                      <a16:colId xmlns:a16="http://schemas.microsoft.com/office/drawing/2014/main" val="1793879339"/>
                    </a:ext>
                  </a:extLst>
                </a:gridCol>
                <a:gridCol w="4392488">
                  <a:extLst>
                    <a:ext uri="{9D8B030D-6E8A-4147-A177-3AD203B41FA5}">
                      <a16:colId xmlns:a16="http://schemas.microsoft.com/office/drawing/2014/main" val="423818916"/>
                    </a:ext>
                  </a:extLst>
                </a:gridCol>
              </a:tblGrid>
              <a:tr h="871984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Наука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/>
                        <a:t>Предмет изучения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987434"/>
                  </a:ext>
                </a:extLst>
              </a:tr>
              <a:tr h="87198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9960059"/>
                  </a:ext>
                </a:extLst>
              </a:tr>
            </a:tbl>
          </a:graphicData>
        </a:graphic>
      </p:graphicFrame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D1407CCE-72A0-4234-81D1-88ACD8CA5891}"/>
              </a:ext>
            </a:extLst>
          </p:cNvPr>
          <p:cNvSpPr txBox="1">
            <a:spLocks/>
          </p:cNvSpPr>
          <p:nvPr/>
        </p:nvSpPr>
        <p:spPr>
          <a:xfrm>
            <a:off x="628650" y="1484784"/>
            <a:ext cx="7886700" cy="6156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Разделы ботаники</a:t>
            </a:r>
          </a:p>
        </p:txBody>
      </p:sp>
    </p:spTree>
    <p:extLst>
      <p:ext uri="{BB962C8B-B14F-4D97-AF65-F5344CB8AC3E}">
        <p14:creationId xmlns:p14="http://schemas.microsoft.com/office/powerpoint/2010/main" val="20529125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icture background">
            <a:extLst>
              <a:ext uri="{FF2B5EF4-FFF2-40B4-BE49-F238E27FC236}">
                <a16:creationId xmlns:a16="http://schemas.microsoft.com/office/drawing/2014/main" id="{25B53A97-1800-4FED-B3CB-B03AC8D1D4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24652" r="4326" b="-2499"/>
          <a:stretch/>
        </p:blipFill>
        <p:spPr bwMode="auto">
          <a:xfrm>
            <a:off x="395536" y="1246529"/>
            <a:ext cx="8352928" cy="533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E7F5F6C-C3BB-4F8A-BE77-20B958EC9C36}"/>
              </a:ext>
            </a:extLst>
          </p:cNvPr>
          <p:cNvSpPr txBox="1">
            <a:spLocks/>
          </p:cNvSpPr>
          <p:nvPr/>
        </p:nvSpPr>
        <p:spPr>
          <a:xfrm>
            <a:off x="628650" y="260648"/>
            <a:ext cx="7886700" cy="61560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/>
              <a:t>Разделы ботаники</a:t>
            </a:r>
          </a:p>
        </p:txBody>
      </p:sp>
    </p:spTree>
    <p:extLst>
      <p:ext uri="{BB962C8B-B14F-4D97-AF65-F5344CB8AC3E}">
        <p14:creationId xmlns:p14="http://schemas.microsoft.com/office/powerpoint/2010/main" val="506435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65348" y="332656"/>
            <a:ext cx="887865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dirty="0">
                <a:latin typeface="Calibri" pitchFamily="34" charset="0"/>
              </a:rPr>
              <a:t>Область  распространения  жизни составляет  особую  оболочку  Земли  – </a:t>
            </a:r>
          </a:p>
          <a:p>
            <a:r>
              <a:rPr lang="ru-RU" sz="3600" b="1" dirty="0">
                <a:latin typeface="Calibri" pitchFamily="34" charset="0"/>
              </a:rPr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463DD5-9F40-48C7-BCDB-CF94C641BE79}"/>
              </a:ext>
            </a:extLst>
          </p:cNvPr>
          <p:cNvSpPr txBox="1"/>
          <p:nvPr/>
        </p:nvSpPr>
        <p:spPr>
          <a:xfrm>
            <a:off x="5143559" y="4586352"/>
            <a:ext cx="382027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atin typeface="Calibri" pitchFamily="34" charset="0"/>
              </a:rPr>
              <a:t>«</a:t>
            </a:r>
            <a:r>
              <a:rPr lang="ru-RU" sz="4000" b="1" dirty="0" err="1">
                <a:latin typeface="Calibri" pitchFamily="34" charset="0"/>
              </a:rPr>
              <a:t>биос</a:t>
            </a:r>
            <a:r>
              <a:rPr lang="ru-RU" sz="4000" b="1" dirty="0">
                <a:latin typeface="Calibri" pitchFamily="34" charset="0"/>
              </a:rPr>
              <a:t>» - жизнь  </a:t>
            </a:r>
          </a:p>
          <a:p>
            <a:r>
              <a:rPr lang="ru-RU" sz="4000" b="1" dirty="0">
                <a:latin typeface="Calibri" pitchFamily="34" charset="0"/>
              </a:rPr>
              <a:t>«сфера» - шар.</a:t>
            </a:r>
          </a:p>
          <a:p>
            <a:endParaRPr lang="ru-RU" sz="4000" dirty="0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FCB20DF-44EC-403B-8FC6-6E65D5301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201" y="1484784"/>
            <a:ext cx="6175598" cy="91936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6600" b="1" dirty="0"/>
              <a:t>БИОСФЕРУ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D70CE0A-A342-4426-80B8-D7ED93F75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164" y="2546663"/>
            <a:ext cx="4707556" cy="43113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Царства живых организмов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21455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43576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214311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428625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rot="16200000" flipH="1">
            <a:off x="5073632" y="755616"/>
            <a:ext cx="939792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3643306" y="2285992"/>
            <a:ext cx="278608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285984" y="2143116"/>
            <a:ext cx="2857520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428860" y="1357298"/>
            <a:ext cx="200026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ACB69C-456F-47C4-92DD-D11C7F21D181}"/>
              </a:ext>
            </a:extLst>
          </p:cNvPr>
          <p:cNvSpPr/>
          <p:nvPr/>
        </p:nvSpPr>
        <p:spPr>
          <a:xfrm>
            <a:off x="2005001" y="3945977"/>
            <a:ext cx="2278967" cy="406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Грибы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8583AD0-E135-463D-A243-8C9D3B8B905A}"/>
              </a:ext>
            </a:extLst>
          </p:cNvPr>
          <p:cNvSpPr/>
          <p:nvPr/>
        </p:nvSpPr>
        <p:spPr>
          <a:xfrm>
            <a:off x="4222007" y="1586781"/>
            <a:ext cx="2278967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Растения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3733F05-F41D-431C-A046-85E627F37A71}"/>
              </a:ext>
            </a:extLst>
          </p:cNvPr>
          <p:cNvSpPr/>
          <p:nvPr/>
        </p:nvSpPr>
        <p:spPr>
          <a:xfrm>
            <a:off x="6672725" y="3933401"/>
            <a:ext cx="2278967" cy="406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Животные</a:t>
            </a: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E61A5A29-6F80-4BBE-A6C6-CA485D0C1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301" y="4444985"/>
            <a:ext cx="1954651" cy="2383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icture background">
            <a:extLst>
              <a:ext uri="{FF2B5EF4-FFF2-40B4-BE49-F238E27FC236}">
                <a16:creationId xmlns:a16="http://schemas.microsoft.com/office/drawing/2014/main" id="{1FBEACDE-41A7-4585-ADF6-55EC09F45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565" y="2183347"/>
            <a:ext cx="1935850" cy="216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2F5A18-DC27-46D2-9715-B6A4F0ACE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9155" y="4444985"/>
            <a:ext cx="2383990" cy="2383990"/>
          </a:xfrm>
          <a:prstGeom prst="rect">
            <a:avLst/>
          </a:prstGeom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id="{1BAAFC78-0FE2-4BD4-A62B-795DF050F8F9}"/>
              </a:ext>
            </a:extLst>
          </p:cNvPr>
          <p:cNvSpPr txBox="1">
            <a:spLocks/>
          </p:cNvSpPr>
          <p:nvPr/>
        </p:nvSpPr>
        <p:spPr>
          <a:xfrm>
            <a:off x="460288" y="188640"/>
            <a:ext cx="8229600" cy="1143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4800" b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Царства живых организмов</a:t>
            </a:r>
            <a:endParaRPr lang="ru-RU" sz="48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738D70A-3D0D-48A2-855D-BBAC19FCB467}"/>
              </a:ext>
            </a:extLst>
          </p:cNvPr>
          <p:cNvSpPr/>
          <p:nvPr/>
        </p:nvSpPr>
        <p:spPr>
          <a:xfrm>
            <a:off x="251520" y="1607558"/>
            <a:ext cx="2391508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Бактерии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4D1E1DBC-878C-4A1E-9036-2D38A3A54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45" y="2276816"/>
            <a:ext cx="2296583" cy="162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24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568952" cy="151216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b="1" dirty="0"/>
              <a:t>Ботаника – наука, изучающая царство  растения.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91580" y="1772816"/>
            <a:ext cx="7488832" cy="5760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>
                <a:latin typeface="Consolas" pitchFamily="49" charset="0"/>
                <a:cs typeface="Consolas" pitchFamily="49" charset="0"/>
              </a:rPr>
              <a:t>  </a:t>
            </a:r>
            <a:r>
              <a:rPr lang="ru-RU" sz="2400" b="1" dirty="0" err="1">
                <a:latin typeface="Consolas" pitchFamily="49" charset="0"/>
                <a:cs typeface="Consolas" pitchFamily="49" charset="0"/>
              </a:rPr>
              <a:t>Ботане</a:t>
            </a:r>
            <a:r>
              <a:rPr lang="ru-RU" sz="2400" b="1" dirty="0">
                <a:latin typeface="Consolas" pitchFamily="49" charset="0"/>
                <a:cs typeface="Consolas" pitchFamily="49" charset="0"/>
              </a:rPr>
              <a:t> (греч.) - зелень, трава, растение.</a:t>
            </a:r>
          </a:p>
          <a:p>
            <a:pPr>
              <a:buNone/>
            </a:pPr>
            <a:r>
              <a:rPr lang="ru-RU" sz="2400" dirty="0"/>
              <a:t> </a:t>
            </a:r>
          </a:p>
          <a:p>
            <a:endParaRPr lang="ru-RU" sz="2400" dirty="0"/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470C5E87-7D84-4D10-B7D8-CAA699C35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98" y="2488203"/>
            <a:ext cx="7236804" cy="4549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2656" y="270379"/>
            <a:ext cx="8278688" cy="1656183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ru-RU" sz="5400" b="1" dirty="0"/>
              <a:t>Ботаника - комплексная наука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756" y="2195133"/>
            <a:ext cx="8964488" cy="4392488"/>
          </a:xfrm>
        </p:spPr>
        <p:txBody>
          <a:bodyPr>
            <a:normAutofit/>
          </a:bodyPr>
          <a:lstStyle/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Морфология растений  -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Анатомия растений -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Физиология растений -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Систематика -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География растений -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Экология растений -</a:t>
            </a:r>
          </a:p>
          <a:p>
            <a:pPr marL="571500" indent="-571500" algn="l">
              <a:buFont typeface="Wingdings" panose="05000000000000000000" pitchFamily="2" charset="2"/>
              <a:buChar char="v"/>
            </a:pPr>
            <a:r>
              <a:rPr lang="ru-RU" sz="3600" b="1" dirty="0">
                <a:solidFill>
                  <a:schemeClr val="tx1"/>
                </a:solidFill>
              </a:rPr>
              <a:t>Палеоботаника -</a:t>
            </a:r>
          </a:p>
          <a:p>
            <a:pPr algn="l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4513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3456384" cy="597666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Морфология растений </a:t>
            </a:r>
            <a:r>
              <a:rPr lang="ru-RU" sz="3600" dirty="0"/>
              <a:t>– изучает внешнее строение и процессы формирования органов растений</a:t>
            </a: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288F20E8-787F-4868-AFD9-B90972322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6632"/>
            <a:ext cx="49133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59483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8640"/>
            <a:ext cx="7886700" cy="1656184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Анатомия растений</a:t>
            </a:r>
            <a:r>
              <a:rPr lang="ru-RU" sz="4000" dirty="0">
                <a:solidFill>
                  <a:srgbClr val="FF0000"/>
                </a:solidFill>
              </a:rPr>
              <a:t> </a:t>
            </a:r>
            <a:r>
              <a:rPr lang="ru-RU" sz="4000" dirty="0"/>
              <a:t>– изучает внутреннее строение органов и тканей растительного организма</a:t>
            </a: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467AD724-14FE-498A-809A-F24989C72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758576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5253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226</TotalTime>
  <Words>315</Words>
  <Application>Microsoft Office PowerPoint</Application>
  <PresentationFormat>Экран (4:3)</PresentationFormat>
  <Paragraphs>62</Paragraphs>
  <Slides>26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Calibri Light</vt:lpstr>
      <vt:lpstr>Consolas</vt:lpstr>
      <vt:lpstr>Segoe Print</vt:lpstr>
      <vt:lpstr>Times New Roman</vt:lpstr>
      <vt:lpstr>Wingdings</vt:lpstr>
      <vt:lpstr>Тема Office</vt:lpstr>
      <vt:lpstr>Презентация PowerPoint</vt:lpstr>
      <vt:lpstr> Биология  –   наука  о  живой  природе. </vt:lpstr>
      <vt:lpstr>БИОСФЕРУ</vt:lpstr>
      <vt:lpstr>Царства живых организмов</vt:lpstr>
      <vt:lpstr>Презентация PowerPoint</vt:lpstr>
      <vt:lpstr>Ботаника – наука, изучающая царство  растения.</vt:lpstr>
      <vt:lpstr>Ботаника - комплексная наука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вы думаете, какова роль растений в жизни человека?</vt:lpstr>
      <vt:lpstr>Источник пищи</vt:lpstr>
      <vt:lpstr>Источник кислорода</vt:lpstr>
      <vt:lpstr>Источник лекарств</vt:lpstr>
      <vt:lpstr>Декоративная  роль</vt:lpstr>
      <vt:lpstr>Одежда</vt:lpstr>
      <vt:lpstr>Презентация PowerPoint</vt:lpstr>
      <vt:lpstr>Презентация PowerPoint</vt:lpstr>
      <vt:lpstr>Как вы думаете, сколько видов растений существует на Земле?</vt:lpstr>
      <vt:lpstr>Презентация PowerPoint</vt:lpstr>
      <vt:lpstr>Заполните таблицу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jivop</cp:lastModifiedBy>
  <cp:revision>30</cp:revision>
  <dcterms:created xsi:type="dcterms:W3CDTF">2015-09-03T18:44:21Z</dcterms:created>
  <dcterms:modified xsi:type="dcterms:W3CDTF">2024-07-31T08:45:50Z</dcterms:modified>
</cp:coreProperties>
</file>