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64" r:id="rId4"/>
    <p:sldId id="263" r:id="rId5"/>
    <p:sldId id="262" r:id="rId6"/>
    <p:sldId id="259" r:id="rId7"/>
    <p:sldId id="260" r:id="rId8"/>
    <p:sldId id="261" r:id="rId9"/>
    <p:sldId id="267" r:id="rId10"/>
    <p:sldId id="265" r:id="rId11"/>
    <p:sldId id="257" r:id="rId12"/>
    <p:sldId id="269" r:id="rId13"/>
    <p:sldId id="266" r:id="rId14"/>
    <p:sldId id="273" r:id="rId15"/>
    <p:sldId id="268" r:id="rId16"/>
    <p:sldId id="274" r:id="rId17"/>
    <p:sldId id="270" r:id="rId18"/>
    <p:sldId id="271" r:id="rId19"/>
    <p:sldId id="272" r:id="rId20"/>
    <p:sldId id="275" r:id="rId21"/>
    <p:sldId id="277" r:id="rId22"/>
    <p:sldId id="278" r:id="rId23"/>
    <p:sldId id="276" r:id="rId24"/>
    <p:sldId id="279" r:id="rId25"/>
    <p:sldId id="280" r:id="rId26"/>
    <p:sldId id="283" r:id="rId27"/>
    <p:sldId id="282" r:id="rId28"/>
    <p:sldId id="281" r:id="rId29"/>
    <p:sldId id="284" r:id="rId30"/>
    <p:sldId id="289" r:id="rId31"/>
    <p:sldId id="291" r:id="rId32"/>
    <p:sldId id="292" r:id="rId33"/>
    <p:sldId id="293" r:id="rId34"/>
    <p:sldId id="290" r:id="rId35"/>
    <p:sldId id="294" r:id="rId36"/>
    <p:sldId id="296" r:id="rId37"/>
    <p:sldId id="287" r:id="rId38"/>
    <p:sldId id="298" r:id="rId39"/>
    <p:sldId id="297" r:id="rId40"/>
    <p:sldId id="301" r:id="rId41"/>
    <p:sldId id="295" r:id="rId42"/>
    <p:sldId id="300" r:id="rId43"/>
    <p:sldId id="288" r:id="rId44"/>
    <p:sldId id="299" r:id="rId45"/>
    <p:sldId id="286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9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8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088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061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88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270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850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65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071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777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650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40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136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A886F-737B-40A4-B9A2-9291B438302A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A0C7F-84BD-40DD-81CD-11C672CD43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638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0.jpeg"/><Relationship Id="rId7" Type="http://schemas.openxmlformats.org/officeDocument/2006/relationships/image" Target="../media/image3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5.jpeg"/><Relationship Id="rId4" Type="http://schemas.openxmlformats.org/officeDocument/2006/relationships/image" Target="../media/image4.jpg"/><Relationship Id="rId9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0000">
              <a:schemeClr val="accent4">
                <a:lumMod val="50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39" y="216160"/>
            <a:ext cx="4984723" cy="6379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633731" y="2536306"/>
            <a:ext cx="58858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Михайлович Васнецов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0292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850" y="1405265"/>
            <a:ext cx="3942304" cy="5322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02" y="1239953"/>
            <a:ext cx="3780537" cy="5385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46522" y="631763"/>
            <a:ext cx="2234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91579" y="712331"/>
            <a:ext cx="54928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царевич на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Волке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9506121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191" y="140275"/>
            <a:ext cx="5507068" cy="3030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602" y="129921"/>
            <a:ext cx="3208341" cy="2776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339" y="105197"/>
            <a:ext cx="3635370" cy="2688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943" y="2993651"/>
            <a:ext cx="2712773" cy="3864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345" y="2878667"/>
            <a:ext cx="2947655" cy="3979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600" y="2503066"/>
            <a:ext cx="3618089" cy="25507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" t="2791" r="3637" b="4408"/>
          <a:stretch/>
        </p:blipFill>
        <p:spPr>
          <a:xfrm>
            <a:off x="0" y="2411604"/>
            <a:ext cx="4410736" cy="2456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031" y="4496622"/>
            <a:ext cx="3372700" cy="2381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07"/>
          <a:stretch/>
        </p:blipFill>
        <p:spPr>
          <a:xfrm>
            <a:off x="-44481" y="4639734"/>
            <a:ext cx="3886163" cy="232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07"/>
          <a:stretch/>
        </p:blipFill>
        <p:spPr>
          <a:xfrm>
            <a:off x="107919" y="4792134"/>
            <a:ext cx="3886163" cy="2325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890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49934" y="133598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Посреди поля чистого,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закате красна солнышка,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восходе ясна месяца,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заставу богатырскую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Собирались на походный совет</a:t>
            </a:r>
          </a:p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Славнорусские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...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786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" t="710" r="70929" b="-710"/>
          <a:stretch/>
        </p:blipFill>
        <p:spPr>
          <a:xfrm>
            <a:off x="442128" y="251209"/>
            <a:ext cx="3094892" cy="65023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6786" y="3617407"/>
            <a:ext cx="2743744" cy="3240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002" y="2849729"/>
            <a:ext cx="3295445" cy="3903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50453" y="42933"/>
            <a:ext cx="83401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славным городом Киевом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тех на степях на днепровских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Стояла застава богатырская.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заставе был богатырь Илья,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и конь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Ильёй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словно лютый зверь,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сам на коне, как ясный сокол!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3453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980" y="228302"/>
            <a:ext cx="1191669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будущий защитник русской земли в 1143 году у крестьян Ивана и Ефросиньи Тимофеевых в селе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Карачарово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вблизи Мурома во Владимирской области.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не мог ходить, пока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ему не исполнилось 33 года. 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огда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достиг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этого возраста,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произошло чудо. В его отчий дом заглянули калики, странствующие врачеватели. Калики постучали в дверь и попросили впустить их. Сначала будущий витязь посетовал, что не может этого сделать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хворь мешает. Однако калики продолжали настаивать и утверждали, что наш герой сможет подняться самостоятельно. Молодой человек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разозлился,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сам того не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ведая,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встал,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прошёл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двери, отворил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её, дал напиться странникам.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потом он понял, что полностью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исцелён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Герой решил отблагодарить своих избавителей за чудесное исцеление и дал обет, что будет защищать родную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страну.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этого момента и начинается биография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богатыря.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Традиционно Илью Муромца соотносят с преподобным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Илиёй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Печерским, иноком Киево-Печерской лавры.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963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" t="6749" r="69530" b="6582"/>
          <a:stretch/>
        </p:blipFill>
        <p:spPr>
          <a:xfrm>
            <a:off x="307974" y="371788"/>
            <a:ext cx="3216501" cy="6380704"/>
          </a:xfrm>
          <a:prstGeom prst="rect">
            <a:avLst/>
          </a:prstGeom>
        </p:spPr>
      </p:pic>
      <p:sp>
        <p:nvSpPr>
          <p:cNvPr id="4" name="AutoShape 2" descr="http://1.bp.blogspot.com/-mxmcy7q9DaA/TsqKolBiUrI/AAAAAAAAAcU/CD0pM5akpgY/w1200-h630-p-k-no-nu/8203893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840" y="3866309"/>
            <a:ext cx="4071582" cy="2137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" t="3663" r="1297" b="1685"/>
          <a:stretch/>
        </p:blipFill>
        <p:spPr>
          <a:xfrm>
            <a:off x="9425354" y="2785467"/>
            <a:ext cx="2445099" cy="307302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624957" y="571240"/>
            <a:ext cx="78591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был на заставе Добрыня Никитич, млад.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пошёл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конь богатырский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горы на гору перескакивать,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холма на холмы перемахивать.</a:t>
            </a:r>
            <a:endParaRPr lang="ru-RU" sz="2800" b="1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2727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506" y="692891"/>
            <a:ext cx="1161924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Судя по летописям, Добрыня Никитич –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личность. Годы жизни древнерусского полководца приходятся на середину </a:t>
            </a:r>
            <a:r>
              <a:rPr 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Прототипом богатыря называют Добрыню, родного дядю по материнской линии и наставника князя Владимира Красное Солнышко. 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Добрыня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Никитич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обладал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недюженной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силой, славился смекалкой, смелостью, имел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тонкий ум, что помогало ему вести военные действия особо умело, не прибегая к большому количеству жертв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всегда умел подобрать нужные слова,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вёл переговоры, был образован.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частности, упоминается, что Добрыня знал 12 разных языков, а также разговаривал «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по-птичьи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Играл на гуслях, хорошо пел, плавал. Навыки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знания реального воеводы отображаются и в характере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былинного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героя. </a:t>
            </a:r>
          </a:p>
        </p:txBody>
      </p:sp>
    </p:spTree>
    <p:extLst>
      <p:ext uri="{BB962C8B-B14F-4D97-AF65-F5344CB8AC3E}">
        <p14:creationId xmlns:p14="http://schemas.microsoft.com/office/powerpoint/2010/main" val="29596751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5" t="1243" r="71029" b="6393"/>
          <a:stretch/>
        </p:blipFill>
        <p:spPr>
          <a:xfrm>
            <a:off x="200967" y="644700"/>
            <a:ext cx="2612569" cy="554571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24068" y="598803"/>
            <a:ext cx="70907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Надевал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Алёшенька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латы кольчужные,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Застёгивал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пуговки жемчужные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нагрудничек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булатный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брал свою сбрую богатырскую: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Во‑первых,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копьё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долгомерное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Во‑вторых, саблю острую,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Во‑третьих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палицу боевую,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налушничек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тугой лук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двенадцать стрелочек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калёныих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забыл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чинжалище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свой острый нож.</a:t>
            </a:r>
            <a:endParaRPr lang="ru-RU" sz="28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664" y="598803"/>
            <a:ext cx="2822448" cy="3441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39612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62" y="562708"/>
            <a:ext cx="1168958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Попович изображался самым молодым из богатырей. В былинах говорилось, что он был сыном соборного попа из Ростова (ныне город в Ярославской области). Отцом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разных текстах назывались два ростовских святых — святитель Леонтий, чьи мощи находятся в ростовском Успенском соборе, или Феодор, первый епископ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Ростова.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Несмотря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 религиозное воспитание,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 шутником и балагуром, а его смелость всегда граничила с дерзостью.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был воплощением истинно народных качеств — азарта, смекалки и юмора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Считается, что образ богатыря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Алёши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восходит к реальному ростовскому воину Александру Поповичу, погибшему в 1223 году в битве с монголо-татарами на реке Калке.</a:t>
            </a:r>
            <a:r>
              <a:rPr lang="ru-RU" sz="2800" dirty="0"/>
              <a:t> </a:t>
            </a:r>
            <a:endParaRPr lang="ru-RU" sz="2800" b="0" i="0" dirty="0">
              <a:effectLst/>
              <a:latin typeface="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3802424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43578" y="529782"/>
            <a:ext cx="1085222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111111"/>
                </a:solidFill>
                <a:latin typeface="Roboto"/>
              </a:rPr>
              <a:t>Ножны</a:t>
            </a:r>
            <a:r>
              <a:rPr lang="ru-RU" dirty="0" smtClean="0">
                <a:solidFill>
                  <a:srgbClr val="111111"/>
                </a:solidFill>
                <a:latin typeface="Roboto"/>
              </a:rPr>
              <a:t> </a:t>
            </a:r>
            <a:r>
              <a:rPr lang="ru-RU" b="1" dirty="0">
                <a:solidFill>
                  <a:srgbClr val="111111"/>
                </a:solidFill>
                <a:latin typeface="Roboto"/>
              </a:rPr>
              <a:t>—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 футляр для меча или кинжала.</a:t>
            </a:r>
          </a:p>
          <a:p>
            <a:r>
              <a:rPr lang="ru-RU" dirty="0" smtClean="0">
                <a:solidFill>
                  <a:srgbClr val="111111"/>
                </a:solidFill>
                <a:latin typeface="Roboto"/>
              </a:rPr>
              <a:t>.</a:t>
            </a:r>
            <a:endParaRPr lang="ru-RU" dirty="0">
              <a:solidFill>
                <a:srgbClr val="111111"/>
              </a:solidFill>
              <a:latin typeface="Roboto"/>
            </a:endParaRP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Кистень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 представляет собой грушевидную гирю, которая весит около 100-500 г и прикреплена цепью к рукояти.</a:t>
            </a: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Наручи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 — часть доспехов, защищающая руки от кисти до локтя.</a:t>
            </a: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Топор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 является удобным и универсальным инструментом для труда и для боя.</a:t>
            </a: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Палица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 – оружие с древнейшей историей. Появилась она ещё в каменном веке и представляла собой переходную форму от простейшей дубины к боевой булаве. Палица относится к группе ударно-дробящего холодного оружия.</a:t>
            </a: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Копьё 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делалось из дерева с железным, острозаточенным наконечником.</a:t>
            </a:r>
          </a:p>
          <a:p>
            <a:r>
              <a:rPr lang="ru-RU" b="1" dirty="0">
                <a:solidFill>
                  <a:srgbClr val="111111"/>
                </a:solidFill>
                <a:latin typeface="Roboto"/>
              </a:rPr>
              <a:t>Булава 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выглядит как деревянная дубина, от конца которой отходит цепочка, а на цепочке находится металлический шар с шипами.</a:t>
            </a:r>
          </a:p>
          <a:p>
            <a:r>
              <a:rPr lang="ru-RU" b="1" dirty="0" smtClean="0">
                <a:solidFill>
                  <a:srgbClr val="111111"/>
                </a:solidFill>
                <a:latin typeface="Roboto"/>
              </a:rPr>
              <a:t>Брамина</a:t>
            </a:r>
            <a:r>
              <a:rPr lang="ru-RU" dirty="0" smtClean="0">
                <a:solidFill>
                  <a:srgbClr val="111111"/>
                </a:solidFill>
                <a:latin typeface="Roboto"/>
              </a:rPr>
              <a:t> </a:t>
            </a:r>
            <a:r>
              <a:rPr lang="ru-RU" dirty="0">
                <a:solidFill>
                  <a:srgbClr val="111111"/>
                </a:solidFill>
                <a:latin typeface="Roboto"/>
              </a:rPr>
              <a:t>— элемент шлема в виде кольчужной сетки</a:t>
            </a:r>
            <a:r>
              <a:rPr lang="ru-RU" dirty="0" smtClean="0">
                <a:solidFill>
                  <a:srgbClr val="111111"/>
                </a:solidFill>
                <a:latin typeface="Roboto"/>
              </a:rPr>
              <a:t>.</a:t>
            </a:r>
            <a:r>
              <a:rPr lang="ru-RU" dirty="0"/>
              <a:t>  </a:t>
            </a:r>
            <a:r>
              <a:rPr lang="ru-RU" dirty="0" smtClean="0"/>
              <a:t>Щит </a:t>
            </a:r>
            <a:r>
              <a:rPr lang="ru-RU" dirty="0"/>
              <a:t>– это защитное вооружение древнего воина в виде округлой, прямоугольной, треугольной или ромбовидной плоскости (из дерева, металла или жёсткой кожи). Кольчуга – это доспех, сплетённый из железных колец, металлическая сеть для защиты от поражения холодным оружием. Шлем – это металлический головной убор, защищавший от ударов холодным оружием. Ножны – это футляр для хранения и ношения клинкового оружия. </a:t>
            </a:r>
            <a:endParaRPr lang="ru-RU" dirty="0">
              <a:solidFill>
                <a:srgbClr val="111111"/>
              </a:solidFill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3926270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735" y="636218"/>
            <a:ext cx="9385739" cy="6100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990560" y="112998"/>
            <a:ext cx="2158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«Богатыри»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8442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441"/>
          <a:stretch/>
        </p:blipFill>
        <p:spPr>
          <a:xfrm>
            <a:off x="220151" y="111051"/>
            <a:ext cx="4079630" cy="56571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30684" y="1940226"/>
            <a:ext cx="701438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Кольчуга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старинный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воинский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доспех,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сплетённый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железных колец, металлическая сеть для защиты от поражения холодным оружием. </a:t>
            </a:r>
            <a:endParaRPr lang="ru-RU" sz="2400" dirty="0">
              <a:solidFill>
                <a:srgbClr val="11111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4623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" t="10126" r="58342" b="19011"/>
          <a:stretch/>
        </p:blipFill>
        <p:spPr>
          <a:xfrm>
            <a:off x="381837" y="1045456"/>
            <a:ext cx="5051171" cy="490316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961790" y="1505969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111111"/>
                </a:solidFill>
                <a:latin typeface="Roboto"/>
              </a:rPr>
              <a:t>.</a:t>
            </a:r>
            <a:endParaRPr lang="ru-RU" dirty="0">
              <a:solidFill>
                <a:srgbClr val="111111"/>
              </a:solidFill>
              <a:latin typeface="Roboto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39707" y="2477782"/>
            <a:ext cx="47502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Шлем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металлический головной убор, защищавший от ударов холодным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оружием.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2666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7" t="14202" r="56759" b="27715"/>
          <a:stretch/>
        </p:blipFill>
        <p:spPr>
          <a:xfrm>
            <a:off x="653143" y="1134180"/>
            <a:ext cx="4914685" cy="46925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54204" y="1134180"/>
            <a:ext cx="8466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Бармица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элемент шлема в виде кольчужной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сетки.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6509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0119" y="4476540"/>
            <a:ext cx="80639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Щит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защитное вооружение древнего воина в виде округлой, прямоугольной, треугольной или ромбовидной плоскости (из дерева, металла или жёсткой кожи). 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69" t="31253" r="25974" b="6756"/>
          <a:stretch/>
        </p:blipFill>
        <p:spPr>
          <a:xfrm>
            <a:off x="0" y="192539"/>
            <a:ext cx="4371033" cy="35068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64429" y="366990"/>
            <a:ext cx="65576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Меч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колющее </a:t>
            </a:r>
            <a:r>
              <a:rPr lang="ru-RU" sz="2400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рубящее оружие в виде острого прямого клинка с рукояткой.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710" y="1813785"/>
            <a:ext cx="1892718" cy="28408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9" t="16512" r="53346" b="19367"/>
          <a:stretch/>
        </p:blipFill>
        <p:spPr>
          <a:xfrm>
            <a:off x="9208148" y="3682644"/>
            <a:ext cx="2788120" cy="2788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7215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6" t="8873" r="57642" b="5684"/>
          <a:stretch/>
        </p:blipFill>
        <p:spPr>
          <a:xfrm>
            <a:off x="341644" y="884254"/>
            <a:ext cx="3848518" cy="48336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39587" y="77284"/>
            <a:ext cx="77115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Колчан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сумка-чехол для метательного оружия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5" t="22905" r="23578" b="14571"/>
          <a:stretch/>
        </p:blipFill>
        <p:spPr>
          <a:xfrm>
            <a:off x="4833257" y="1337325"/>
            <a:ext cx="7214717" cy="35370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45204" y="4780169"/>
            <a:ext cx="764679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Копьё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(устар.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ланец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метательное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колющее или колюще-рубящее древковое холодное оружие.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93916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6" t="-3197" r="53047" b="28603"/>
          <a:stretch/>
        </p:blipFill>
        <p:spPr>
          <a:xfrm>
            <a:off x="733529" y="794248"/>
            <a:ext cx="4300695" cy="4219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426109" y="1417032"/>
            <a:ext cx="64912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Палица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— это тяжелая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дубинка с утолщенным концом, употреблявшаяся в старину как ударное или метательное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оружие.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77308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" t="14024" r="49251" b="14749"/>
          <a:stretch/>
        </p:blipFill>
        <p:spPr>
          <a:xfrm>
            <a:off x="361740" y="2099971"/>
            <a:ext cx="4592097" cy="402939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3637" y="605089"/>
            <a:ext cx="118302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Наручи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широкий браслет, защищавший руки от кисти до локтя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стали, они защищали руки богатыря.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Поножи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браслеты, которые надевали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поверх кожаных сапог, они состояли из широкой пластины и защищали ноги.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918" y="2553683"/>
            <a:ext cx="37465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4110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74" t="48128" r="29870" b="8000"/>
          <a:stretch/>
        </p:blipFill>
        <p:spPr>
          <a:xfrm>
            <a:off x="3260782" y="1420928"/>
            <a:ext cx="4421274" cy="248194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79101" y="4323422"/>
            <a:ext cx="7526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Топор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рубящий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 с коротким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лезвием.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70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" t="22551" r="57544" b="24873"/>
          <a:stretch/>
        </p:blipFill>
        <p:spPr>
          <a:xfrm>
            <a:off x="633046" y="874206"/>
            <a:ext cx="3848519" cy="297431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22219" y="4327791"/>
            <a:ext cx="104213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Булава́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короткодревковое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ударно-дробящее холодное оружие в виде рукояти с шаровидной (или иной формы) ударной частью —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навершием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7087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55" y="1386728"/>
            <a:ext cx="5914075" cy="325927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6055" y="5331363"/>
            <a:ext cx="114572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—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грушевидная гиря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весом 100-500 г.,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прикреплённая цепью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рукояти.</a:t>
            </a:r>
          </a:p>
        </p:txBody>
      </p:sp>
    </p:spTree>
    <p:extLst>
      <p:ext uri="{BB962C8B-B14F-4D97-AF65-F5344CB8AC3E}">
        <p14:creationId xmlns:p14="http://schemas.microsoft.com/office/powerpoint/2010/main" val="424072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618" y="762074"/>
            <a:ext cx="8646702" cy="609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689281" y="244170"/>
            <a:ext cx="51593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Олега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кудесником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350593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633" y="263156"/>
            <a:ext cx="4377302" cy="62354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848100" y="498537"/>
            <a:ext cx="2234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«Алёнушка»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8395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31468" y="1447679"/>
            <a:ext cx="6420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работа 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«Сказки и картины В.М. Васнецова»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07" r="25289"/>
          <a:stretch/>
        </p:blipFill>
        <p:spPr>
          <a:xfrm>
            <a:off x="727587" y="943898"/>
            <a:ext cx="3048000" cy="56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7058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18503" y="924232"/>
            <a:ext cx="929361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учащимся 1 классов о сказке и о сказочных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героях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примере произведений В.М. Васнецова;</a:t>
            </a:r>
            <a:endParaRPr lang="ru-RU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секрет, почему добро всегда побеждает зло.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8" t="5951" r="11523" b="4667"/>
          <a:stretch/>
        </p:blipFill>
        <p:spPr>
          <a:xfrm>
            <a:off x="311529" y="2113935"/>
            <a:ext cx="2706974" cy="4596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1697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0709" y="1569460"/>
            <a:ext cx="10726993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Calligraph" panose="040B0500000000000000" pitchFamily="82" charset="0"/>
                <a:cs typeface="Times New Roman" panose="02020603050405020304" pitchFamily="18" charset="0"/>
              </a:rPr>
              <a:t>«Лишь </a:t>
            </a:r>
            <a:r>
              <a:rPr lang="ru-RU" sz="6000" dirty="0">
                <a:solidFill>
                  <a:srgbClr val="C00000"/>
                </a:solidFill>
                <a:latin typeface="Calligraph" panose="040B0500000000000000" pitchFamily="82" charset="0"/>
                <a:cs typeface="Times New Roman" panose="02020603050405020304" pitchFamily="18" charset="0"/>
              </a:rPr>
              <a:t>добро одно бессмертно. Зло подолгу не живёт» </a:t>
            </a:r>
            <a:r>
              <a:rPr lang="ru-RU" sz="6000" dirty="0" smtClean="0">
                <a:solidFill>
                  <a:srgbClr val="C00000"/>
                </a:solidFill>
                <a:latin typeface="Calligraph" panose="040B0500000000000000" pitchFamily="82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Шота Руставели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5" y="3471154"/>
            <a:ext cx="3174312" cy="31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436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942" y="108154"/>
            <a:ext cx="1203405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Распределитесь на команды по 5-6 человек.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Выберите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представленных произведений художника.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представлена на сайте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Третьяковской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галереи.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пределите обязанности каждого участника команды: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информацией;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художественных образов сказочных героев (наброски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коллажи, компьютерная графика, скульптурные композиции, фотографии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аквагримом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рганизация презентации (формат </a:t>
            </a:r>
            <a:r>
              <a:rPr 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проведения).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Скорректируйте время выполнения работы (19 мин).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бсудите в команде готовый результат.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Презентация проектов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обсуждение: вопросы к участникам команд, аргументированное высказывание своей позиции, вежливое отношение к собеседникам.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Подведение итогов. Формирование общего вывода.</a:t>
            </a:r>
          </a:p>
        </p:txBody>
      </p:sp>
    </p:spTree>
    <p:extLst>
      <p:ext uri="{BB962C8B-B14F-4D97-AF65-F5344CB8AC3E}">
        <p14:creationId xmlns:p14="http://schemas.microsoft.com/office/powerpoint/2010/main" val="17471162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197" y="364837"/>
            <a:ext cx="1178914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то, что хорошо, полезно, нужно человеку, с чем связаны надежды людей, представления о свободе и счастье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Зло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имеет отрицательный смысл и обозначает плохое, влекущее за собой беды, страдания, горе, несчастье. Это противоположные понятия. У добра много и помощников, а зло – одиноко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оказывает верх над злом. Тем самым народ хочет показать то, что добра на земле больше, чем зла.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Оно сильнее и всегда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 зло.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 людей, что нужно оставаться добрым человеком, а если зло тебя настигло, то надо с ним бороться.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7327"/>
            <a:ext cx="3174312" cy="314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043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8" t="11039" r="12903" b="22008"/>
          <a:stretch/>
        </p:blipFill>
        <p:spPr>
          <a:xfrm>
            <a:off x="2113936" y="689207"/>
            <a:ext cx="8888359" cy="4551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6220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9307"/>
            <a:ext cx="4650292" cy="627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405598" y="519307"/>
            <a:ext cx="4779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«Иван-царевич на Сером Волке»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11484" y="1888092"/>
            <a:ext cx="762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Полотно «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Иван-царевич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Сером Волке» было написано Васнецовым в 1889 году и представляет собой иллюстрацию к известной русской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сказке. На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картине изображены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Иван-царевич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вместе с Еленой Прекрасной, которых спасает от погони Серый Волк. Они мчатся сквозь тёмный и мрачный лес, окутанный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туманом. Ивана-царевича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видим в кафтане, расшитом золотом. Его взгляд полный тревоги устремлён в сторону преследователей.</a:t>
            </a:r>
          </a:p>
          <a:p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Прекрасная наряжена в перламутровое платье, украшенное золотом.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взгляде Елены мы видим покорность судьбе, но в то же время страх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происходящего. Серый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Волк бежит изо всех сил, унося от преследователей </a:t>
            </a:r>
            <a:r>
              <a:rPr lang="ru-RU" sz="2000" dirty="0" smtClean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Ивана-царевича </a:t>
            </a:r>
            <a:r>
              <a:rPr lang="ru-RU" sz="2000" dirty="0">
                <a:solidFill>
                  <a:srgbClr val="08080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Елену Прекрасную. Виктор Васнецов мастерски изобразил животное в движении: его уши прижаты к голове, язык высунут, а ноги напряжены. Волк легко переносит главных героев через болото.</a:t>
            </a:r>
            <a:endParaRPr lang="ru-RU" sz="2000" b="0" i="0" dirty="0">
              <a:solidFill>
                <a:srgbClr val="080808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6792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398" y="656533"/>
            <a:ext cx="4219391" cy="61406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590899" y="194868"/>
            <a:ext cx="1943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«Алёнушка»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638479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265" y="970957"/>
            <a:ext cx="4223351" cy="5701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527183" y="198007"/>
            <a:ext cx="47795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«Иван-царевич на Сером Волке»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9671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599588"/>
            <a:ext cx="8473941" cy="62675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AutoShape 2" descr="https://regnum.ru/uploads/pictures/news/2016/04/08/regnum_picture_14601287511888894_norm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067200" y="76368"/>
            <a:ext cx="1976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«Баба-яга»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93733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46" y="757270"/>
            <a:ext cx="9385739" cy="61007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220393" y="295605"/>
            <a:ext cx="1875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«Богатыри»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049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8843" r="6347" b="12330"/>
          <a:stretch/>
        </p:blipFill>
        <p:spPr>
          <a:xfrm>
            <a:off x="2801566" y="1421659"/>
            <a:ext cx="7306040" cy="4853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789902" y="352660"/>
            <a:ext cx="2855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«Спящая царевна»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0752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" t="2791" r="3637" b="4408"/>
          <a:stretch/>
        </p:blipFill>
        <p:spPr>
          <a:xfrm>
            <a:off x="2308713" y="1624519"/>
            <a:ext cx="8094261" cy="4508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912467" y="836579"/>
            <a:ext cx="3205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«Витязь на распутье»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29191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6089"/>
            <a:ext cx="4269377" cy="6213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824782" y="300382"/>
            <a:ext cx="19432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«Алёнушка»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64503" y="688800"/>
            <a:ext cx="716248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Aft>
                <a:spcPts val="1125"/>
              </a:spcAft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опушке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тёмного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леса, на большом камне прямо над водой лесного озерца сидит Алёнушка. Голодная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утомлённая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босая девчушка, устало 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обречённо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опустила головушку на колени. Сказочная девочка ищет в лесу своего потерявшегося младшего брата Ивана. Б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ольшими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грустными глазами смотрит девушка в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тёмную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воду. Сейчас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немного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передохнёт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снова отправится на поиски брата по густому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тёмному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лесу. Пасмурные облака сгустились над лесом и полянкой,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ярче показывая общее настроение тоски и отчаяния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героини. Однако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заднем плане, на еловых ветках присели несколько белогрудых ласточек, символизирующих надежду на благополучный конец доброй сказки об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Алёнушке. Звала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искала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Алёнушка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брата в густом лесу, притомилась и присела к воде на опушке передохнуть. Сарафан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лесу истрепался, испачкался и порвался, волосы взъерошились, цепляясь о ветви деревьев и кустов. Но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пока что не тревожит девушку, грустит она и надеется отыскать братца в дремучем лесу.</a:t>
            </a:r>
            <a:endParaRPr lang="ru-RU" sz="20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6063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8843" r="6347" b="12330"/>
          <a:stretch/>
        </p:blipFill>
        <p:spPr>
          <a:xfrm>
            <a:off x="153749" y="1505506"/>
            <a:ext cx="5956058" cy="395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11290" y="323477"/>
            <a:ext cx="2855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11111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«Спящая царевна»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92707" y="952075"/>
            <a:ext cx="5634851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Картина Васнецова «Спящая красавица» – одна из иллюстраций к циклу «Поэма семи сказок». Для произведения художник выбрал тот эпизод, когда молодая царевна укололась веретеном и впала в долгий столетний сон, а вместе с ней заснуло все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царство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полотне представлен открытый терем. В центре на помосте возле прялки спит царевна.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волосы разметались, руки безвольно повисли, одна туфелька упала на пол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всё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 том, что девушка заснула совершенно внезапно.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ступеньках возле помоста прикорнула маленькая девочка, читавшая Голубиную книгу.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левой части холста дремлют девушки. Они склонились друг на друга во всевозможных позах, оставив свои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занятия. Животные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птицы тоже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погрузились в сон. </a:t>
            </a:r>
            <a:endParaRPr lang="ru-RU" sz="2000" b="0" i="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562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155" y="1229514"/>
            <a:ext cx="3951197" cy="5628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2" t="8843" r="6347" b="12330"/>
          <a:stretch/>
        </p:blipFill>
        <p:spPr>
          <a:xfrm>
            <a:off x="5891369" y="693237"/>
            <a:ext cx="6392173" cy="33584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005" y="178025"/>
            <a:ext cx="3514789" cy="474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653" y="3832889"/>
            <a:ext cx="5561885" cy="361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8422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07"/>
          <a:stretch/>
        </p:blipFill>
        <p:spPr>
          <a:xfrm>
            <a:off x="1745673" y="1170076"/>
            <a:ext cx="8970187" cy="536829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45084" y="340821"/>
            <a:ext cx="23525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«Баян»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110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53" y="1296785"/>
            <a:ext cx="9077257" cy="4995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46426" y="359817"/>
            <a:ext cx="29243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Ковёр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самолёт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22859847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" t="2791" r="3637" b="4408"/>
          <a:stretch/>
        </p:blipFill>
        <p:spPr>
          <a:xfrm>
            <a:off x="1419677" y="914401"/>
            <a:ext cx="9945068" cy="553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068121" y="149446"/>
            <a:ext cx="3703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«Витязь на распутье»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213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91613" y="243441"/>
            <a:ext cx="36966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Призвание варягов»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179" y="1024355"/>
            <a:ext cx="7983157" cy="5638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9234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6320" y="764439"/>
            <a:ext cx="6956484" cy="6020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845824" y="151269"/>
            <a:ext cx="5997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царевны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подземного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царства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8308563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6512</TotalTime>
  <Words>1379</Words>
  <Application>Microsoft Office PowerPoint</Application>
  <PresentationFormat>Широкоэкранный</PresentationFormat>
  <Paragraphs>103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3" baseType="lpstr">
      <vt:lpstr>Arial</vt:lpstr>
      <vt:lpstr>Calibri</vt:lpstr>
      <vt:lpstr>Calibri Light</vt:lpstr>
      <vt:lpstr>Calligraph</vt:lpstr>
      <vt:lpstr>Noto Serif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68</cp:revision>
  <dcterms:created xsi:type="dcterms:W3CDTF">2022-02-19T14:59:52Z</dcterms:created>
  <dcterms:modified xsi:type="dcterms:W3CDTF">2024-07-29T16:16:35Z</dcterms:modified>
</cp:coreProperties>
</file>