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8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embeddedFontLst>
    <p:embeddedFont>
      <p:font typeface="Arial Black" panose="020B0A04020102020204" pitchFamily="34" charset="0"/>
      <p:regular r:id="rId28"/>
      <p:bold r:id="rId29"/>
    </p:embeddedFont>
    <p:embeddedFont>
      <p:font typeface="Arial Narrow" panose="020B0606020202030204" pitchFamily="34" charset="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entury Gothic" panose="020B0502020202020204" pitchFamily="34" charset="0"/>
      <p:regular r:id="rId38"/>
      <p:bold r:id="rId39"/>
      <p:italic r:id="rId40"/>
      <p:boldItalic r:id="rId41"/>
    </p:embeddedFont>
    <p:embeddedFont>
      <p:font typeface="Comic Sans MS" panose="030F0702030302020204" pitchFamily="66" charset="0"/>
      <p:regular r:id="rId42"/>
      <p:bold r:id="rId43"/>
      <p:italic r:id="rId44"/>
      <p:boldItalic r:id="rId45"/>
    </p:embeddedFont>
    <p:embeddedFont>
      <p:font typeface="Lexend" panose="020B0604020202020204" charset="0"/>
      <p:regular r:id="rId46"/>
      <p:bold r:id="rId47"/>
    </p:embeddedFont>
    <p:embeddedFont>
      <p:font typeface="Roboto" panose="020B0604020202020204" charset="0"/>
      <p:regular r:id="rId48"/>
      <p:bold r:id="rId49"/>
      <p:italic r:id="rId50"/>
      <p:boldItalic r:id="rId51"/>
    </p:embeddedFont>
  </p:embeddedFontLst>
  <p:custDataLst>
    <p:tags r:id="rId52"/>
  </p:custDataLst>
  <p:defaultText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="" r:id="rId53" roundtripDataSignature="AMtx7mhaWOTWrokSABkGJGsZs8rsi116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/>
    <p:restoredTop sz="0"/>
  </p:normalViewPr>
  <p:slideViewPr>
    <p:cSldViewPr snapToGrid="0">
      <p:cViewPr varScale="1">
        <p:scale>
          <a:sx n="72" d="100"/>
          <a:sy n="72" d="100"/>
        </p:scale>
        <p:origin x="130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2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customschemas.google.com/relationships/presentationmetadata" Target="meta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font" Target="fonts/font14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ct val="0"/>
      </a:spcBef>
      <a:spcAft>
        <a:spcPct val="0"/>
      </a:spcAft>
    </a:defPPr>
    <a:lvl1pPr marR="0" lvl="0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ct val="0"/>
      </a:spcBef>
      <a:spcAft>
        <a:spcPct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0" name="Google Shape;22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7" name="Google Shape;25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" name="Google Shape;5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4" name="Google Shape;324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3" name="Google Shape;37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1" name="Google Shape;381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1" name="Google Shape;39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19999" h="119999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" name="Google Shape;15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7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ct val="0"/>
              </a:spcAft>
              <a:buClr>
                <a:srgbClr val="88889A"/>
              </a:buClr>
              <a:buSzPts val="3200"/>
              <a:buNone/>
              <a:defRPr>
                <a:solidFill>
                  <a:srgbClr val="88889A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ct val="0"/>
              </a:spcAft>
              <a:buClr>
                <a:srgbClr val="88889A"/>
              </a:buClr>
              <a:buSzPts val="2800"/>
              <a:buNone/>
              <a:defRPr>
                <a:solidFill>
                  <a:srgbClr val="88889A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ct val="0"/>
              </a:spcAft>
              <a:buClr>
                <a:srgbClr val="88889A"/>
              </a:buClr>
              <a:buSzPts val="2400"/>
              <a:buNone/>
              <a:defRPr>
                <a:solidFill>
                  <a:srgbClr val="88889A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88889A"/>
              </a:buClr>
              <a:buSzPts val="2000"/>
              <a:buNone/>
              <a:defRPr>
                <a:solidFill>
                  <a:srgbClr val="88889A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88889A"/>
              </a:buClr>
              <a:buSzPts val="2000"/>
              <a:buNone/>
              <a:defRPr>
                <a:solidFill>
                  <a:srgbClr val="88889A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88889A"/>
              </a:buClr>
              <a:buSzPts val="2000"/>
              <a:buNone/>
              <a:defRPr>
                <a:solidFill>
                  <a:srgbClr val="88889A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88889A"/>
              </a:buClr>
              <a:buSzPts val="2000"/>
              <a:buNone/>
              <a:defRPr>
                <a:solidFill>
                  <a:srgbClr val="88889A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88889A"/>
              </a:buClr>
              <a:buSzPts val="2000"/>
              <a:buNone/>
              <a:defRPr>
                <a:solidFill>
                  <a:srgbClr val="88889A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rgbClr val="88889A"/>
              </a:buClr>
              <a:buSzPts val="2000"/>
              <a:buNone/>
              <a:defRPr>
                <a:solidFill>
                  <a:srgbClr val="88889A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ct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ct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ct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9A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ct val="0"/>
              </a:spcBef>
              <a:spcAft>
                <a:spcPct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>
    <p:fade thruBlk="1"/>
  </p:transition>
  <p:txStyles>
    <p:title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ct val="0"/>
        </a:spcBef>
        <a:spcAft>
          <a:spcPct val="0"/>
        </a:spcAft>
      </a:defPPr>
      <a:lvl1pPr marR="0" lvl="0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dzen.ru/video/watch/6641faa9e31cce12ca0b34b5?share_to=link" TargetMode="External"/><Relationship Id="rId3" Type="http://schemas.openxmlformats.org/officeDocument/2006/relationships/image" Target="../media/image58.jpe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68.jpeg"/><Relationship Id="rId5" Type="http://schemas.openxmlformats.org/officeDocument/2006/relationships/image" Target="../media/image64.jpeg"/><Relationship Id="rId10" Type="http://schemas.openxmlformats.org/officeDocument/2006/relationships/image" Target="../media/image67.jpeg"/><Relationship Id="rId4" Type="http://schemas.openxmlformats.org/officeDocument/2006/relationships/image" Target="../media/image59.png"/><Relationship Id="rId9" Type="http://schemas.openxmlformats.org/officeDocument/2006/relationships/hyperlink" Target="https://dzen.ru/video/watch/6641fb2495aa2132f20cb471?share_to=link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13" Type="http://schemas.openxmlformats.org/officeDocument/2006/relationships/image" Target="../media/image89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8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11" Type="http://schemas.openxmlformats.org/officeDocument/2006/relationships/hyperlink" Target="https://dzen.ru/video/watch/6641fd192b38817cbbf02f63?share_to=link" TargetMode="External"/><Relationship Id="rId5" Type="http://schemas.openxmlformats.org/officeDocument/2006/relationships/image" Target="../media/image82.jpeg"/><Relationship Id="rId10" Type="http://schemas.openxmlformats.org/officeDocument/2006/relationships/image" Target="../media/image87.pn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0.png"/><Relationship Id="rId7" Type="http://schemas.openxmlformats.org/officeDocument/2006/relationships/image" Target="../media/image9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59.png"/><Relationship Id="rId4" Type="http://schemas.openxmlformats.org/officeDocument/2006/relationships/image" Target="../media/image91.png"/><Relationship Id="rId9" Type="http://schemas.openxmlformats.org/officeDocument/2006/relationships/image" Target="../media/image9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"/>
          <p:cNvPicPr preferRelativeResize="0"/>
          <p:nvPr/>
        </p:nvPicPr>
        <p:blipFill>
          <a:blip r:embed="rId3">
            <a:alphaModFix/>
          </a:blip>
          <a:srcRect l="6411" t="19320" r="6480" b="20304"/>
          <a:stretch>
            <a:fillRect/>
          </a:stretch>
        </p:blipFill>
        <p:spPr>
          <a:xfrm>
            <a:off x="114050" y="2409150"/>
            <a:ext cx="6156475" cy="426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1"/>
          <p:cNvPicPr preferRelativeResize="0"/>
          <p:nvPr/>
        </p:nvPicPr>
        <p:blipFill>
          <a:blip r:embed="rId4">
            <a:alphaModFix/>
          </a:blip>
          <a:srcRect t="14137" r="24276" b="17760"/>
          <a:stretch>
            <a:fillRect/>
          </a:stretch>
        </p:blipFill>
        <p:spPr>
          <a:xfrm flipH="1">
            <a:off x="4248824" y="1108424"/>
            <a:ext cx="2861451" cy="211382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7" name="Google Shape;27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6451742">
            <a:off x="5525995" y="1838480"/>
            <a:ext cx="3902709" cy="27105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5288" y="843050"/>
            <a:ext cx="5067424" cy="3519475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"/>
          <p:cNvSpPr txBox="1">
            <a:spLocks noGrp="1"/>
          </p:cNvSpPr>
          <p:nvPr>
            <p:ph type="ctrTitle"/>
          </p:nvPr>
        </p:nvSpPr>
        <p:spPr>
          <a:xfrm>
            <a:off x="428074" y="-187225"/>
            <a:ext cx="8633700" cy="1470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ts val="8000"/>
              <a:buFont typeface="Arial Narrow"/>
              <a:buNone/>
            </a:pPr>
            <a:r>
              <a:rPr lang="ru-RU" sz="85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«</a:t>
            </a:r>
            <a:r>
              <a:rPr lang="ru-RU" sz="70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Гигиена жилья</a:t>
            </a:r>
            <a:r>
              <a:rPr lang="ru-RU" sz="85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»</a:t>
            </a:r>
            <a:endParaRPr sz="8500" b="1" i="0" u="none" strike="noStrike" cap="none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" name="Google Shape;30;p1"/>
          <p:cNvSpPr txBox="1"/>
          <p:nvPr/>
        </p:nvSpPr>
        <p:spPr>
          <a:xfrm>
            <a:off x="5363950" y="3923925"/>
            <a:ext cx="3553200" cy="877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0" i="0" u="none" strike="noStrike" cap="none">
                <a:solidFill>
                  <a:srgbClr val="660000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r>
              <a:rPr lang="ru-RU" sz="2500" b="0" i="0" u="none" strike="noStrike" cap="none">
                <a:solidFill>
                  <a:srgbClr val="351C75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Дополнительный материал к разделу</a:t>
            </a:r>
            <a:r>
              <a:rPr lang="ru-RU" sz="2500" b="0" i="0" u="none" strike="noStrike" cap="none">
                <a:solidFill>
                  <a:srgbClr val="351C75"/>
                </a:solidFill>
                <a:latin typeface="Lexend"/>
                <a:ea typeface="Lexend"/>
                <a:cs typeface="Lexend"/>
                <a:sym typeface="Lexend"/>
              </a:rPr>
              <a:t> </a:t>
            </a:r>
            <a:endParaRPr sz="2500" b="1" i="1" u="none" strike="noStrike" cap="none">
              <a:solidFill>
                <a:srgbClr val="351C7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" name="Google Shape;31;p1"/>
          <p:cNvSpPr txBox="1">
            <a:spLocks noGrp="1"/>
          </p:cNvSpPr>
          <p:nvPr>
            <p:ph type="subTitle" idx="1"/>
          </p:nvPr>
        </p:nvSpPr>
        <p:spPr>
          <a:xfrm>
            <a:off x="4784375" y="4801125"/>
            <a:ext cx="4277400" cy="1250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560"/>
              </a:spcBef>
              <a:spcAft>
                <a:spcPct val="0"/>
              </a:spcAft>
              <a:buClr>
                <a:srgbClr val="C00000"/>
              </a:buClr>
              <a:buSzPts val="2800"/>
              <a:buFont typeface="Arial"/>
              <a:buNone/>
            </a:pPr>
            <a:r>
              <a:rPr lang="ru-RU" sz="25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“Технология бытовой деятельности и самообслуживания”</a:t>
            </a:r>
            <a:endParaRPr sz="2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2" name="Google Shape;32;p1"/>
          <p:cNvSpPr txBox="1"/>
          <p:nvPr/>
        </p:nvSpPr>
        <p:spPr>
          <a:xfrm>
            <a:off x="3174750" y="6270000"/>
            <a:ext cx="4424700" cy="400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i="0" u="none" strike="noStrike" cap="none">
                <a:solidFill>
                  <a:srgbClr val="351C75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Разработала: Makarenko Oksana</a:t>
            </a:r>
            <a:endParaRPr sz="2000" i="0" u="none" strike="noStrike" cap="none">
              <a:solidFill>
                <a:srgbClr val="351C7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950" y="765800"/>
            <a:ext cx="8837724" cy="588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0813" y="2259100"/>
            <a:ext cx="2202251" cy="1471774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0"/>
          <p:cNvSpPr txBox="1"/>
          <p:nvPr/>
        </p:nvSpPr>
        <p:spPr>
          <a:xfrm>
            <a:off x="450475" y="0"/>
            <a:ext cx="84633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Мебель отодвинуть от стен и очистить пылесосом задние стенки </a:t>
            </a:r>
            <a:endParaRPr sz="1300" b="1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10"/>
          <p:cNvSpPr txBox="1"/>
          <p:nvPr/>
        </p:nvSpPr>
        <p:spPr>
          <a:xfrm>
            <a:off x="450475" y="273200"/>
            <a:ext cx="84633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от пыли и протереть (или помыть) полы под мебелью и на ней.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sz="1300" b="1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10"/>
          <p:cNvPicPr preferRelativeResize="0"/>
          <p:nvPr/>
        </p:nvPicPr>
        <p:blipFill>
          <a:blip r:embed="rId5">
            <a:alphaModFix/>
          </a:blip>
          <a:srcRect l="8489" t="8369" r="9312" b="10281"/>
          <a:stretch>
            <a:fillRect/>
          </a:stretch>
        </p:blipFill>
        <p:spPr>
          <a:xfrm>
            <a:off x="707850" y="3730875"/>
            <a:ext cx="2696475" cy="17791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57" name="Google Shape;157;p10"/>
          <p:cNvPicPr preferRelativeResize="0"/>
          <p:nvPr/>
        </p:nvPicPr>
        <p:blipFill>
          <a:blip r:embed="rId6">
            <a:alphaModFix/>
          </a:blip>
          <a:srcRect l="30635" r="31507"/>
          <a:stretch>
            <a:fillRect/>
          </a:stretch>
        </p:blipFill>
        <p:spPr>
          <a:xfrm>
            <a:off x="2728000" y="1586850"/>
            <a:ext cx="1856601" cy="40084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58" name="Google Shape;158;p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900463" y="2520125"/>
            <a:ext cx="1717700" cy="3027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59" name="Google Shape;159;p10"/>
          <p:cNvPicPr preferRelativeResize="0"/>
          <p:nvPr/>
        </p:nvPicPr>
        <p:blipFill>
          <a:blip r:embed="rId8">
            <a:alphaModFix/>
          </a:blip>
          <a:srcRect l="17490"/>
          <a:stretch>
            <a:fillRect/>
          </a:stretch>
        </p:blipFill>
        <p:spPr>
          <a:xfrm>
            <a:off x="158950" y="2597875"/>
            <a:ext cx="1288051" cy="35603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60" name="Google Shape;160;p10"/>
          <p:cNvPicPr preferRelativeResize="0"/>
          <p:nvPr/>
        </p:nvPicPr>
        <p:blipFill>
          <a:blip r:embed="rId7">
            <a:alphaModFix/>
          </a:blip>
          <a:srcRect r="19775"/>
          <a:stretch>
            <a:fillRect/>
          </a:stretch>
        </p:blipFill>
        <p:spPr>
          <a:xfrm>
            <a:off x="8080475" y="3910913"/>
            <a:ext cx="916199" cy="201290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61" name="Google Shape;161;p1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727675" y="765800"/>
            <a:ext cx="1437650" cy="1101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0"/>
          <p:cNvPicPr preferRelativeResize="0"/>
          <p:nvPr/>
        </p:nvPicPr>
        <p:blipFill>
          <a:blip r:embed="rId10">
            <a:alphaModFix/>
          </a:blip>
          <a:srcRect l="27800" t="26339" r="5452"/>
          <a:stretch>
            <a:fillRect/>
          </a:stretch>
        </p:blipFill>
        <p:spPr>
          <a:xfrm>
            <a:off x="3406002" y="2002037"/>
            <a:ext cx="500598" cy="477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0"/>
          <p:cNvPicPr preferRelativeResize="0"/>
          <p:nvPr/>
        </p:nvPicPr>
        <p:blipFill>
          <a:blip r:embed="rId11">
            <a:alphaModFix/>
          </a:blip>
          <a:srcRect l="32063" t="11164" r="32821" b="12829"/>
          <a:stretch>
            <a:fillRect/>
          </a:stretch>
        </p:blipFill>
        <p:spPr>
          <a:xfrm>
            <a:off x="3573125" y="1844266"/>
            <a:ext cx="1717701" cy="3718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0"/>
          <p:cNvPicPr preferRelativeResize="0"/>
          <p:nvPr/>
        </p:nvPicPr>
        <p:blipFill>
          <a:blip r:embed="rId12">
            <a:alphaModFix/>
          </a:blip>
          <a:srcRect t="4971" b="14454"/>
          <a:stretch>
            <a:fillRect/>
          </a:stretch>
        </p:blipFill>
        <p:spPr>
          <a:xfrm>
            <a:off x="2638200" y="3544125"/>
            <a:ext cx="3156100" cy="27464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65" name="Google Shape;165;p1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5338325" y="4448600"/>
            <a:ext cx="3455250" cy="2303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66" name="Google Shape;166;p1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1873371" y="2433021"/>
            <a:ext cx="764825" cy="7713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11"/>
          <p:cNvPicPr preferRelativeResize="0"/>
          <p:nvPr/>
        </p:nvPicPr>
        <p:blipFill>
          <a:blip r:embed="rId3">
            <a:alphaModFix/>
          </a:blip>
          <a:srcRect l="6464" t="3744" r="8588"/>
          <a:stretch>
            <a:fillRect/>
          </a:stretch>
        </p:blipFill>
        <p:spPr>
          <a:xfrm rot="-169744">
            <a:off x="6452551" y="3060751"/>
            <a:ext cx="2521774" cy="3854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23354">
            <a:off x="2802655" y="2906083"/>
            <a:ext cx="3087090" cy="4012387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11"/>
          <p:cNvSpPr txBox="1"/>
          <p:nvPr/>
        </p:nvSpPr>
        <p:spPr>
          <a:xfrm>
            <a:off x="3243100" y="169500"/>
            <a:ext cx="5682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Для этого достают вещи, вытряхивают их, особенно те, которыми пользуются сезонно. Летом необходимо вынести на улицу или балкон пальто,шубы,дублен- ки, куртки, пуховики и разве</a:t>
            </a:r>
            <a:r>
              <a:rPr lang="ru-RU" sz="2100" b="1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</a:t>
            </a:r>
            <a:r>
              <a:rPr lang="ru-RU" sz="21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ить их, чтобы они подсохли и проветрились. </a:t>
            </a:r>
            <a:endParaRPr sz="2100" b="1" i="0" u="none" strike="noStrike" cap="none">
              <a:solidFill>
                <a:srgbClr val="5B0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74" name="Google Shape;174;p11"/>
          <p:cNvPicPr preferRelativeResize="0"/>
          <p:nvPr/>
        </p:nvPicPr>
        <p:blipFill>
          <a:blip r:embed="rId5">
            <a:alphaModFix/>
          </a:blip>
          <a:srcRect l="23188" r="21587"/>
          <a:stretch>
            <a:fillRect/>
          </a:stretch>
        </p:blipFill>
        <p:spPr>
          <a:xfrm>
            <a:off x="5397963" y="3269113"/>
            <a:ext cx="1266350" cy="16369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75" name="Google Shape;175;p11"/>
          <p:cNvSpPr txBox="1"/>
          <p:nvPr/>
        </p:nvSpPr>
        <p:spPr>
          <a:xfrm>
            <a:off x="-25225" y="0"/>
            <a:ext cx="30000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Внутри шкафов уборка также необходима.</a:t>
            </a:r>
            <a:r>
              <a:rPr lang="ru-RU" sz="23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700" b="1" i="0" u="none" strike="noStrike" cap="none">
              <a:solidFill>
                <a:srgbClr val="5B0F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11"/>
          <p:cNvSpPr txBox="1"/>
          <p:nvPr/>
        </p:nvSpPr>
        <p:spPr>
          <a:xfrm>
            <a:off x="30525" y="3533475"/>
            <a:ext cx="3000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А полки тем време- нем протереть от пыли. </a:t>
            </a:r>
            <a:endParaRPr sz="2000" b="1" i="0" u="none" strike="noStrike" cap="none">
              <a:solidFill>
                <a:srgbClr val="5B0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77" name="Google Shape;177;p11"/>
          <p:cNvPicPr preferRelativeResize="0"/>
          <p:nvPr/>
        </p:nvPicPr>
        <p:blipFill>
          <a:blip r:embed="rId6">
            <a:alphaModFix/>
          </a:blip>
          <a:srcRect l="11745"/>
          <a:stretch>
            <a:fillRect/>
          </a:stretch>
        </p:blipFill>
        <p:spPr>
          <a:xfrm>
            <a:off x="213888" y="4641674"/>
            <a:ext cx="2521776" cy="18739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cxnSp>
        <p:nvCxnSpPr>
          <p:cNvPr id="178" name="Google Shape;178;p11"/>
          <p:cNvCxnSpPr/>
          <p:nvPr/>
        </p:nvCxnSpPr>
        <p:spPr>
          <a:xfrm>
            <a:off x="2993175" y="378250"/>
            <a:ext cx="16500" cy="6183600"/>
          </a:xfrm>
          <a:prstGeom prst="straightConnector1">
            <a:avLst/>
          </a:prstGeom>
          <a:noFill/>
          <a:ln w="28575" cap="flat" cmpd="sng">
            <a:solidFill>
              <a:srgbClr val="5B0F00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9" name="Google Shape;179;p11"/>
          <p:cNvCxnSpPr/>
          <p:nvPr/>
        </p:nvCxnSpPr>
        <p:spPr>
          <a:xfrm rot="10800000">
            <a:off x="230375" y="3535900"/>
            <a:ext cx="2795700" cy="0"/>
          </a:xfrm>
          <a:prstGeom prst="straightConnector1">
            <a:avLst/>
          </a:prstGeom>
          <a:noFill/>
          <a:ln w="28575" cap="flat" cmpd="sng">
            <a:solidFill>
              <a:srgbClr val="5B0F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0" name="Google Shape;180;p11"/>
          <p:cNvPicPr preferRelativeResize="0"/>
          <p:nvPr/>
        </p:nvPicPr>
        <p:blipFill>
          <a:blip r:embed="rId7">
            <a:alphaModFix/>
          </a:blip>
          <a:srcRect l="4714" t="23477" r="12146" b="28577"/>
          <a:stretch>
            <a:fillRect/>
          </a:stretch>
        </p:blipFill>
        <p:spPr>
          <a:xfrm>
            <a:off x="3286950" y="2208800"/>
            <a:ext cx="5317300" cy="148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8849" y="1154401"/>
            <a:ext cx="2410299" cy="2289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"/>
          <p:cNvSpPr/>
          <p:nvPr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rgbClr val="B6D7A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2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rgbClr val="EAD1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4600" y="118825"/>
            <a:ext cx="4014050" cy="4030089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2"/>
          <p:cNvSpPr txBox="1"/>
          <p:nvPr/>
        </p:nvSpPr>
        <p:spPr>
          <a:xfrm>
            <a:off x="282875" y="307300"/>
            <a:ext cx="3847800" cy="224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28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 генеральной уборке шторы, тюль, занавески необходи-  мо постирать или вытряхнуть от пыли. </a:t>
            </a:r>
            <a:endParaRPr sz="2800" b="0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90" name="Google Shape;190;p12"/>
          <p:cNvSpPr txBox="1"/>
          <p:nvPr/>
        </p:nvSpPr>
        <p:spPr>
          <a:xfrm>
            <a:off x="4850400" y="3225300"/>
            <a:ext cx="4489800" cy="3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</a:t>
            </a:r>
            <a:r>
              <a:rPr lang="ru-RU" sz="28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Если в    </a:t>
            </a:r>
            <a:endParaRPr sz="2800" b="0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помещении   </a:t>
            </a:r>
            <a:endParaRPr sz="2800" b="0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ru-RU" sz="28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есть   картины,   то  их  нужно снять  со  стены, тщательно    протереть сухой тряпкой, а затем стену,  на  которой они висели. </a:t>
            </a:r>
            <a:endParaRPr sz="2800" b="0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91" name="Google Shape;191;p12"/>
          <p:cNvPicPr preferRelativeResize="0"/>
          <p:nvPr/>
        </p:nvPicPr>
        <p:blipFill>
          <a:blip r:embed="rId4">
            <a:alphaModFix/>
          </a:blip>
          <a:srcRect r="14471"/>
          <a:stretch>
            <a:fillRect/>
          </a:stretch>
        </p:blipFill>
        <p:spPr>
          <a:xfrm>
            <a:off x="278975" y="2960300"/>
            <a:ext cx="4014051" cy="35198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cxnSp>
        <p:nvCxnSpPr>
          <p:cNvPr id="192" name="Google Shape;192;p12"/>
          <p:cNvCxnSpPr/>
          <p:nvPr/>
        </p:nvCxnSpPr>
        <p:spPr>
          <a:xfrm flipH="1">
            <a:off x="4572000" y="32900"/>
            <a:ext cx="0" cy="68415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2979600"/>
            <a:ext cx="1480151" cy="167094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98" name="Google Shape;198;p13"/>
          <p:cNvSpPr txBox="1"/>
          <p:nvPr/>
        </p:nvSpPr>
        <p:spPr>
          <a:xfrm>
            <a:off x="142849" y="131575"/>
            <a:ext cx="9144000" cy="446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3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Существуют определенные правила и последовательность, </a:t>
            </a:r>
            <a:endParaRPr sz="2300" b="1" i="0" u="none" strike="noStrike" cap="none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99" name="Google Shape;199;p13"/>
          <p:cNvPicPr preferRelativeResize="0"/>
          <p:nvPr/>
        </p:nvPicPr>
        <p:blipFill>
          <a:blip r:embed="rId4">
            <a:alphaModFix/>
          </a:blip>
          <a:srcRect l="10561" r="10442" b="9173"/>
          <a:stretch>
            <a:fillRect/>
          </a:stretch>
        </p:blipFill>
        <p:spPr>
          <a:xfrm>
            <a:off x="247550" y="1045985"/>
            <a:ext cx="1623900" cy="201649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00" name="Google Shape;200;p13"/>
          <p:cNvPicPr preferRelativeResize="0"/>
          <p:nvPr/>
        </p:nvPicPr>
        <p:blipFill>
          <a:blip r:embed="rId5">
            <a:alphaModFix/>
          </a:blip>
          <a:srcRect b="15839"/>
          <a:stretch>
            <a:fillRect/>
          </a:stretch>
        </p:blipFill>
        <p:spPr>
          <a:xfrm>
            <a:off x="3306738" y="1000111"/>
            <a:ext cx="2530525" cy="16611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01" name="Google Shape;201;p13"/>
          <p:cNvPicPr preferRelativeResize="0"/>
          <p:nvPr/>
        </p:nvPicPr>
        <p:blipFill>
          <a:blip r:embed="rId6">
            <a:alphaModFix/>
          </a:blip>
          <a:srcRect b="8104"/>
          <a:stretch>
            <a:fillRect/>
          </a:stretch>
        </p:blipFill>
        <p:spPr>
          <a:xfrm>
            <a:off x="6144525" y="1119452"/>
            <a:ext cx="1562826" cy="16969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02" name="Google Shape;202;p13"/>
          <p:cNvPicPr preferRelativeResize="0"/>
          <p:nvPr/>
        </p:nvPicPr>
        <p:blipFill>
          <a:blip r:embed="rId7">
            <a:alphaModFix/>
          </a:blip>
          <a:srcRect l="10616" r="10393" b="8891"/>
          <a:stretch>
            <a:fillRect/>
          </a:stretch>
        </p:blipFill>
        <p:spPr>
          <a:xfrm>
            <a:off x="247550" y="3171862"/>
            <a:ext cx="1480150" cy="1843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03" name="Google Shape;203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421401" y="3175750"/>
            <a:ext cx="1623900" cy="174367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04" name="Google Shape;204;p13"/>
          <p:cNvPicPr preferRelativeResize="0"/>
          <p:nvPr/>
        </p:nvPicPr>
        <p:blipFill>
          <a:blip r:embed="rId9">
            <a:alphaModFix/>
          </a:blip>
          <a:srcRect l="4747" t="8485" r="4126" b="6833"/>
          <a:stretch>
            <a:fillRect/>
          </a:stretch>
        </p:blipFill>
        <p:spPr>
          <a:xfrm>
            <a:off x="6065273" y="4818222"/>
            <a:ext cx="2049900" cy="190498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05" name="Google Shape;205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364957" y="4968887"/>
            <a:ext cx="1335106" cy="166117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06" name="Google Shape;206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641738" y="5125015"/>
            <a:ext cx="1245885" cy="16611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207" name="Google Shape;207;p13"/>
          <p:cNvSpPr txBox="1"/>
          <p:nvPr/>
        </p:nvSpPr>
        <p:spPr>
          <a:xfrm>
            <a:off x="142850" y="397800"/>
            <a:ext cx="7290900" cy="538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3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которые следует соблюдать при уборке жилья:</a:t>
            </a:r>
            <a:endParaRPr sz="2300" b="1" i="0" u="none" strike="noStrike" cap="none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8" name="Google Shape;208;p13"/>
          <p:cNvSpPr txBox="1"/>
          <p:nvPr/>
        </p:nvSpPr>
        <p:spPr>
          <a:xfrm>
            <a:off x="1727700" y="936600"/>
            <a:ext cx="17877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1. Перед уборкой,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прежде всего,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нужно открыть окно, проветрить помещение.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09" name="Google Shape;209;p13"/>
          <p:cNvSpPr txBox="1"/>
          <p:nvPr/>
        </p:nvSpPr>
        <p:spPr>
          <a:xfrm>
            <a:off x="3678138" y="879200"/>
            <a:ext cx="1787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2. Затем убрать постель.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0" name="Google Shape;210;p13"/>
          <p:cNvSpPr txBox="1"/>
          <p:nvPr/>
        </p:nvSpPr>
        <p:spPr>
          <a:xfrm>
            <a:off x="6954900" y="721200"/>
            <a:ext cx="19968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3. Проследить, чтобы вся одежда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аккуратно висела        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в шкафу или    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была сложена на полочках.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1" name="Google Shape;211;p13"/>
          <p:cNvSpPr txBox="1"/>
          <p:nvPr/>
        </p:nvSpPr>
        <p:spPr>
          <a:xfrm>
            <a:off x="1031650" y="3241850"/>
            <a:ext cx="19968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4. Если на стуле или кресле осталась грязная одежда, 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отнести ее в 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корзину для белья, чтобы постирать</a:t>
            </a: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3"/>
          <p:cNvSpPr txBox="1"/>
          <p:nvPr/>
        </p:nvSpPr>
        <p:spPr>
          <a:xfrm>
            <a:off x="3306738" y="2808450"/>
            <a:ext cx="20499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 После этого соби- рают свои игрушки, украшения, книги, убирают рабочее место. Каждая     вещь должна           иметь свое место,            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3" name="Google Shape;213;p13"/>
          <p:cNvSpPr txBox="1"/>
          <p:nvPr/>
        </p:nvSpPr>
        <p:spPr>
          <a:xfrm>
            <a:off x="6327600" y="2999300"/>
            <a:ext cx="26241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6. Чтобы вытереть пыль    с мебели и подокон-       ника, пользуются              чистой мяг-                     кой тряпкой.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4" name="Google Shape;214;p13"/>
          <p:cNvSpPr txBox="1"/>
          <p:nvPr/>
        </p:nvSpPr>
        <p:spPr>
          <a:xfrm>
            <a:off x="175675" y="5216050"/>
            <a:ext cx="1623900" cy="147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7. Подмести полы, пропылесосить ковры или дорожки, протереть пол.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15" name="Google Shape;215;p13"/>
          <p:cNvSpPr txBox="1"/>
          <p:nvPr/>
        </p:nvSpPr>
        <p:spPr>
          <a:xfrm>
            <a:off x="6002800" y="6693550"/>
            <a:ext cx="31740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3200"/>
              <a:buFont typeface="Arial"/>
              <a:buNone/>
            </a:pP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Google Shape;216;p13"/>
          <p:cNvSpPr txBox="1"/>
          <p:nvPr/>
        </p:nvSpPr>
        <p:spPr>
          <a:xfrm rot="-697">
            <a:off x="7806651" y="5015802"/>
            <a:ext cx="14802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8. Вынести мусор.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17" name="Google Shape;217;p13"/>
          <p:cNvPicPr preferRelativeResize="0"/>
          <p:nvPr/>
        </p:nvPicPr>
        <p:blipFill>
          <a:blip r:embed="rId12">
            <a:alphaModFix/>
          </a:blip>
          <a:srcRect t="9657"/>
          <a:stretch>
            <a:fillRect/>
          </a:stretch>
        </p:blipFill>
        <p:spPr>
          <a:xfrm>
            <a:off x="2384351" y="4823225"/>
            <a:ext cx="2232033" cy="20165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Google Shape;222;p14"/>
          <p:cNvPicPr preferRelativeResize="0"/>
          <p:nvPr/>
        </p:nvPicPr>
        <p:blipFill>
          <a:blip r:embed="rId3">
            <a:alphaModFix/>
          </a:blip>
          <a:srcRect l="14434"/>
          <a:stretch>
            <a:fillRect/>
          </a:stretch>
        </p:blipFill>
        <p:spPr>
          <a:xfrm>
            <a:off x="0" y="7207"/>
            <a:ext cx="6071168" cy="684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14"/>
          <p:cNvSpPr/>
          <p:nvPr/>
        </p:nvSpPr>
        <p:spPr>
          <a:xfrm>
            <a:off x="-1" y="120124"/>
            <a:ext cx="2804868" cy="2122416"/>
          </a:xfrm>
          <a:prstGeom prst="cloud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" name="Google Shape;224;p14"/>
          <p:cNvPicPr preferRelativeResize="0"/>
          <p:nvPr/>
        </p:nvPicPr>
        <p:blipFill>
          <a:blip r:embed="rId4">
            <a:alphaModFix/>
          </a:blip>
          <a:srcRect l="17848" t="25384" r="21585"/>
          <a:stretch>
            <a:fillRect/>
          </a:stretch>
        </p:blipFill>
        <p:spPr>
          <a:xfrm rot="-7">
            <a:off x="272850" y="798126"/>
            <a:ext cx="1498074" cy="103814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225" name="Google Shape;225;p14"/>
          <p:cNvSpPr txBox="1"/>
          <p:nvPr/>
        </p:nvSpPr>
        <p:spPr>
          <a:xfrm rot="-594283">
            <a:off x="134647" y="168013"/>
            <a:ext cx="3008542" cy="49242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факты.</a:t>
            </a:r>
            <a:endParaRPr sz="2000" b="1" i="0" u="none" strike="noStrike" cap="none">
              <a:solidFill>
                <a:srgbClr val="C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6" name="Google Shape;226;p14"/>
          <p:cNvSpPr txBox="1"/>
          <p:nvPr/>
        </p:nvSpPr>
        <p:spPr>
          <a:xfrm rot="1173">
            <a:off x="951357" y="1741850"/>
            <a:ext cx="5275200" cy="11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</a:t>
            </a:r>
            <a:r>
              <a:rPr lang="ru-RU" sz="22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Количество пыли, которое </a:t>
            </a:r>
            <a:endParaRPr sz="22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2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оказывается   на Земле, может  </a:t>
            </a:r>
            <a:endParaRPr sz="22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200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2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повергнуть вас в шок.</a:t>
            </a:r>
            <a:r>
              <a:rPr lang="ru-RU" sz="23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23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7" name="Google Shape;227;p14"/>
          <p:cNvSpPr txBox="1"/>
          <p:nvPr/>
        </p:nvSpPr>
        <p:spPr>
          <a:xfrm rot="550">
            <a:off x="230975" y="2931688"/>
            <a:ext cx="5622000" cy="18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22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Кто бы мог подумать, но космос тоже  не против «посорить», и поэтому,по различным оценкам, на поверхность Земли ежедневно оседает от 60 до 100 тонн  космической пыли.</a:t>
            </a:r>
            <a:endParaRPr sz="22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8" name="Google Shape;228;p14"/>
          <p:cNvSpPr txBox="1"/>
          <p:nvPr/>
        </p:nvSpPr>
        <p:spPr>
          <a:xfrm rot="491">
            <a:off x="1775382" y="798416"/>
            <a:ext cx="4202400" cy="50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100" b="1" i="0" u="none" strike="noStrike" cap="none">
                <a:solidFill>
                  <a:srgbClr val="CC0000"/>
                </a:solidFill>
                <a:latin typeface="Arial Black"/>
                <a:ea typeface="Arial Black"/>
                <a:cs typeface="Arial Black"/>
                <a:sym typeface="Arial Black"/>
              </a:rPr>
              <a:t>ОТКУДА БЕРЕТСЯ ПЫЛЬ?</a:t>
            </a:r>
            <a:endParaRPr sz="2100" b="1" i="0" u="none" strike="noStrike" cap="none">
              <a:solidFill>
                <a:srgbClr val="CC0000"/>
              </a:solidFill>
              <a:latin typeface="Arial Black" panose="020B0A04020102020204" charset="0"/>
              <a:ea typeface="Arial Black"/>
              <a:cs typeface="Arial Black" panose="020B0A04020102020204" charset="0"/>
              <a:sym typeface="Arial Black" panose="020B0A04020102020204" charset="0"/>
            </a:endParaRPr>
          </a:p>
        </p:txBody>
      </p:sp>
      <p:sp>
        <p:nvSpPr>
          <p:cNvPr id="229" name="Google Shape;229;p14"/>
          <p:cNvSpPr txBox="1"/>
          <p:nvPr/>
        </p:nvSpPr>
        <p:spPr>
          <a:xfrm rot="559">
            <a:off x="272975" y="4847863"/>
            <a:ext cx="5538000" cy="15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22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К природным источникам пыли так же относится вулканическая пыль, пыль после лесных пожаров,песчаные бури и пр.</a:t>
            </a:r>
            <a:endParaRPr sz="22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230" name="Google Shape;230;p14"/>
          <p:cNvCxnSpPr/>
          <p:nvPr/>
        </p:nvCxnSpPr>
        <p:spPr>
          <a:xfrm flipH="1">
            <a:off x="6083938" y="-17850"/>
            <a:ext cx="10200" cy="6893700"/>
          </a:xfrm>
          <a:prstGeom prst="straightConnector1">
            <a:avLst/>
          </a:prstGeom>
          <a:noFill/>
          <a:ln w="2857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1" name="Google Shape;23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57525" y="1853000"/>
            <a:ext cx="2339352" cy="155955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32" name="Google Shape;232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57525" y="120125"/>
            <a:ext cx="2339341" cy="15603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33" name="Google Shape;233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57525" y="3543988"/>
            <a:ext cx="2339349" cy="146210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34" name="Google Shape;234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57525" y="5137525"/>
            <a:ext cx="2339351" cy="156033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15"/>
          <p:cNvPicPr preferRelativeResize="0"/>
          <p:nvPr/>
        </p:nvPicPr>
        <p:blipFill>
          <a:blip r:embed="rId3">
            <a:alphaModFix/>
          </a:blip>
          <a:srcRect l="14434"/>
          <a:stretch>
            <a:fillRect/>
          </a:stretch>
        </p:blipFill>
        <p:spPr>
          <a:xfrm>
            <a:off x="0" y="0"/>
            <a:ext cx="586804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5"/>
          <p:cNvPicPr preferRelativeResize="0"/>
          <p:nvPr/>
        </p:nvPicPr>
        <p:blipFill>
          <a:blip r:embed="rId4">
            <a:alphaModFix/>
          </a:blip>
          <a:srcRect l="17848" t="25384" r="21585"/>
          <a:stretch>
            <a:fillRect/>
          </a:stretch>
        </p:blipFill>
        <p:spPr>
          <a:xfrm rot="-7">
            <a:off x="203250" y="690964"/>
            <a:ext cx="1571453" cy="10889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241" name="Google Shape;241;p15"/>
          <p:cNvSpPr txBox="1"/>
          <p:nvPr/>
        </p:nvSpPr>
        <p:spPr>
          <a:xfrm>
            <a:off x="4404625" y="-1291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5"/>
          <p:cNvSpPr txBox="1"/>
          <p:nvPr/>
        </p:nvSpPr>
        <p:spPr>
          <a:xfrm rot="-302">
            <a:off x="2216907" y="92983"/>
            <a:ext cx="3409500" cy="18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ru-RU" sz="2100" b="0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</a:t>
            </a:r>
            <a:r>
              <a:rPr lang="ru-RU" sz="21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И еще миллионы      </a:t>
            </a:r>
            <a:endParaRPr sz="21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ru-RU" sz="21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тонн  пыли  образуются  </a:t>
            </a:r>
            <a:endParaRPr sz="21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ru-RU" sz="21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в процессе  загрязнения </a:t>
            </a:r>
            <a:endParaRPr sz="21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ru-RU" sz="21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атмосферы продуктами   </a:t>
            </a:r>
            <a:endParaRPr sz="21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lang="ru-RU" sz="21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деятельности  человека.</a:t>
            </a:r>
            <a:r>
              <a:rPr lang="ru-RU" sz="2100" b="0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</a:t>
            </a:r>
            <a:r>
              <a:rPr lang="ru-RU" sz="23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2300" b="0" i="0" u="none" strike="noStrike" cap="none">
              <a:solidFill>
                <a:srgbClr val="CC0000"/>
              </a:solidFill>
              <a:latin typeface="Century Gothic" panose="020B0502020202020204"/>
              <a:ea typeface="Century Gothic"/>
              <a:cs typeface="Century Gothic"/>
              <a:sym typeface="Century Gothic" panose="020B0502020202020204"/>
            </a:endParaRPr>
          </a:p>
        </p:txBody>
      </p:sp>
      <p:sp>
        <p:nvSpPr>
          <p:cNvPr id="243" name="Google Shape;243;p15"/>
          <p:cNvSpPr txBox="1"/>
          <p:nvPr/>
        </p:nvSpPr>
        <p:spPr>
          <a:xfrm rot="-699969">
            <a:off x="101047" y="169076"/>
            <a:ext cx="2999870" cy="4925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4" name="Google Shape;244;p15"/>
          <p:cNvCxnSpPr/>
          <p:nvPr/>
        </p:nvCxnSpPr>
        <p:spPr>
          <a:xfrm flipH="1">
            <a:off x="5867975" y="14350"/>
            <a:ext cx="14400" cy="6901200"/>
          </a:xfrm>
          <a:prstGeom prst="straightConnector1">
            <a:avLst/>
          </a:prstGeom>
          <a:noFill/>
          <a:ln w="19050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5" name="Google Shape;245;p15"/>
          <p:cNvPicPr preferRelativeResize="0"/>
          <p:nvPr/>
        </p:nvPicPr>
        <p:blipFill>
          <a:blip r:embed="rId5">
            <a:alphaModFix/>
          </a:blip>
          <a:srcRect r="13313"/>
          <a:stretch>
            <a:fillRect/>
          </a:stretch>
        </p:blipFill>
        <p:spPr>
          <a:xfrm>
            <a:off x="6068599" y="4749725"/>
            <a:ext cx="2862749" cy="1857455"/>
          </a:xfrm>
          <a:prstGeom prst="rect">
            <a:avLst/>
          </a:prstGeom>
          <a:noFill/>
          <a:ln>
            <a:noFill/>
          </a:ln>
          <a:effectLst>
            <a:outerShdw blurRad="11430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46" name="Google Shape;246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78876" y="2520762"/>
            <a:ext cx="2862750" cy="190805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47" name="Google Shape;247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68600" y="271075"/>
            <a:ext cx="2862750" cy="19287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248" name="Google Shape;248;p15"/>
          <p:cNvSpPr txBox="1"/>
          <p:nvPr/>
        </p:nvSpPr>
        <p:spPr>
          <a:xfrm>
            <a:off x="338150" y="2011050"/>
            <a:ext cx="53436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Это выбросы</a:t>
            </a:r>
            <a:r>
              <a:rPr lang="ru-RU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</a:t>
            </a:r>
            <a:r>
              <a:rPr lang="ru-RU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атмосферу</a:t>
            </a:r>
            <a:r>
              <a:rPr lang="ru-RU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от</a:t>
            </a:r>
            <a:r>
              <a:rPr lang="ru-RU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заводов и</a:t>
            </a:r>
            <a:r>
              <a:rPr lang="ru-RU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фабрик, печных труб, выхлопные газы от машин и пр.</a:t>
            </a:r>
            <a:endParaRPr sz="2100" b="0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9" name="Google Shape;249;p15"/>
          <p:cNvSpPr txBox="1"/>
          <p:nvPr/>
        </p:nvSpPr>
        <p:spPr>
          <a:xfrm>
            <a:off x="164450" y="4892550"/>
            <a:ext cx="24339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sng" strike="noStrike" cap="none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https://dzen.ru/video/watch/6641faa9e31cce12ca0b34b5?share_to=link</a:t>
            </a:r>
            <a:endParaRPr sz="1500" b="0" i="0" u="none" strike="noStrike" cap="none">
              <a:solidFill>
                <a:srgbClr val="07376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0" name="Google Shape;250;p15"/>
          <p:cNvSpPr txBox="1"/>
          <p:nvPr/>
        </p:nvSpPr>
        <p:spPr>
          <a:xfrm>
            <a:off x="164450" y="5812200"/>
            <a:ext cx="24339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sng" strike="noStrike" cap="none">
                <a:solidFill>
                  <a:srgbClr val="073763"/>
                </a:solidFill>
                <a:latin typeface="Comic Sans MS"/>
                <a:ea typeface="Comic Sans MS"/>
                <a:cs typeface="Comic Sans MS"/>
                <a:sym typeface="Comic Sans MS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https://dzen.ru/video/watch/6641fb2495aa2132f20cb471?share_to=link</a:t>
            </a:r>
            <a:endParaRPr sz="1500" b="0" i="0" u="none" strike="noStrike" cap="none">
              <a:solidFill>
                <a:srgbClr val="07376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1" name="Google Shape;251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2682750" y="4832025"/>
            <a:ext cx="2643550" cy="14869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252" name="Google Shape;252;p15"/>
          <p:cNvSpPr txBox="1"/>
          <p:nvPr/>
        </p:nvSpPr>
        <p:spPr>
          <a:xfrm>
            <a:off x="82225" y="4203600"/>
            <a:ext cx="57036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5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Подробнее о проблеме  загрязнения окружающей среды можно ознакомиться в видео на моём канале.</a:t>
            </a:r>
            <a:endParaRPr sz="1500" b="0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3" name="Google Shape;253;p15"/>
          <p:cNvSpPr txBox="1"/>
          <p:nvPr/>
        </p:nvSpPr>
        <p:spPr>
          <a:xfrm>
            <a:off x="276525" y="3268875"/>
            <a:ext cx="5509200" cy="8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Вот и ответ на вечный вопрос:        </a:t>
            </a:r>
            <a:endParaRPr sz="2100" b="0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210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</a:t>
            </a:r>
            <a:r>
              <a:rPr lang="ru-RU" sz="21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“Откуда берется пыль?”</a:t>
            </a:r>
            <a:endParaRPr sz="2100" b="0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4" name="Google Shape;254;p1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3216125" y="5259604"/>
            <a:ext cx="2410225" cy="135694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2F3"/>
        </a:solidFill>
        <a:effectLst/>
      </p:bgPr>
    </p:bg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" name="Google Shape;259;p16"/>
          <p:cNvPicPr preferRelativeResize="0"/>
          <p:nvPr/>
        </p:nvPicPr>
        <p:blipFill>
          <a:blip r:embed="rId3">
            <a:alphaModFix/>
          </a:blip>
          <a:srcRect l="14434"/>
          <a:stretch>
            <a:fillRect/>
          </a:stretch>
        </p:blipFill>
        <p:spPr>
          <a:xfrm>
            <a:off x="0" y="0"/>
            <a:ext cx="61407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16"/>
          <p:cNvSpPr txBox="1"/>
          <p:nvPr/>
        </p:nvSpPr>
        <p:spPr>
          <a:xfrm>
            <a:off x="1854800" y="439325"/>
            <a:ext cx="42057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100" b="1" i="0" u="none" strike="noStrike" cap="none">
                <a:solidFill>
                  <a:srgbClr val="CC0000"/>
                </a:solidFill>
                <a:latin typeface="Arial Black"/>
                <a:ea typeface="Arial Black"/>
                <a:cs typeface="Arial Black"/>
                <a:sym typeface="Arial Black"/>
              </a:rPr>
              <a:t>Мало  кто задумывается о том, что пыль может быть </a:t>
            </a:r>
            <a:endParaRPr sz="2100" b="1" i="0" u="none" strike="noStrike" cap="none">
              <a:solidFill>
                <a:srgbClr val="CC0000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100" b="1">
                <a:solidFill>
                  <a:srgbClr val="CC0000"/>
                </a:solidFill>
                <a:latin typeface="Arial Black"/>
                <a:ea typeface="Arial Black"/>
                <a:cs typeface="Arial Black"/>
                <a:sym typeface="Arial Black"/>
              </a:rPr>
              <a:t>      </a:t>
            </a:r>
            <a:r>
              <a:rPr lang="ru-RU" sz="2100" b="1" i="0" u="none" strike="noStrike" cap="none">
                <a:solidFill>
                  <a:srgbClr val="CC0000"/>
                </a:solidFill>
                <a:latin typeface="Arial Black"/>
                <a:ea typeface="Arial Black"/>
                <a:cs typeface="Arial Black"/>
                <a:sym typeface="Arial Black"/>
              </a:rPr>
              <a:t>опасной для здоровья.</a:t>
            </a:r>
            <a:endParaRPr sz="2100" b="1" i="0" u="none" strike="noStrike" cap="none">
              <a:solidFill>
                <a:srgbClr val="CC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cxnSp>
        <p:nvCxnSpPr>
          <p:cNvPr id="261" name="Google Shape;261;p16"/>
          <p:cNvCxnSpPr/>
          <p:nvPr/>
        </p:nvCxnSpPr>
        <p:spPr>
          <a:xfrm>
            <a:off x="6140700" y="8350"/>
            <a:ext cx="28500" cy="6843600"/>
          </a:xfrm>
          <a:prstGeom prst="straightConnector1">
            <a:avLst/>
          </a:prstGeom>
          <a:noFill/>
          <a:ln w="2857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62" name="Google Shape;262;p16"/>
          <p:cNvPicPr preferRelativeResize="0"/>
          <p:nvPr/>
        </p:nvPicPr>
        <p:blipFill>
          <a:blip r:embed="rId4">
            <a:alphaModFix/>
          </a:blip>
          <a:srcRect l="17848" t="25384" r="21585"/>
          <a:stretch>
            <a:fillRect/>
          </a:stretch>
        </p:blipFill>
        <p:spPr>
          <a:xfrm rot="-7">
            <a:off x="276525" y="722501"/>
            <a:ext cx="1498074" cy="103814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263" name="Google Shape;263;p16"/>
          <p:cNvSpPr txBox="1"/>
          <p:nvPr/>
        </p:nvSpPr>
        <p:spPr>
          <a:xfrm rot="-799982">
            <a:off x="16429" y="173923"/>
            <a:ext cx="2999858" cy="49240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Интересные факты.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6"/>
          <p:cNvSpPr txBox="1"/>
          <p:nvPr/>
        </p:nvSpPr>
        <p:spPr>
          <a:xfrm>
            <a:off x="126025" y="1760650"/>
            <a:ext cx="58602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rgbClr val="333333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Примерный состав бытовой пыли:  мине- ральные частицы; бумажные и текстильные волокна;чешуйки кожи человека и животных; пыльца; частицы сажи и дыма; другие неустановленные частицы.</a:t>
            </a:r>
            <a:endParaRPr sz="22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65" name="Google Shape;265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41926" y="201250"/>
            <a:ext cx="2511501" cy="18819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66" name="Google Shape;266;p16"/>
          <p:cNvPicPr preferRelativeResize="0"/>
          <p:nvPr/>
        </p:nvPicPr>
        <p:blipFill>
          <a:blip r:embed="rId6">
            <a:alphaModFix/>
          </a:blip>
          <a:srcRect l="2657" t="17141" r="2751" b="16107"/>
          <a:stretch>
            <a:fillRect/>
          </a:stretch>
        </p:blipFill>
        <p:spPr>
          <a:xfrm>
            <a:off x="6441925" y="2544000"/>
            <a:ext cx="2511500" cy="177228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267" name="Google Shape;267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448051" y="4798125"/>
            <a:ext cx="2511498" cy="181128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268" name="Google Shape;268;p16"/>
          <p:cNvSpPr txBox="1"/>
          <p:nvPr/>
        </p:nvSpPr>
        <p:spPr>
          <a:xfrm>
            <a:off x="126025" y="4932075"/>
            <a:ext cx="59346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К</a:t>
            </a: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роме всего  выше  перечисленного в пыли содержится  огромное количество эпидермо-    са  домашних  животных,  пылевые  клещи и продукты  их жизнедеятельности, бактерии и туберкулезная палочка,  споры  плесени и пр.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69" name="Google Shape;269;p16"/>
          <p:cNvSpPr txBox="1"/>
          <p:nvPr/>
        </p:nvSpPr>
        <p:spPr>
          <a:xfrm>
            <a:off x="213875" y="3567925"/>
            <a:ext cx="5997300" cy="128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17375E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Процентный состав составляющих зависит от многих факторов: количество проживающих в доме, наличие домашних  животных,  регион  проживания, наличие рядом промышленных предприятий и многое  другое. </a:t>
            </a:r>
            <a:endParaRPr sz="1600" b="1" i="0" u="none" strike="noStrike" cap="none">
              <a:solidFill>
                <a:srgbClr val="17375E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7"/>
          <p:cNvSpPr/>
          <p:nvPr/>
        </p:nvSpPr>
        <p:spPr>
          <a:xfrm>
            <a:off x="6239400" y="0"/>
            <a:ext cx="2921100" cy="68580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17"/>
          <p:cNvSpPr/>
          <p:nvPr/>
        </p:nvSpPr>
        <p:spPr>
          <a:xfrm>
            <a:off x="3075300" y="0"/>
            <a:ext cx="3174300" cy="6858000"/>
          </a:xfrm>
          <a:prstGeom prst="rect">
            <a:avLst/>
          </a:prstGeom>
          <a:solidFill>
            <a:srgbClr val="CFE2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7"/>
          <p:cNvSpPr/>
          <p:nvPr/>
        </p:nvSpPr>
        <p:spPr>
          <a:xfrm>
            <a:off x="0" y="0"/>
            <a:ext cx="3075300" cy="6858000"/>
          </a:xfrm>
          <a:prstGeom prst="rect">
            <a:avLst/>
          </a:prstGeom>
          <a:solidFill>
            <a:srgbClr val="EAD1D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17"/>
          <p:cNvSpPr txBox="1"/>
          <p:nvPr/>
        </p:nvSpPr>
        <p:spPr>
          <a:xfrm>
            <a:off x="6324900" y="65850"/>
            <a:ext cx="2819100" cy="6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5B0F00"/>
                </a:solidFill>
                <a:latin typeface="Roboto"/>
                <a:ea typeface="Roboto"/>
                <a:cs typeface="Roboto"/>
                <a:sym typeface="Roboto"/>
              </a:rPr>
              <a:t>3. </a:t>
            </a:r>
            <a:r>
              <a:rPr lang="ru-RU" sz="16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Опасность возник-  </a:t>
            </a:r>
            <a:endParaRPr sz="1600" b="1" i="0" u="none" strike="noStrike" cap="none">
              <a:solidFill>
                <a:srgbClr val="5B0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новения инфекции.</a:t>
            </a:r>
            <a:endParaRPr sz="2100" b="1" i="0" u="none" strike="noStrike" cap="none">
              <a:solidFill>
                <a:srgbClr val="5B0F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Пыль   является носителем     различных микроорганизмов.  В ней живут бактерии,  вирусы, грибки  и  плесень.   Эти микроорганизмы   могут вызывать инфекционные заболевания,     аллерги- ческие реакции и другие проблемы со здоровьем.</a:t>
            </a:r>
            <a:endParaRPr sz="1600" b="0" i="0" u="none" strike="noStrike" cap="none">
              <a:solidFill>
                <a:srgbClr val="5B0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5B0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 этой патогенной среде живет        туберкулезная палочка,    сохраняющая жизнеспособность от 2х месяцев  до  нескольких лет. Это же относится и к дифтерийной    палочке.</a:t>
            </a:r>
            <a:endParaRPr sz="1600" b="0" i="0" u="none" strike="noStrike" cap="none">
              <a:solidFill>
                <a:srgbClr val="5B0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5B0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Поэтому важно регуляр-  но проводить дезинфек- цию помещений и уде- лять внимание чистоте воздуха.</a:t>
            </a:r>
            <a:endParaRPr sz="1600" b="0" i="0" u="none" strike="noStrike" cap="none">
              <a:solidFill>
                <a:srgbClr val="5B0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8" name="Google Shape;278;p17"/>
          <p:cNvSpPr txBox="1"/>
          <p:nvPr/>
        </p:nvSpPr>
        <p:spPr>
          <a:xfrm>
            <a:off x="3157338" y="65850"/>
            <a:ext cx="3000000" cy="69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2.Опасные микрочастицы.</a:t>
            </a:r>
            <a:endParaRPr sz="1300" b="1" i="0" u="none" strike="noStrike" cap="none">
              <a:solidFill>
                <a:srgbClr val="20124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Частицы пыли могут быть канцерогенными и вызы- вать тяжёлые заболевания вплоть до рака, особенно если учитывать, что ими переполнено наше жильё   и мы постоянно вдыхаем их в наш организм.  </a:t>
            </a:r>
            <a:endParaRPr sz="16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6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Наибольшую часть соста- вляют </a:t>
            </a:r>
            <a:r>
              <a:rPr lang="ru-RU" sz="1600" b="0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фталаты</a:t>
            </a:r>
            <a:r>
              <a:rPr lang="ru-RU" sz="16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эфиры фталевой кислоты и </a:t>
            </a:r>
            <a:r>
              <a:rPr lang="ru-RU" sz="1600" b="0" i="0" u="none" strike="noStrike" cap="none">
                <a:solidFill>
                  <a:srgbClr val="C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фе- нол</a:t>
            </a:r>
            <a:r>
              <a:rPr lang="ru-RU" sz="16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- карбоновая кислота. Эти химические вещества входят в состав практичес- ки всего, что нас окружает: пластиковые изделия, стройматериалы, посуда, мебель, медикаменты (в том числе и антисептики для обработки рук), игрушки, косметические и моющие средства и многое другое.</a:t>
            </a:r>
            <a:endParaRPr sz="16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endParaRPr sz="17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9" name="Google Shape;279;p17"/>
          <p:cNvSpPr txBox="1"/>
          <p:nvPr/>
        </p:nvSpPr>
        <p:spPr>
          <a:xfrm>
            <a:off x="78900" y="1811400"/>
            <a:ext cx="2921100" cy="31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1.Опасность возникно- </a:t>
            </a:r>
            <a:endParaRPr sz="1600" b="1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вения аллергии.</a:t>
            </a:r>
            <a:r>
              <a:rPr lang="ru-RU" sz="17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</a:t>
            </a:r>
            <a:endParaRPr sz="1700" b="1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6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Пыль  может   вызывать бронхиты,  астму,  а также аллергические  реакции у  восприимчивых к </a:t>
            </a:r>
            <a:r>
              <a:rPr lang="ru-RU" sz="14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аллерге</a:t>
            </a:r>
            <a:r>
              <a:rPr lang="ru-RU" sz="16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- нам людей.  </a:t>
            </a:r>
            <a:endParaRPr sz="1600" b="0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Люди грешат на пыльцу  растений,  шерсть  живот- ных,  забывая  о  том,  что они  тоже  входят в состав бытовой пыли.</a:t>
            </a:r>
            <a:endParaRPr sz="1700" b="0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80" name="Google Shape;280;p17" descr="Что такое аллергия : причины, симптомы, лечение и рекомендации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250" y="154475"/>
            <a:ext cx="2626949" cy="16381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1" name="Google Shape;281;p17"/>
          <p:cNvCxnSpPr/>
          <p:nvPr/>
        </p:nvCxnSpPr>
        <p:spPr>
          <a:xfrm flipH="1">
            <a:off x="3091850" y="0"/>
            <a:ext cx="0" cy="69567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282" name="Google Shape;282;p17"/>
          <p:cNvCxnSpPr/>
          <p:nvPr/>
        </p:nvCxnSpPr>
        <p:spPr>
          <a:xfrm flipH="1">
            <a:off x="6249500" y="0"/>
            <a:ext cx="0" cy="689100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83" name="Google Shape;283;p17"/>
          <p:cNvSpPr txBox="1"/>
          <p:nvPr/>
        </p:nvSpPr>
        <p:spPr>
          <a:xfrm>
            <a:off x="183825" y="5016475"/>
            <a:ext cx="2719800" cy="1650000"/>
          </a:xfrm>
          <a:prstGeom prst="rect">
            <a:avLst/>
          </a:prstGeom>
          <a:noFill/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 данным ВОЗ у 37% людей в мире загряз- ненный воздух жилья вызвал заболевания  дыхательных путей.</a:t>
            </a:r>
            <a:endParaRPr sz="1700" b="1" i="0" u="none" strike="noStrike" cap="none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18"/>
          <p:cNvPicPr preferRelativeResize="0"/>
          <p:nvPr/>
        </p:nvPicPr>
        <p:blipFill>
          <a:blip r:embed="rId3">
            <a:alphaModFix/>
          </a:blip>
          <a:srcRect l="6411" t="19320" r="6480" b="20304"/>
          <a:stretch>
            <a:fillRect/>
          </a:stretch>
        </p:blipFill>
        <p:spPr>
          <a:xfrm>
            <a:off x="255000" y="171075"/>
            <a:ext cx="5974000" cy="413475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8"/>
          <p:cNvSpPr txBox="1"/>
          <p:nvPr/>
        </p:nvSpPr>
        <p:spPr>
          <a:xfrm>
            <a:off x="255000" y="4591125"/>
            <a:ext cx="8634000" cy="2031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30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2.Благодаря регулярной уборке и дезинфекции мы избавляемся от вредных микроорганизмов и вызывающих аллергию частиц пыли</a:t>
            </a:r>
            <a:r>
              <a:rPr lang="ru-RU" sz="3000" b="1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!</a:t>
            </a:r>
            <a:endParaRPr sz="2400" b="1" i="0" u="none" strike="noStrike" cap="none">
              <a:solidFill>
                <a:srgbClr val="CC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0" name="Google Shape;290;p18"/>
          <p:cNvSpPr txBox="1"/>
          <p:nvPr/>
        </p:nvSpPr>
        <p:spPr>
          <a:xfrm>
            <a:off x="5608000" y="2048875"/>
            <a:ext cx="3452100" cy="1215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6700"/>
              <a:buFont typeface="Arial"/>
              <a:buNone/>
            </a:pPr>
            <a:r>
              <a:rPr lang="ru-RU" sz="6700" b="1" i="0" u="none" strike="noStrike" cap="none">
                <a:solidFill>
                  <a:srgbClr val="351C75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Вывод:</a:t>
            </a:r>
            <a:endParaRPr sz="6700" b="1" i="0" u="none" strike="noStrike" cap="none">
              <a:solidFill>
                <a:srgbClr val="351C7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1" name="Google Shape;291;p18"/>
          <p:cNvSpPr txBox="1"/>
          <p:nvPr/>
        </p:nvSpPr>
        <p:spPr>
          <a:xfrm>
            <a:off x="2751775" y="3373850"/>
            <a:ext cx="6080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ru-RU" sz="3000" b="1" i="0" u="none" strike="noStrike" cap="none">
                <a:solidFill>
                  <a:srgbClr val="351C75"/>
                </a:solidFill>
                <a:latin typeface="Comic Sans MS"/>
                <a:ea typeface="Comic Sans MS"/>
                <a:cs typeface="Comic Sans MS"/>
                <a:sym typeface="Comic Sans MS"/>
              </a:rPr>
              <a:t>1.Уборку производят не только ради порядка и уюта.</a:t>
            </a:r>
            <a:endParaRPr sz="2300" b="0" i="0" u="none" strike="noStrike" cap="none">
              <a:solidFill>
                <a:srgbClr val="351C75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9"/>
          <p:cNvSpPr txBox="1"/>
          <p:nvPr/>
        </p:nvSpPr>
        <p:spPr>
          <a:xfrm>
            <a:off x="209400" y="1201475"/>
            <a:ext cx="63525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Современная техника, уборочные аксессуары и бытовая                                 химия (моечные средства)  помогут  быстро  выполнить                                     уход за жильем, приложив минимум усилий.</a:t>
            </a:r>
            <a:endParaRPr sz="1700" b="0" i="0" u="none" strike="noStrike" cap="none">
              <a:solidFill>
                <a:srgbClr val="000000"/>
              </a:solidFill>
              <a:latin typeface="Century Gothic" panose="020B0502020202020204"/>
              <a:ea typeface="Century Gothic"/>
              <a:cs typeface="Century Gothic"/>
              <a:sym typeface="Century Gothic" panose="020B0502020202020204"/>
            </a:endParaRPr>
          </a:p>
        </p:txBody>
      </p:sp>
      <p:sp>
        <p:nvSpPr>
          <p:cNvPr id="297" name="Google Shape;297;p19" descr="Архивы Бытовая химия(ср-во д/мытья, порошки, белизна) - Упаковка55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9" descr="Архивы Бытовая химия(ср-во д/мытья, порошки, белизна) - Упаковка55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19" descr="ᐈ ЗАСОБИ для ПРАННЯ і ЧИСТКИ — ціна від 6 грн — купити на EVA.UA @ Київ і  Україна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19" descr="Гель для прання: склад, як використовувати, популярні засоби | Поради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19"/>
          <p:cNvSpPr txBox="1"/>
          <p:nvPr/>
        </p:nvSpPr>
        <p:spPr>
          <a:xfrm>
            <a:off x="230125" y="80025"/>
            <a:ext cx="5509500" cy="523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ru-RU" sz="2200" b="1" i="0" u="none" strike="noStrike" cap="none">
                <a:solidFill>
                  <a:srgbClr val="1C4587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Моющие средства для уборки жилья</a:t>
            </a:r>
            <a:endParaRPr sz="2200" b="1" i="0" u="none" strike="noStrike" cap="none">
              <a:solidFill>
                <a:srgbClr val="1C458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2" name="Google Shape;302;p19"/>
          <p:cNvSpPr txBox="1"/>
          <p:nvPr/>
        </p:nvSpPr>
        <p:spPr>
          <a:xfrm>
            <a:off x="230125" y="493475"/>
            <a:ext cx="55095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Моющие средства — это вещества, с помощью которых можно  сделать вещи  и  дом чистыми.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3" name="Google Shape;303;p19"/>
          <p:cNvSpPr txBox="1"/>
          <p:nvPr/>
        </p:nvSpPr>
        <p:spPr>
          <a:xfrm>
            <a:off x="192775" y="2108475"/>
            <a:ext cx="89139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Они отмывают и разъедают сильную грязь и налет за счет своего химического состава.  В их состав входят окислители  (хлорные и кислородные)  для отбели- вания, дезинфекции и разрушения органических соединений, кислоты.</a:t>
            </a:r>
            <a:endParaRPr sz="31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4" name="Google Shape;3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600" y="4765775"/>
            <a:ext cx="2892287" cy="191457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05" name="Google Shape;3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41224" y="3354775"/>
            <a:ext cx="2079368" cy="155952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06" name="Google Shape;30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79875" y="5134099"/>
            <a:ext cx="2140720" cy="15595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07" name="Google Shape;307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08900" y="4841925"/>
            <a:ext cx="2693449" cy="1794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08" name="Google Shape;308;p19"/>
          <p:cNvSpPr txBox="1"/>
          <p:nvPr/>
        </p:nvSpPr>
        <p:spPr>
          <a:xfrm>
            <a:off x="192775" y="3175375"/>
            <a:ext cx="34131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В связи с этим, моющие средства  могут вызывать сухость   кожи,   аллерги- ческий  дерматит и даже ожоги.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9" name="Google Shape;309;p19"/>
          <p:cNvSpPr txBox="1"/>
          <p:nvPr/>
        </p:nvSpPr>
        <p:spPr>
          <a:xfrm>
            <a:off x="6084138" y="3175363"/>
            <a:ext cx="3000000" cy="149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Если  отбеливатель по- падает на цветную ткань, он   обесцвечивает  её  и может   разъесть  на  ней дыру.</a:t>
            </a:r>
            <a:endParaRPr sz="19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10" name="Google Shape;310;p19"/>
          <p:cNvCxnSpPr/>
          <p:nvPr/>
        </p:nvCxnSpPr>
        <p:spPr>
          <a:xfrm rot="10800000" flipH="1">
            <a:off x="205500" y="3118463"/>
            <a:ext cx="8733000" cy="16500"/>
          </a:xfrm>
          <a:prstGeom prst="straightConnector1">
            <a:avLst/>
          </a:prstGeom>
          <a:noFill/>
          <a:ln w="2857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11" name="Google Shape;311;p19"/>
          <p:cNvCxnSpPr/>
          <p:nvPr/>
        </p:nvCxnSpPr>
        <p:spPr>
          <a:xfrm flipH="1">
            <a:off x="5788825" y="3136725"/>
            <a:ext cx="14100" cy="3524100"/>
          </a:xfrm>
          <a:prstGeom prst="straightConnector1">
            <a:avLst/>
          </a:prstGeom>
          <a:noFill/>
          <a:ln w="28575" cap="flat" cmpd="sng">
            <a:solidFill>
              <a:srgbClr val="351C75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12" name="Google Shape;312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390700" y="110950"/>
            <a:ext cx="2693451" cy="1914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F75D2DA-1BDE-48DB-B166-F826DC725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6721" y="0"/>
            <a:ext cx="4717279" cy="68580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5269B753-4C58-49BF-954B-38CC5319AFFE}"/>
              </a:ext>
            </a:extLst>
          </p:cNvPr>
          <p:cNvSpPr/>
          <p:nvPr/>
        </p:nvSpPr>
        <p:spPr>
          <a:xfrm>
            <a:off x="129654" y="316187"/>
            <a:ext cx="418788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SzPts val="1700"/>
            </a:pPr>
            <a:r>
              <a:rPr lang="ru-RU" sz="2000" dirty="0">
                <a:latin typeface="Comic Sans MS"/>
                <a:ea typeface="Comic Sans MS"/>
                <a:cs typeface="Comic Sans MS"/>
                <a:sym typeface="Comic Sans MS"/>
              </a:rPr>
              <a:t>Жильё - это один из важнейших факторов для комфортной жизни человека. С ним тесно связана вся наша жизнь. Оно защищает людей от непогоды, является местом  отдыха  и сна.</a:t>
            </a:r>
            <a:r>
              <a:rPr lang="ru-RU" sz="2400" dirty="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lang="ru-RU" sz="2000" dirty="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774A6A9-B3BE-46FF-94D1-2B6619D283D8}"/>
              </a:ext>
            </a:extLst>
          </p:cNvPr>
          <p:cNvSpPr/>
          <p:nvPr/>
        </p:nvSpPr>
        <p:spPr>
          <a:xfrm>
            <a:off x="443552" y="3078522"/>
            <a:ext cx="39285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latin typeface="Comic Sans MS"/>
                <a:ea typeface="Comic Sans MS"/>
                <a:cs typeface="Comic Sans MS"/>
                <a:sym typeface="Comic Sans MS"/>
              </a:rPr>
              <a:t>Красиво благоустроенное, уютное жилье - это залог настроения   и    здоровья.  </a:t>
            </a:r>
            <a:endParaRPr lang="ru-RU" sz="20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C173269-7087-4CA4-BCC4-3686C1D6F650}"/>
              </a:ext>
            </a:extLst>
          </p:cNvPr>
          <p:cNvSpPr/>
          <p:nvPr/>
        </p:nvSpPr>
        <p:spPr>
          <a:xfrm>
            <a:off x="121841" y="5224439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buSzPts val="1700"/>
            </a:pPr>
            <a:r>
              <a:rPr lang="ru-RU" sz="2000" dirty="0">
                <a:latin typeface="Comic Sans MS"/>
                <a:ea typeface="Comic Sans MS"/>
                <a:cs typeface="Comic Sans MS"/>
                <a:sym typeface="Comic Sans MS"/>
              </a:rPr>
              <a:t>К  нему приятно возвращаться с работы, учебы, проводить в нём время, принимать гостей  и  т.д.</a:t>
            </a:r>
          </a:p>
        </p:txBody>
      </p:sp>
    </p:spTree>
    <p:extLst>
      <p:ext uri="{BB962C8B-B14F-4D97-AF65-F5344CB8AC3E}">
        <p14:creationId xmlns:p14="http://schemas.microsoft.com/office/powerpoint/2010/main" val="133302610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0"/>
          <p:cNvSpPr txBox="1"/>
          <p:nvPr/>
        </p:nvSpPr>
        <p:spPr>
          <a:xfrm>
            <a:off x="155575" y="160350"/>
            <a:ext cx="8913600" cy="2001000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3100"/>
              <a:buFont typeface="Arial"/>
              <a:buNone/>
            </a:pPr>
            <a:r>
              <a:rPr lang="ru-RU" sz="31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Поэтому,  уборку  нужно  выполнять  в рабочей одежде - одевать удобные платья или брюки, надевать  фартук, перчатки, а иногда  даже и маску, и собирать волосы.</a:t>
            </a:r>
            <a:endParaRPr sz="31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8" name="Google Shape;318;p20" descr="ГІГІЄНА ЖИТЛА - ТЕХНОЛОГІЯ ПОБУТОВОЇ ДІЯЛЬНОСТІ - Трудове навчання 6 клас  (для дівчат) - І.Ю.Ходзицька - підручник - Аксіома 2014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20" descr="Вакансия уборщица на неполный день вао.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20" name="Google Shape;320;p20"/>
          <p:cNvPicPr preferRelativeResize="0"/>
          <p:nvPr/>
        </p:nvPicPr>
        <p:blipFill>
          <a:blip r:embed="rId3">
            <a:alphaModFix/>
          </a:blip>
          <a:srcRect l="20294" r="22147"/>
          <a:stretch>
            <a:fillRect/>
          </a:stretch>
        </p:blipFill>
        <p:spPr>
          <a:xfrm flipH="1">
            <a:off x="5709393" y="2236650"/>
            <a:ext cx="2924832" cy="45678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21" name="Google Shape;321;p20"/>
          <p:cNvPicPr preferRelativeResize="0"/>
          <p:nvPr/>
        </p:nvPicPr>
        <p:blipFill>
          <a:blip r:embed="rId4">
            <a:alphaModFix/>
          </a:blip>
          <a:srcRect l="9248" r="10673"/>
          <a:stretch>
            <a:fillRect/>
          </a:stretch>
        </p:blipFill>
        <p:spPr>
          <a:xfrm>
            <a:off x="460375" y="2164125"/>
            <a:ext cx="4993384" cy="456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" name="Google Shape;32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774" y="2075300"/>
            <a:ext cx="1284863" cy="70799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27" name="Google Shape;327;p21"/>
          <p:cNvSpPr txBox="1"/>
          <p:nvPr/>
        </p:nvSpPr>
        <p:spPr>
          <a:xfrm>
            <a:off x="2509925" y="4958413"/>
            <a:ext cx="21312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роботы-мойщики окон и пр.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28" name="Google Shape;32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4700" y="5486475"/>
            <a:ext cx="1148400" cy="114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36539" y="5666425"/>
            <a:ext cx="969600" cy="969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30" name="Google Shape;330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39399" y="3791612"/>
            <a:ext cx="1455296" cy="969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31" name="Google Shape;331;p21"/>
          <p:cNvSpPr txBox="1"/>
          <p:nvPr/>
        </p:nvSpPr>
        <p:spPr>
          <a:xfrm>
            <a:off x="2440775" y="2966500"/>
            <a:ext cx="16461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пароочис- тители,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32" name="Google Shape;332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85450" y="3791613"/>
            <a:ext cx="969600" cy="969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33" name="Google Shape;333;p21"/>
          <p:cNvSpPr txBox="1"/>
          <p:nvPr/>
        </p:nvSpPr>
        <p:spPr>
          <a:xfrm>
            <a:off x="3997800" y="3075000"/>
            <a:ext cx="1148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паровые швабры,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4" name="Google Shape;334;p21"/>
          <p:cNvSpPr txBox="1"/>
          <p:nvPr/>
        </p:nvSpPr>
        <p:spPr>
          <a:xfrm>
            <a:off x="2367100" y="974600"/>
            <a:ext cx="26970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пылесос сухой уборки и моющие роботы-  пылесосы,</a:t>
            </a:r>
            <a:endParaRPr sz="17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35" name="Google Shape;335;p2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6975" y="2831211"/>
            <a:ext cx="1804726" cy="180472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36" name="Google Shape;336;p2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05600" y="1108226"/>
            <a:ext cx="1804726" cy="146614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cxnSp>
        <p:nvCxnSpPr>
          <p:cNvPr id="337" name="Google Shape;337;p21"/>
          <p:cNvCxnSpPr/>
          <p:nvPr/>
        </p:nvCxnSpPr>
        <p:spPr>
          <a:xfrm flipH="1">
            <a:off x="2220138" y="508513"/>
            <a:ext cx="10800" cy="6366000"/>
          </a:xfrm>
          <a:prstGeom prst="straightConnector1">
            <a:avLst/>
          </a:prstGeom>
          <a:noFill/>
          <a:ln w="9525" cap="flat" cmpd="sng">
            <a:solidFill>
              <a:srgbClr val="333333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8" name="Google Shape;338;p21"/>
          <p:cNvSpPr txBox="1"/>
          <p:nvPr/>
        </p:nvSpPr>
        <p:spPr>
          <a:xfrm>
            <a:off x="58575" y="481975"/>
            <a:ext cx="2039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</a:t>
            </a:r>
            <a:r>
              <a:rPr lang="ru-RU" sz="20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ручные </a:t>
            </a:r>
            <a:endParaRPr sz="2000" b="1" i="0" u="none" strike="noStrike" cap="none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39" name="Google Shape;339;p21"/>
          <p:cNvSpPr txBox="1"/>
          <p:nvPr/>
        </p:nvSpPr>
        <p:spPr>
          <a:xfrm>
            <a:off x="0" y="0"/>
            <a:ext cx="5279100" cy="492600"/>
          </a:xfrm>
          <a:prstGeom prst="rect">
            <a:avLst/>
          </a:prstGeom>
          <a:solidFill>
            <a:srgbClr val="434343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ИНСТРУМЕНТЫ ДЛЯ УБОРКИ:</a:t>
            </a:r>
            <a:endParaRPr sz="20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40" name="Google Shape;340;p21"/>
          <p:cNvSpPr txBox="1"/>
          <p:nvPr/>
        </p:nvSpPr>
        <p:spPr>
          <a:xfrm>
            <a:off x="2553825" y="481975"/>
            <a:ext cx="2510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0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электроприборы</a:t>
            </a:r>
            <a:endParaRPr sz="2000" b="1" i="0" u="none" strike="noStrike" cap="none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41" name="Google Shape;341;p2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259375" y="1788800"/>
            <a:ext cx="1804723" cy="1188597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cxnSp>
        <p:nvCxnSpPr>
          <p:cNvPr id="342" name="Google Shape;342;p21"/>
          <p:cNvCxnSpPr/>
          <p:nvPr/>
        </p:nvCxnSpPr>
        <p:spPr>
          <a:xfrm rot="10800000" flipH="1">
            <a:off x="5723225" y="822250"/>
            <a:ext cx="49200" cy="16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343" name="Google Shape;343;p21"/>
          <p:cNvCxnSpPr/>
          <p:nvPr/>
        </p:nvCxnSpPr>
        <p:spPr>
          <a:xfrm>
            <a:off x="5275375" y="-142575"/>
            <a:ext cx="3600" cy="69843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4" name="Google Shape;344;p21"/>
          <p:cNvSpPr txBox="1"/>
          <p:nvPr/>
        </p:nvSpPr>
        <p:spPr>
          <a:xfrm>
            <a:off x="5369400" y="212600"/>
            <a:ext cx="3634500" cy="2878200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i="0" u="none" strike="noStrike" cap="none" dirty="0">
                <a:solidFill>
                  <a:srgbClr val="3D85C6"/>
                </a:solidFill>
                <a:latin typeface="Arial Black"/>
                <a:ea typeface="Arial Black"/>
                <a:cs typeface="Arial Black"/>
                <a:sym typeface="Arial Black"/>
              </a:rPr>
              <a:t>При работе с электроприборами необходимо соблюдать   </a:t>
            </a:r>
            <a:r>
              <a:rPr lang="ru-RU" sz="2500" i="0" u="none" strike="noStrike" cap="none" dirty="0">
                <a:solidFill>
                  <a:srgbClr val="CC0000"/>
                </a:solidFill>
                <a:latin typeface="Arial Black"/>
                <a:ea typeface="Arial Black"/>
                <a:cs typeface="Arial Black"/>
                <a:sym typeface="Arial Black"/>
              </a:rPr>
              <a:t>ПРАВИЛА БЕЗОПАСНОЙ РАБОТЫ!</a:t>
            </a:r>
            <a:endParaRPr sz="2500" i="0" u="none" strike="noStrike" cap="none" dirty="0">
              <a:solidFill>
                <a:srgbClr val="CC0000"/>
              </a:solidFill>
              <a:latin typeface="Arial Black" panose="020B0A04020102020204" charset="0"/>
              <a:ea typeface="Arial Black"/>
              <a:cs typeface="Arial Black" panose="020B0A04020102020204" charset="0"/>
              <a:sym typeface="Arial Black" panose="020B0A04020102020204" charset="0"/>
            </a:endParaRPr>
          </a:p>
        </p:txBody>
      </p:sp>
      <p:sp>
        <p:nvSpPr>
          <p:cNvPr id="345" name="Google Shape;345;p21"/>
          <p:cNvSpPr txBox="1"/>
          <p:nvPr/>
        </p:nvSpPr>
        <p:spPr>
          <a:xfrm>
            <a:off x="5772425" y="3977000"/>
            <a:ext cx="30426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sng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https://dzen.ru/video/watch/6641fd192b38817cbbf02f63?share_to=link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46" name="Google Shape;346;p2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5768663" y="4933725"/>
            <a:ext cx="2943974" cy="16559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47" name="Google Shape;347;p21"/>
          <p:cNvSpPr txBox="1"/>
          <p:nvPr/>
        </p:nvSpPr>
        <p:spPr>
          <a:xfrm>
            <a:off x="5514550" y="3135763"/>
            <a:ext cx="36345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Подробнее о ПБР с  электроприбо- рами можно ознакомиться  в видео на моем канале.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48" name="Google Shape;348;p2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32675" y="4892775"/>
            <a:ext cx="1804725" cy="173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3" name="Google Shape;35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7575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88513" y="60650"/>
            <a:ext cx="2093200" cy="15699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22"/>
          <p:cNvSpPr/>
          <p:nvPr/>
        </p:nvSpPr>
        <p:spPr>
          <a:xfrm>
            <a:off x="357150" y="127600"/>
            <a:ext cx="1377324" cy="1377324"/>
          </a:xfrm>
          <a:prstGeom prst="irregularSeal1">
            <a:avLst/>
          </a:prstGeom>
          <a:solidFill>
            <a:srgbClr val="FFE599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22"/>
          <p:cNvSpPr txBox="1"/>
          <p:nvPr/>
        </p:nvSpPr>
        <p:spPr>
          <a:xfrm rot="-974196">
            <a:off x="6785" y="243643"/>
            <a:ext cx="2999952" cy="47707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Приметы и обычаи</a:t>
            </a:r>
            <a:endParaRPr sz="1500" b="1" i="0" u="none" strike="noStrike" cap="none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57" name="Google Shape;357;p22"/>
          <p:cNvPicPr preferRelativeResize="0"/>
          <p:nvPr/>
        </p:nvPicPr>
        <p:blipFill>
          <a:blip r:embed="rId5">
            <a:alphaModFix/>
          </a:blip>
          <a:srcRect l="17848" t="25384" r="21585"/>
          <a:stretch>
            <a:fillRect/>
          </a:stretch>
        </p:blipFill>
        <p:spPr>
          <a:xfrm>
            <a:off x="487800" y="567025"/>
            <a:ext cx="1871466" cy="1296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58" name="Google Shape;358;p22"/>
          <p:cNvSpPr txBox="1"/>
          <p:nvPr/>
        </p:nvSpPr>
        <p:spPr>
          <a:xfrm>
            <a:off x="3241050" y="3611400"/>
            <a:ext cx="5823900" cy="954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Люди верили, что нечистая сила будет перепрыгивать с одной метлы  на  другую и не покинет  ваше  жилье. Поэтому,  чтобы избавиться  от  злых  духов в доме,  следует хранить и пользо- ваться только одним предметом инвентаря.</a:t>
            </a:r>
            <a:endParaRPr sz="1400" b="0" i="0" u="none" strike="noStrike" cap="none">
              <a:solidFill>
                <a:srgbClr val="000000"/>
              </a:solidFill>
              <a:latin typeface="Century Gothic" panose="020B0502020202020204"/>
              <a:ea typeface="Century Gothic"/>
              <a:cs typeface="Century Gothic"/>
              <a:sym typeface="Century Gothic" panose="020B0502020202020204"/>
            </a:endParaRPr>
          </a:p>
        </p:txBody>
      </p:sp>
      <p:sp>
        <p:nvSpPr>
          <p:cNvPr id="359" name="Google Shape;359;p22"/>
          <p:cNvSpPr txBox="1"/>
          <p:nvPr/>
        </p:nvSpPr>
        <p:spPr>
          <a:xfrm>
            <a:off x="3252525" y="127600"/>
            <a:ext cx="5823900" cy="1339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Существует множество примет и обычаев, связанных с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уборкой жилья. При переезде в новый дом старый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веник обязательно брали с собой: чтобы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перевезти домового (есть поверье, 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что домовой живет под  веником);  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60" name="Google Shape;360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4034175">
            <a:off x="-532722" y="3650314"/>
            <a:ext cx="3157068" cy="290692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61" name="Google Shape;361;p22"/>
          <p:cNvSpPr txBox="1"/>
          <p:nvPr/>
        </p:nvSpPr>
        <p:spPr>
          <a:xfrm>
            <a:off x="142250" y="1995925"/>
            <a:ext cx="2854500" cy="3186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20124D"/>
                </a:solidFill>
                <a:latin typeface="Arial"/>
                <a:ea typeface="Arial"/>
                <a:cs typeface="Arial"/>
                <a:sym typeface="Arial"/>
              </a:rPr>
              <a:t>   </a:t>
            </a: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У каждого из нас дома есть веник,  с помощью которого мы поддерживаем чистоту и порядок. А наши далекие 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предки  считали  веник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самым древним  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домашним оберегом. 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Они верили, что  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веник и метла не  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только очищали, но 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и защищали дом 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от зла ​​и 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напастей.</a:t>
            </a:r>
            <a:endParaRPr sz="15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62" name="Google Shape;362;p22"/>
          <p:cNvCxnSpPr/>
          <p:nvPr/>
        </p:nvCxnSpPr>
        <p:spPr>
          <a:xfrm flipH="1">
            <a:off x="3042775" y="16450"/>
            <a:ext cx="16200" cy="6874500"/>
          </a:xfrm>
          <a:prstGeom prst="straightConnector1">
            <a:avLst/>
          </a:prstGeom>
          <a:noFill/>
          <a:ln w="19050" cap="flat" cmpd="sng">
            <a:solidFill>
              <a:srgbClr val="5B0F0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63" name="Google Shape;363;p22"/>
          <p:cNvSpPr txBox="1"/>
          <p:nvPr/>
        </p:nvSpPr>
        <p:spPr>
          <a:xfrm>
            <a:off x="3241038" y="1504938"/>
            <a:ext cx="3902100" cy="1339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Когда покупали  новый веник, сначала им что-нибудь вметали в дом, а потом уже  начинали  уборку.  Убирая в  доме, чтобы не выметать  все хорошее, мели от порога внутрь комнаты.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64" name="Google Shape;364;p2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143150" y="1570200"/>
            <a:ext cx="1160500" cy="12086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365" name="Google Shape;365;p2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140700" y="1770649"/>
            <a:ext cx="873997" cy="1046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366" name="Google Shape;366;p22"/>
          <p:cNvSpPr txBox="1"/>
          <p:nvPr/>
        </p:nvSpPr>
        <p:spPr>
          <a:xfrm>
            <a:off x="3252525" y="2906563"/>
            <a:ext cx="5823900" cy="615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Нельзя покупать сразу несколько веников и чередовать их во время уборки. Такие действия приведут к нищете и бедности.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67" name="Google Shape;367;p2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907350" y="5186825"/>
            <a:ext cx="1984851" cy="14301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22"/>
          <p:cNvSpPr txBox="1"/>
          <p:nvPr/>
        </p:nvSpPr>
        <p:spPr>
          <a:xfrm>
            <a:off x="3252525" y="4741925"/>
            <a:ext cx="5823900" cy="831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Веник нужно ежегодно менять; считалось,  что вместе с ним от- ходили  беды,  которые  накаплива-                                         лись  в  течение  года.</a:t>
            </a:r>
            <a:endParaRPr sz="1400" b="0" i="0" u="none" strike="noStrike" cap="none">
              <a:solidFill>
                <a:schemeClr val="dk1"/>
              </a:solidFill>
              <a:latin typeface="Century Gothic" panose="020B0502020202020204"/>
              <a:ea typeface="Century Gothic"/>
              <a:cs typeface="Century Gothic"/>
              <a:sym typeface="Century Gothic" panose="020B0502020202020204"/>
            </a:endParaRPr>
          </a:p>
        </p:txBody>
      </p:sp>
      <p:sp>
        <p:nvSpPr>
          <p:cNvPr id="369" name="Google Shape;369;p22"/>
          <p:cNvSpPr txBox="1"/>
          <p:nvPr/>
        </p:nvSpPr>
        <p:spPr>
          <a:xfrm>
            <a:off x="3288525" y="5598250"/>
            <a:ext cx="3456600" cy="10467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Чтобы  уберечь  дом  от  напастей  и привлечь  удачу ,  веник  или  метлу  ставят перед входной дверью метел- кой вверх.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70" name="Google Shape;370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8499347">
            <a:off x="8239253" y="5866366"/>
            <a:ext cx="554398" cy="5104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5" name="Google Shape;375;p23"/>
          <p:cNvPicPr preferRelativeResize="0"/>
          <p:nvPr/>
        </p:nvPicPr>
        <p:blipFill>
          <a:blip r:embed="rId3">
            <a:alphaModFix/>
          </a:blip>
          <a:srcRect l="6089" r="162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6" name="Google Shape;376;p23"/>
          <p:cNvSpPr txBox="1"/>
          <p:nvPr/>
        </p:nvSpPr>
        <p:spPr>
          <a:xfrm>
            <a:off x="152100" y="5052050"/>
            <a:ext cx="88398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highlight>
                  <a:srgbClr val="B7B7B7"/>
                </a:highlight>
                <a:latin typeface="Comic Sans MS"/>
                <a:ea typeface="Comic Sans MS"/>
                <a:cs typeface="Comic Sans MS"/>
                <a:sym typeface="Comic Sans MS"/>
              </a:rPr>
              <a:t>Нельзя делать оберег самому себе. Сильным оберегом будет считаться тот, который сделан  </a:t>
            </a:r>
            <a:endParaRPr sz="1500" b="0" i="0" u="none" strike="noStrike" cap="none">
              <a:solidFill>
                <a:srgbClr val="000000"/>
              </a:solidFill>
              <a:highlight>
                <a:srgbClr val="B7B7B7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</a:t>
            </a:r>
            <a:r>
              <a:rPr lang="ru-RU" sz="1500" b="0" i="0" u="none" strike="noStrike" cap="none">
                <a:solidFill>
                  <a:srgbClr val="000000"/>
                </a:solidFill>
                <a:highlight>
                  <a:srgbClr val="B7B7B7"/>
                </a:highlight>
                <a:latin typeface="Comic Sans MS"/>
                <a:ea typeface="Comic Sans MS"/>
                <a:cs typeface="Comic Sans MS"/>
                <a:sym typeface="Comic Sans MS"/>
              </a:rPr>
              <a:t>самыми близкими родственниками - родителями, бабушками или сестрами. </a:t>
            </a:r>
            <a:endParaRPr sz="1600" b="0" i="0" u="none" strike="noStrike" cap="none">
              <a:solidFill>
                <a:srgbClr val="000000"/>
              </a:solidFill>
              <a:highlight>
                <a:srgbClr val="B7B7B7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77" name="Google Shape;377;p23"/>
          <p:cNvSpPr txBox="1"/>
          <p:nvPr/>
        </p:nvSpPr>
        <p:spPr>
          <a:xfrm>
            <a:off x="86300" y="5859100"/>
            <a:ext cx="89055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 изготовлении амулета </a:t>
            </a:r>
            <a:r>
              <a:rPr lang="ru-RU" sz="1500" b="0" i="0" u="none" strike="noStrike" cap="none">
                <a:solidFill>
                  <a:srgbClr val="000000"/>
                </a:solidFill>
                <a:highlight>
                  <a:srgbClr val="B7B7B7"/>
                </a:highlight>
                <a:latin typeface="Comic Sans MS"/>
                <a:ea typeface="Comic Sans MS"/>
                <a:cs typeface="Comic Sans MS"/>
                <a:sym typeface="Comic Sans MS"/>
              </a:rPr>
              <a:t>нужно думать о том человеке, для которого </a:t>
            </a: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он предназначен, при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этом  мысли должны  быть </a:t>
            </a:r>
            <a:r>
              <a:rPr lang="ru-RU" sz="1500" b="0" i="0" u="none" strike="noStrike" cap="none">
                <a:solidFill>
                  <a:srgbClr val="000000"/>
                </a:solidFill>
                <a:highlight>
                  <a:srgbClr val="B7B7B7"/>
                </a:highlight>
                <a:latin typeface="Comic Sans MS"/>
                <a:ea typeface="Comic Sans MS"/>
                <a:cs typeface="Comic Sans MS"/>
                <a:sym typeface="Comic Sans MS"/>
              </a:rPr>
              <a:t> добрыми, а сердце чистым,</a:t>
            </a: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ведь ваша работа - это не просто 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рукоделие, это таинство с частичкой души, вложенной в это рукоделие.</a:t>
            </a:r>
            <a:endParaRPr sz="16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78" name="Google Shape;378;p23"/>
          <p:cNvSpPr txBox="1"/>
          <p:nvPr/>
        </p:nvSpPr>
        <p:spPr>
          <a:xfrm>
            <a:off x="152100" y="82200"/>
            <a:ext cx="88398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О</a:t>
            </a: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тношение к венику, как к оберегу сохранилось и до наших дней.  Во многих домах можно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увидеть декоративные веники-обереги, сделанные своими руками.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Воссоздавая древнее искусство защиты, вы можете изготовить         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оберег от сглаза, от нечистой силы, от негатива;                            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  для мира, любви и согласия, которые будут                         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ru-RU" sz="15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                        царить в доме.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4775" y="542625"/>
            <a:ext cx="2619549" cy="2007425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24"/>
          <p:cNvSpPr txBox="1"/>
          <p:nvPr/>
        </p:nvSpPr>
        <p:spPr>
          <a:xfrm>
            <a:off x="132200" y="2623475"/>
            <a:ext cx="4666800" cy="4117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Чеснок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отгоняет нечистую силу.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Домик, хата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единство и крепость семьи.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Шиповник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 женская красота и молодость.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Рябина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оберегает от колдовства.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Красный перец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символ мужского здоровья.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Лавровый лист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приносит славу и успех.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Гречка и рис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плодородие и достаток.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Кувшин, чашка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полная чаша в доме.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Кукуруза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семейное растение, продолжение рода, сплоченность семьи.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Орехи и желуди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продление молодости, символ умственной силы, мудрости.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Лапти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домашний уют, семейное счастье.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Лекарственные травы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 крепкое здоровье.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Шишка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трудолюбие и достижение успеха.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Мешковина, мешок 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— изобилие и благосостояние.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85" name="Google Shape;385;p24"/>
          <p:cNvSpPr txBox="1"/>
          <p:nvPr/>
        </p:nvSpPr>
        <p:spPr>
          <a:xfrm>
            <a:off x="5022275" y="2623475"/>
            <a:ext cx="3954000" cy="4117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Монетка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успех в делах.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Выпечка</a:t>
            </a:r>
            <a:r>
              <a:rPr lang="ru-RU" sz="14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— богатство в доме.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Коса, венок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– символы бесконечности и непрерывности рода, возрастания благополучия.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Жаворонки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деторождение и плодородие.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Бублик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символ крепкой семьи.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Петух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символ счастья.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Подкова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приносит удачу, счастье.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Переплетение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знакомства и дружба.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Яйцо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продолжение рода.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Фрукты, ягоды</a:t>
            </a:r>
            <a:r>
              <a:rPr lang="ru-RU" sz="14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— изобилие в доме.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Пшено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защита от сглаза.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Соль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богатство, изобилие. 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</a:t>
            </a:r>
            <a:r>
              <a:rPr lang="ru-RU" sz="14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ыква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означает плодородие.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Ложка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загребает в дом добро.</a:t>
            </a:r>
            <a:r>
              <a:rPr lang="ru-RU" sz="115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</a:t>
            </a:r>
            <a:r>
              <a:rPr lang="ru-RU" sz="1150" b="0" i="0" u="none" strike="noStrike" cap="none">
                <a:solidFill>
                  <a:srgbClr val="000000"/>
                </a:solidFill>
                <a:highlight>
                  <a:srgbClr val="FFFFFF"/>
                </a:highlight>
                <a:latin typeface="Comic Sans MS"/>
                <a:ea typeface="Comic Sans MS"/>
                <a:cs typeface="Comic Sans MS"/>
                <a:sym typeface="Comic Sans MS"/>
              </a:rPr>
              <a:t>                           </a:t>
            </a:r>
            <a:endParaRPr sz="15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86" name="Google Shape;386;p24"/>
          <p:cNvSpPr txBox="1"/>
          <p:nvPr/>
        </p:nvSpPr>
        <p:spPr>
          <a:xfrm>
            <a:off x="2470800" y="82250"/>
            <a:ext cx="6673200" cy="923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 изготовлении оберега используются крупы и различные  </a:t>
            </a:r>
            <a:endParaRPr sz="1600" b="1" i="0" u="none" strike="noStrike" cap="none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символы. В зависимости от того, для чего и для кого </a:t>
            </a:r>
            <a:endParaRPr sz="1600" b="1" i="0" u="none" strike="noStrike" cap="none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ru-RU" sz="1600" b="1" i="0" u="none" strike="noStrike" cap="none">
                <a:solidFill>
                  <a:srgbClr val="99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делается оберег, подбираются и материалы.</a:t>
            </a:r>
            <a:endParaRPr sz="1600" b="1" i="0" u="none" strike="noStrike" cap="none">
              <a:solidFill>
                <a:srgbClr val="99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87" name="Google Shape;387;p24"/>
          <p:cNvSpPr txBox="1"/>
          <p:nvPr/>
        </p:nvSpPr>
        <p:spPr>
          <a:xfrm>
            <a:off x="3039275" y="1005650"/>
            <a:ext cx="5937000" cy="1639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Бобовые и злаки</a:t>
            </a:r>
            <a:r>
              <a:rPr lang="ru-RU" sz="1400" b="0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— символизируют достаток, сытую жизнь и </a:t>
            </a: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Горох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- дружба и мир.                                        физическую силу.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Фасоль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зарождение новой жизни.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Мак</a:t>
            </a:r>
            <a:r>
              <a:rPr lang="ru-RU" sz="14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— исполняет желания, отгоняет злых духов.                </a:t>
            </a:r>
            <a:r>
              <a:rPr lang="ru-RU" sz="14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Семечки подсолнуха</a:t>
            </a: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— это энергия солнца, охраняют здоровье   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                                                      детей.</a:t>
            </a:r>
            <a:endParaRPr sz="1400" b="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cxnSp>
        <p:nvCxnSpPr>
          <p:cNvPr id="388" name="Google Shape;388;p24"/>
          <p:cNvCxnSpPr/>
          <p:nvPr/>
        </p:nvCxnSpPr>
        <p:spPr>
          <a:xfrm flipH="1">
            <a:off x="4799000" y="2733425"/>
            <a:ext cx="0" cy="3897600"/>
          </a:xfrm>
          <a:prstGeom prst="straightConnector1">
            <a:avLst/>
          </a:prstGeom>
          <a:noFill/>
          <a:ln w="9525" cap="flat" cmpd="sng">
            <a:solidFill>
              <a:srgbClr val="4C1130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5000"/>
                <a:lumOff val="95000"/>
              </a:schemeClr>
            </a:gs>
            <a:gs pos="74000">
              <a:schemeClr val="accent5">
                <a:lumMod val="45000"/>
                <a:lumOff val="55000"/>
              </a:schemeClr>
            </a:gs>
            <a:gs pos="83000">
              <a:schemeClr val="accent5">
                <a:lumMod val="45000"/>
                <a:lumOff val="55000"/>
              </a:schemeClr>
            </a:gs>
            <a:gs pos="100000">
              <a:schemeClr val="accent5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5152FC-21E1-4F6E-918F-7545D8CB5D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94" name="Google Shape;394;p25"/>
          <p:cNvSpPr txBox="1"/>
          <p:nvPr/>
        </p:nvSpPr>
        <p:spPr>
          <a:xfrm>
            <a:off x="1891650" y="2367000"/>
            <a:ext cx="5360700" cy="2124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4300"/>
              <a:buFont typeface="Arial"/>
              <a:buNone/>
            </a:pPr>
            <a:r>
              <a:rPr lang="ru-RU" sz="6300" b="1" i="0" u="none" strike="noStrike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/>
                <a:ea typeface="Comic Sans MS"/>
                <a:cs typeface="Comic Sans MS"/>
                <a:sym typeface="Comic Sans MS"/>
              </a:rPr>
              <a:t>Благодарю    за внимание!</a:t>
            </a:r>
            <a:endParaRPr sz="6300" b="1" i="0" u="none" strike="noStrike" cap="none" dirty="0">
              <a:solidFill>
                <a:schemeClr val="tx1">
                  <a:lumMod val="90000"/>
                  <a:lumOff val="10000"/>
                </a:schemeClr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95" name="Google Shape;395;p25"/>
          <p:cNvSpPr txBox="1"/>
          <p:nvPr/>
        </p:nvSpPr>
        <p:spPr>
          <a:xfrm>
            <a:off x="351000" y="938008"/>
            <a:ext cx="8793000" cy="569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ru-RU" sz="2500" b="1" i="0" u="none" strike="noStrike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/>
                <a:ea typeface="Comic Sans MS"/>
                <a:cs typeface="Comic Sans MS"/>
                <a:sym typeface="Comic Sans MS"/>
              </a:rPr>
              <a:t>Пусть в вашем доме царит любовь, мир и достаток! </a:t>
            </a:r>
            <a:endParaRPr sz="2500" b="1" i="0" u="none" strike="noStrike" cap="none" dirty="0">
              <a:solidFill>
                <a:schemeClr val="tx1">
                  <a:lumMod val="90000"/>
                  <a:lumOff val="10000"/>
                </a:schemeClr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96" name="Google Shape;396;p25"/>
          <p:cNvSpPr txBox="1"/>
          <p:nvPr/>
        </p:nvSpPr>
        <p:spPr>
          <a:xfrm>
            <a:off x="1101775" y="6358300"/>
            <a:ext cx="8535600" cy="431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600" b="0" i="0" u="none" strike="noStrike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Comic Sans MS"/>
                <a:ea typeface="Comic Sans MS"/>
                <a:cs typeface="Comic Sans MS"/>
                <a:sym typeface="Comic Sans MS"/>
              </a:rPr>
              <a:t>(все материалы и фото взяты из свободного доступа в интернете)</a:t>
            </a:r>
            <a:endParaRPr sz="1600" b="0" i="0" u="none" strike="noStrike" cap="none" dirty="0">
              <a:solidFill>
                <a:schemeClr val="tx1">
                  <a:lumMod val="90000"/>
                  <a:lumOff val="10000"/>
                </a:schemeClr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"/>
          <p:cNvSpPr txBox="1"/>
          <p:nvPr/>
        </p:nvSpPr>
        <p:spPr>
          <a:xfrm>
            <a:off x="65800" y="5756100"/>
            <a:ext cx="9144000" cy="1015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800">
                <a:solidFill>
                  <a:srgbClr val="66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800" i="0" u="none" strike="noStrike" cap="none">
                <a:solidFill>
                  <a:srgbClr val="66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Отсутствие в помещении необходимого санитарно-гигиенического микрокли- мата негативно  влияет на   дыхание,  теплообмен,  нервную систему,  аппетит и другие  физиологические функции организма.  </a:t>
            </a:r>
            <a:endParaRPr i="0" u="none" strike="noStrike" cap="none">
              <a:solidFill>
                <a:srgbClr val="66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54" name="Google Shape;54;p3"/>
          <p:cNvPicPr preferRelativeResize="0"/>
          <p:nvPr/>
        </p:nvPicPr>
        <p:blipFill>
          <a:blip r:embed="rId3">
            <a:alphaModFix/>
          </a:blip>
          <a:srcRect t="3778" b="3153"/>
          <a:stretch>
            <a:fillRect/>
          </a:stretch>
        </p:blipFill>
        <p:spPr>
          <a:xfrm>
            <a:off x="0" y="0"/>
            <a:ext cx="9144000" cy="5673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0"/>
            <a:ext cx="9143997" cy="6857933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60" name="Google Shape;60;p4"/>
          <p:cNvSpPr txBox="1"/>
          <p:nvPr/>
        </p:nvSpPr>
        <p:spPr>
          <a:xfrm>
            <a:off x="2152357" y="336650"/>
            <a:ext cx="19428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Полноценное в гигиеническом  отношении жильё  должно  быть убранным, достаточно просторным, сухим, иметь  благоприятный микроклимат, чистый воздух, важно, чтобы в него поступал солнечный свет.</a:t>
            </a:r>
            <a:endParaRPr sz="1700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3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5" descr="Расскажите как у вас организованно хранение обуви в прихожей, особенно,  если вы заходите в мокрой и грязной, в снегу? , - 8979881 - Кашалот"/>
          <p:cNvPicPr preferRelativeResize="0"/>
          <p:nvPr/>
        </p:nvPicPr>
        <p:blipFill>
          <a:blip r:embed="rId3">
            <a:alphaModFix/>
          </a:blip>
          <a:srcRect b="20286"/>
          <a:stretch>
            <a:fillRect/>
          </a:stretch>
        </p:blipFill>
        <p:spPr>
          <a:xfrm>
            <a:off x="408600" y="3208636"/>
            <a:ext cx="3740975" cy="32830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66" name="Google Shape;66;p5"/>
          <p:cNvSpPr/>
          <p:nvPr/>
        </p:nvSpPr>
        <p:spPr>
          <a:xfrm>
            <a:off x="328500" y="648125"/>
            <a:ext cx="3901200" cy="24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Поэтому, чтобы в помещении було чисто, необходимо с поро- 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г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а начинать заботиться о чис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т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от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е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    </a:t>
            </a:r>
            <a:endParaRPr sz="180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      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А это означает — не заносить грязь с улицы. В первую очередь  нужно    следить  за  тем,   чтобы вместе с одеждой  и  обувью она не попадала в дом. </a:t>
            </a:r>
            <a:endParaRPr sz="180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7" name="Google Shape;67;p5"/>
          <p:cNvSpPr txBox="1"/>
          <p:nvPr/>
        </p:nvSpPr>
        <p:spPr>
          <a:xfrm>
            <a:off x="94975" y="99825"/>
            <a:ext cx="9144000" cy="477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 b="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900" i="0" u="none" strike="noStrike" cap="none">
                <a:solidFill>
                  <a:srgbClr val="CC0000"/>
                </a:solidFill>
              </a:rPr>
              <a:t>Народная мудрость гласит:</a:t>
            </a:r>
            <a:r>
              <a:rPr lang="ru-RU" sz="1900" i="0" u="none" strike="noStrike" cap="none">
                <a:solidFill>
                  <a:schemeClr val="dk1"/>
                </a:solidFill>
              </a:rPr>
              <a:t> </a:t>
            </a:r>
            <a:r>
              <a:rPr lang="ru-RU" sz="1900" i="0" u="none" strike="noStrike" cap="none">
                <a:solidFill>
                  <a:srgbClr val="C00000"/>
                </a:solidFill>
              </a:rPr>
              <a:t>«Чисто не там,где убирают, а там, где не сорят!» </a:t>
            </a:r>
            <a:endParaRPr sz="1500" i="0" u="none" strike="noStrike" cap="none">
              <a:solidFill>
                <a:srgbClr val="000000"/>
              </a:solidFill>
            </a:endParaRPr>
          </a:p>
        </p:txBody>
      </p:sp>
      <p:sp>
        <p:nvSpPr>
          <p:cNvPr id="68" name="Google Shape;68;p5"/>
          <p:cNvSpPr txBox="1"/>
          <p:nvPr/>
        </p:nvSpPr>
        <p:spPr>
          <a:xfrm>
            <a:off x="4991200" y="530525"/>
            <a:ext cx="38343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     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Для этого верхнюю одежду (пальто,  плащи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и  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пр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.)  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вытря- хивают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А для очищения обуви кладут  специальные  дорожки перед входом в помещение.           </a:t>
            </a:r>
            <a:endParaRPr sz="180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     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Верхнюю   одежду  и</a:t>
            </a:r>
            <a:r>
              <a:rPr lang="ru-RU" sz="1800"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18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обувь  следует оставлять  в  коридоре  и  не  заносить  его  в  комнату, спальню или на кухню.</a:t>
            </a:r>
            <a:endParaRPr sz="1800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9" name="Google Shape;69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33775" y="3311825"/>
            <a:ext cx="3388980" cy="3283049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6525" y="1150800"/>
            <a:ext cx="2512024" cy="345169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75" name="Google Shape;75;p6" descr="Мытье полов картинки, стоковые фото Мытье полов | Depositphotos"/>
          <p:cNvPicPr preferRelativeResize="0"/>
          <p:nvPr/>
        </p:nvPicPr>
        <p:blipFill>
          <a:blip r:embed="rId4">
            <a:alphaModFix/>
          </a:blip>
          <a:srcRect b="12310"/>
          <a:stretch>
            <a:fillRect/>
          </a:stretch>
        </p:blipFill>
        <p:spPr>
          <a:xfrm>
            <a:off x="309550" y="1210820"/>
            <a:ext cx="2547925" cy="335130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76" name="Google Shape;76;p6"/>
          <p:cNvSpPr txBox="1"/>
          <p:nvPr/>
        </p:nvSpPr>
        <p:spPr>
          <a:xfrm>
            <a:off x="273775" y="446400"/>
            <a:ext cx="8929800" cy="492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ru-RU" sz="26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 ежедневной</a:t>
            </a:r>
            <a:r>
              <a:rPr lang="ru-RU" sz="26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600" b="1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уборке относятся такие виды работ:</a:t>
            </a:r>
            <a:endParaRPr sz="2600" b="1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7" name="Google Shape;77;p6" descr="Как избавиться от пыли в квартире надолго: народные средства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" descr="Как предотвратить оседание пыли в квартире. Как избавиться от пыли в  квартире надолго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" descr="7 ленивых способов борьбы с пылью дома | ivd.ru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" descr="7 ленивых способов борьбы с пылью дома | ivd.ru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" name="Google Shape;81;p6" descr="Влажная и сухая уборка: как вытирать пыль, чтобы ее стало меньше | Она.  Женский журнал | Яндекс Дзен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86537" y="4891973"/>
            <a:ext cx="2512023" cy="1671638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82" name="Google Shape;82;p6" descr="Як відбілити постільну білизну в домашніх умовах з мінімальними зусиллями:  найпопулярніші лайфхаки - Odeyalka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235687" y="3975335"/>
            <a:ext cx="2786787" cy="264631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83" name="Google Shape;83;p6" descr="Простые советы для быстрого и легкого мытья посуды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5725" y="4833926"/>
            <a:ext cx="2683170" cy="178772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84" name="Google Shape;84;p6" descr="Сонник Витирати Пил з меблів в чужому домі бачити уві сні до чого сниться?  | Сонник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16051" y="1178935"/>
            <a:ext cx="2511900" cy="2523064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85" name="Google Shape;85;p6"/>
          <p:cNvSpPr txBox="1"/>
          <p:nvPr/>
        </p:nvSpPr>
        <p:spPr>
          <a:xfrm>
            <a:off x="254325" y="82225"/>
            <a:ext cx="91440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ru-RU" sz="1700" i="0" u="none" strike="noStrike" cap="none">
                <a:solidFill>
                  <a:srgbClr val="1C4587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Уборка жилья делится на три категории: ежедневная, еженедельная, генеральная</a:t>
            </a:r>
            <a:r>
              <a:rPr lang="ru-RU" sz="1500" i="0" u="none" strike="noStrike" cap="none">
                <a:solidFill>
                  <a:srgbClr val="1C4587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1500" i="0" u="none" strike="noStrike" cap="none">
              <a:solidFill>
                <a:srgbClr val="1C458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6" name="Google Shape;86;p6"/>
          <p:cNvSpPr txBox="1"/>
          <p:nvPr/>
        </p:nvSpPr>
        <p:spPr>
          <a:xfrm>
            <a:off x="3397075" y="3182700"/>
            <a:ext cx="26832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i="0" u="none" strike="noStrike" cap="none">
                <a:solidFill>
                  <a:srgbClr val="F3F3F3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протирание пыли,</a:t>
            </a:r>
            <a:endParaRPr sz="1000" i="0" u="none" strike="noStrike" cap="none">
              <a:solidFill>
                <a:srgbClr val="F3F3F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7" name="Google Shape;87;p6"/>
          <p:cNvSpPr txBox="1"/>
          <p:nvPr/>
        </p:nvSpPr>
        <p:spPr>
          <a:xfrm>
            <a:off x="374051" y="4073725"/>
            <a:ext cx="2418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мытьё полов,</a:t>
            </a:r>
            <a:endParaRPr sz="100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8" name="Google Shape;88;p6"/>
          <p:cNvSpPr txBox="1"/>
          <p:nvPr/>
        </p:nvSpPr>
        <p:spPr>
          <a:xfrm>
            <a:off x="3310489" y="5821250"/>
            <a:ext cx="2868300" cy="800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вытрушивание и застилание постели,</a:t>
            </a:r>
            <a:endParaRPr sz="180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9" name="Google Shape;89;p6"/>
          <p:cNvSpPr txBox="1"/>
          <p:nvPr/>
        </p:nvSpPr>
        <p:spPr>
          <a:xfrm>
            <a:off x="6639550" y="5378300"/>
            <a:ext cx="2418900" cy="11853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</a:t>
            </a:r>
            <a:r>
              <a:rPr lang="ru-RU" sz="200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протирание </a:t>
            </a:r>
            <a:endParaRPr sz="200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поверхностей  </a:t>
            </a:r>
            <a:endParaRPr sz="200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на кухне.</a:t>
            </a:r>
            <a:r>
              <a:rPr lang="ru-RU" sz="2000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100" b="1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0" name="Google Shape;90;p6"/>
          <p:cNvSpPr txBox="1"/>
          <p:nvPr/>
        </p:nvSpPr>
        <p:spPr>
          <a:xfrm>
            <a:off x="285688" y="4667250"/>
            <a:ext cx="26832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ru-RU" sz="26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900" i="0" u="none" strike="noStrike" cap="none">
                <a:solidFill>
                  <a:schemeClr val="lt2"/>
                </a:solidFill>
                <a:latin typeface="Comic Sans MS"/>
                <a:ea typeface="Comic Sans MS"/>
                <a:cs typeface="Comic Sans MS"/>
                <a:sym typeface="Comic Sans MS"/>
              </a:rPr>
              <a:t>мытье   посуды,</a:t>
            </a:r>
            <a:endParaRPr sz="900" i="0" u="none" strike="noStrike" cap="none">
              <a:solidFill>
                <a:schemeClr val="lt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1" name="Google Shape;91;p6"/>
          <p:cNvSpPr txBox="1"/>
          <p:nvPr/>
        </p:nvSpPr>
        <p:spPr>
          <a:xfrm>
            <a:off x="6286525" y="1051000"/>
            <a:ext cx="1726500" cy="1108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проветри- вание комнат,</a:t>
            </a:r>
            <a:endParaRPr sz="200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7"/>
          <p:cNvPicPr preferRelativeResize="0"/>
          <p:nvPr/>
        </p:nvPicPr>
        <p:blipFill>
          <a:blip r:embed="rId3">
            <a:alphaModFix/>
          </a:blip>
          <a:srcRect l="30147"/>
          <a:stretch>
            <a:fillRect/>
          </a:stretch>
        </p:blipFill>
        <p:spPr>
          <a:xfrm>
            <a:off x="3177974" y="1611500"/>
            <a:ext cx="2395802" cy="2286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97" name="Google Shape;97;p7"/>
          <p:cNvPicPr preferRelativeResize="0"/>
          <p:nvPr/>
        </p:nvPicPr>
        <p:blipFill>
          <a:blip r:embed="rId4">
            <a:alphaModFix/>
          </a:blip>
          <a:srcRect r="12203"/>
          <a:stretch>
            <a:fillRect/>
          </a:stretch>
        </p:blipFill>
        <p:spPr>
          <a:xfrm>
            <a:off x="2842475" y="4243075"/>
            <a:ext cx="2850401" cy="2286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98" name="Google Shape;98;p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12825" y="3781325"/>
            <a:ext cx="2850400" cy="2850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99" name="Google Shape;99;p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63225" y="1516575"/>
            <a:ext cx="3000000" cy="2002566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pic>
        <p:nvPicPr>
          <p:cNvPr id="100" name="Google Shape;100;p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5725" y="3210675"/>
            <a:ext cx="2236799" cy="335355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01" name="Google Shape;101;p7"/>
          <p:cNvSpPr txBox="1"/>
          <p:nvPr/>
        </p:nvSpPr>
        <p:spPr>
          <a:xfrm>
            <a:off x="4638775" y="911913"/>
            <a:ext cx="4949400" cy="354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ru-RU" sz="1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7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Только делают её более тщательно — </a:t>
            </a:r>
            <a:endParaRPr sz="1700" b="0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2" name="Google Shape;102;p7" descr="Як помити вікна в домашніх умовах: прості, але ефективні методи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7" descr="Как помыть хрустальную люстру, чтобы блестела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" name="Google Shape;104;p7" descr="Засоби по догляду і чищення дерев&amp;#39;яних меблів. Корисні поради по догляду за  меблями Чай для чищення дерев&amp;#39;яних меблів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5" name="Google Shape;105;p7" descr="Догляд за шкіряними меблями - Блог"/>
          <p:cNvPicPr preferRelativeResize="0"/>
          <p:nvPr/>
        </p:nvPicPr>
        <p:blipFill>
          <a:blip r:embed="rId8">
            <a:alphaModFix/>
          </a:blip>
          <a:srcRect l="13412"/>
          <a:stretch>
            <a:fillRect/>
          </a:stretch>
        </p:blipFill>
        <p:spPr>
          <a:xfrm>
            <a:off x="285725" y="907975"/>
            <a:ext cx="2602800" cy="199601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06" name="Google Shape;106;p7" descr="Как в домашних условиях почистить ковер (палас): лучшие подручные средства  - Remontkit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7" descr="Как в домашних условиях почистить ковер (палас): лучшие подручные средства  - Remontkit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7" descr="Помилки, які допускають багато, коли чистять пилососом килим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7" descr="Як відмити пластикове підвіконня від жовтизни. Як відмити пластикове  підвіконня від забруднень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7" descr="https://i2.wp.com/vse-sekrety.ru/uploads/posts/2016-03/1457361305_1.jp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7" descr="Как отмыть пластиковый подоконник? - Вікна WDS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7" descr="Как отмыть пластиковый подоконник? - Вікна WDS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7"/>
          <p:cNvSpPr txBox="1"/>
          <p:nvPr/>
        </p:nvSpPr>
        <p:spPr>
          <a:xfrm>
            <a:off x="155575" y="16263"/>
            <a:ext cx="9144000" cy="585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ru-RU" sz="26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Еженедельная уборка</a:t>
            </a:r>
            <a:r>
              <a:rPr lang="ru-RU" sz="26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проводится  раз в неделю  и </a:t>
            </a:r>
            <a:endParaRPr sz="2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7"/>
          <p:cNvSpPr txBox="1"/>
          <p:nvPr/>
        </p:nvSpPr>
        <p:spPr>
          <a:xfrm>
            <a:off x="6566625" y="1374025"/>
            <a:ext cx="2395800" cy="800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протирают подо- 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конники,</a:t>
            </a:r>
            <a:endParaRPr sz="2000" b="0" i="0" u="none" strike="noStrike" cap="none">
              <a:solidFill>
                <a:srgbClr val="201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7"/>
          <p:cNvSpPr txBox="1"/>
          <p:nvPr/>
        </p:nvSpPr>
        <p:spPr>
          <a:xfrm>
            <a:off x="4057825" y="1516575"/>
            <a:ext cx="1805400" cy="1108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протирают  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от пыли   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люстры,</a:t>
            </a:r>
            <a:endParaRPr sz="2000" b="0" i="0" u="none" strike="noStrike" cap="none">
              <a:solidFill>
                <a:srgbClr val="201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7"/>
          <p:cNvSpPr txBox="1"/>
          <p:nvPr/>
        </p:nvSpPr>
        <p:spPr>
          <a:xfrm>
            <a:off x="2842525" y="4884825"/>
            <a:ext cx="2850300" cy="1723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выбивают 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или 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пылесосят ковры,дорожки,  мягкую мебель,</a:t>
            </a:r>
            <a:endParaRPr sz="2000" b="0" i="0" u="none" strike="noStrike" cap="none">
              <a:solidFill>
                <a:srgbClr val="201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7"/>
          <p:cNvSpPr txBox="1"/>
          <p:nvPr/>
        </p:nvSpPr>
        <p:spPr>
          <a:xfrm>
            <a:off x="285725" y="5132625"/>
            <a:ext cx="2053800" cy="1431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прибирают в ванной и туалетной комната</a:t>
            </a:r>
            <a:r>
              <a:rPr lang="ru-RU" sz="21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х,</a:t>
            </a:r>
            <a:endParaRPr sz="2100" b="0" i="0" u="none" strike="noStrike" cap="none">
              <a:solidFill>
                <a:srgbClr val="20124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7"/>
          <p:cNvSpPr txBox="1"/>
          <p:nvPr/>
        </p:nvSpPr>
        <p:spPr>
          <a:xfrm>
            <a:off x="741125" y="822425"/>
            <a:ext cx="2147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натирают спец. </a:t>
            </a:r>
            <a:endParaRPr sz="20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</a:t>
            </a:r>
            <a:r>
              <a:rPr lang="ru-RU"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средствами  </a:t>
            </a:r>
            <a:endParaRPr sz="2000" b="0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</a:t>
            </a:r>
            <a:r>
              <a:rPr lang="ru-RU" sz="2000" b="0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мебель,</a:t>
            </a:r>
            <a:endParaRPr sz="20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7"/>
          <p:cNvSpPr txBox="1"/>
          <p:nvPr/>
        </p:nvSpPr>
        <p:spPr>
          <a:xfrm>
            <a:off x="6457350" y="3655750"/>
            <a:ext cx="3000000" cy="800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поливают и моют 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ru-RU" sz="2000" b="0" i="0" u="none" strike="noStrike" cap="none">
                <a:solidFill>
                  <a:srgbClr val="20124D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комнатные цветы,</a:t>
            </a:r>
            <a:endParaRPr sz="2000" b="0" i="0" u="none" strike="noStrike" cap="none">
              <a:solidFill>
                <a:srgbClr val="20124D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0" name="Google Shape;120;p7"/>
          <p:cNvSpPr txBox="1"/>
          <p:nvPr/>
        </p:nvSpPr>
        <p:spPr>
          <a:xfrm>
            <a:off x="3786664" y="345800"/>
            <a:ext cx="6393600" cy="585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ru-RU" sz="26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очень похожа на ежедневную.</a:t>
            </a:r>
            <a:endParaRPr sz="26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8"/>
          <p:cNvPicPr preferRelativeResize="0"/>
          <p:nvPr/>
        </p:nvPicPr>
        <p:blipFill>
          <a:blip r:embed="rId3">
            <a:alphaModFix/>
          </a:blip>
          <a:srcRect t="11465" b="31089"/>
          <a:stretch>
            <a:fillRect/>
          </a:stretch>
        </p:blipFill>
        <p:spPr>
          <a:xfrm>
            <a:off x="4130275" y="2308925"/>
            <a:ext cx="2689746" cy="894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8" descr="Жаркие летние каникулы надписи: vectores, gráfico vectorial, Жаркие летние  каникулы надписи imágenes vectoriales de stock | Depositphotos®"/>
          <p:cNvPicPr preferRelativeResize="0"/>
          <p:nvPr/>
        </p:nvPicPr>
        <p:blipFill>
          <a:blip r:embed="rId4">
            <a:alphaModFix/>
          </a:blip>
          <a:srcRect t="17375" b="27621"/>
          <a:stretch>
            <a:fillRect/>
          </a:stretch>
        </p:blipFill>
        <p:spPr>
          <a:xfrm>
            <a:off x="953350" y="2110250"/>
            <a:ext cx="2340199" cy="109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8"/>
          <p:cNvSpPr txBox="1"/>
          <p:nvPr/>
        </p:nvSpPr>
        <p:spPr>
          <a:xfrm>
            <a:off x="4801375" y="2505450"/>
            <a:ext cx="4223700" cy="15546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,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нужно за</a:t>
            </a: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летний  </a:t>
            </a:r>
            <a:endParaRPr sz="1900" b="1" i="0" u="none" strike="noStrike" cap="none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1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период</a:t>
            </a: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постирать</a:t>
            </a: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ковры,     </a:t>
            </a:r>
            <a:endParaRPr sz="1900" b="1" i="0" u="none" strike="noStrike" cap="none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дорожки,</a:t>
            </a: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паласы,</a:t>
            </a: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чтобы они </a:t>
            </a:r>
            <a:endParaRPr sz="1900" b="1" i="0" u="none" strike="noStrike" cap="none">
              <a:solidFill>
                <a:srgbClr val="43434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</a:t>
            </a: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хорошо просохли на солнце. </a:t>
            </a: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8" name="Google Shape;128;p8" descr="Стирка ковров дома: пошаговые инструкции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88549" y="4203325"/>
            <a:ext cx="3640376" cy="21414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29" name="Google Shape;129;p8" descr="Они не плохо смотрятся на цветной бумаге))) - Фотошоп для детского сада -  Луара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8" descr="Они не плохо смотрятся на цветной бумаге))) - Фотошоп для детского сада -  Луара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8" descr="Фотоконкурс “Мої літні канікули” підійшов до завершення. Конкурси. Родинний  портал «Рівне 1» . Проекти - Новини Рівного. Відео on-line. Все про  телекомпанію - Телеканал «Рівне 1»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8"/>
          <p:cNvSpPr txBox="1"/>
          <p:nvPr/>
        </p:nvSpPr>
        <p:spPr>
          <a:xfrm>
            <a:off x="230300" y="160350"/>
            <a:ext cx="9012300" cy="1015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ru-RU" sz="2700" b="1" i="0" u="none" strike="noStrike" cap="none">
                <a:solidFill>
                  <a:srgbClr val="CC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Генеральная</a:t>
            </a:r>
            <a:r>
              <a:rPr lang="ru-RU" sz="2700" b="1" i="0" u="none" strike="noStrike" cap="none">
                <a:solidFill>
                  <a:srgbClr val="00B05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700" b="1" i="0" u="none" strike="noStrike" cap="none">
                <a:solidFill>
                  <a:srgbClr val="351C75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уборка квартиры (дома) проводится </a:t>
            </a:r>
            <a:endParaRPr sz="2700" b="1" i="0" u="none" strike="noStrike" cap="none">
              <a:solidFill>
                <a:srgbClr val="351C75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lang="ru-RU" sz="2700" b="1" i="0" u="none" strike="noStrike" cap="none">
                <a:solidFill>
                  <a:srgbClr val="351C75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два-три раза в год.</a:t>
            </a:r>
            <a:endParaRPr sz="2300" b="1" i="0" u="none" strike="noStrike" cap="none">
              <a:solidFill>
                <a:srgbClr val="351C7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8"/>
          <p:cNvSpPr txBox="1"/>
          <p:nvPr/>
        </p:nvSpPr>
        <p:spPr>
          <a:xfrm>
            <a:off x="230311" y="1054413"/>
            <a:ext cx="91440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0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Кроме работ, которые выполняют еженедельно, </a:t>
            </a:r>
            <a:endParaRPr sz="15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8"/>
          <p:cNvSpPr txBox="1"/>
          <p:nvPr/>
        </p:nvSpPr>
        <p:spPr>
          <a:xfrm>
            <a:off x="155575" y="1885175"/>
            <a:ext cx="87627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0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Обычно это делают, когда происходит смена времен года.</a:t>
            </a:r>
            <a:endParaRPr sz="15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8"/>
          <p:cNvSpPr txBox="1"/>
          <p:nvPr/>
        </p:nvSpPr>
        <p:spPr>
          <a:xfrm>
            <a:off x="230300" y="2425488"/>
            <a:ext cx="813600" cy="477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Если</a:t>
            </a:r>
            <a:endParaRPr sz="1500" b="1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6" name="Google Shape;136;p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300" y="3428975"/>
            <a:ext cx="4733368" cy="3154802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37" name="Google Shape;137;p8"/>
          <p:cNvSpPr txBox="1"/>
          <p:nvPr/>
        </p:nvSpPr>
        <p:spPr>
          <a:xfrm>
            <a:off x="3161106" y="2418575"/>
            <a:ext cx="1410900" cy="4770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1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сменяет</a:t>
            </a:r>
            <a:endParaRPr sz="1500" b="1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8"/>
          <p:cNvSpPr txBox="1"/>
          <p:nvPr/>
        </p:nvSpPr>
        <p:spPr>
          <a:xfrm>
            <a:off x="1867050" y="1408163"/>
            <a:ext cx="72162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lang="ru-RU" sz="1900" b="0" i="0" u="none" strike="noStrike" cap="none">
                <a:solidFill>
                  <a:srgbClr val="434343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генеральная уборка включает целый ряд дополнительных. </a:t>
            </a:r>
            <a:endParaRPr sz="1500" b="0" i="0" u="none" strike="noStrike" cap="none">
              <a:solidFill>
                <a:srgbClr val="434343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"/>
          <p:cNvSpPr txBox="1"/>
          <p:nvPr/>
        </p:nvSpPr>
        <p:spPr>
          <a:xfrm>
            <a:off x="3700350" y="226175"/>
            <a:ext cx="5558700" cy="415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0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,</a:t>
            </a:r>
            <a:r>
              <a:rPr lang="ru-RU" sz="21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нужно вымыть окна,</a:t>
            </a:r>
            <a:r>
              <a:rPr lang="ru-RU" sz="2100" b="1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-RU" sz="21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протерев их как </a:t>
            </a:r>
            <a:endParaRPr sz="2100" b="1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44" name="Google Shape;144;p9" descr="Як мити металопластикові вікна - Компанія «Стандарт Вікна»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375" y="1266650"/>
            <a:ext cx="8625974" cy="54182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</p:pic>
      <p:sp>
        <p:nvSpPr>
          <p:cNvPr id="145" name="Google Shape;145;p9"/>
          <p:cNvSpPr txBox="1"/>
          <p:nvPr/>
        </p:nvSpPr>
        <p:spPr>
          <a:xfrm>
            <a:off x="98675" y="179975"/>
            <a:ext cx="3000000" cy="50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1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Когда приходит</a:t>
            </a:r>
            <a:r>
              <a:rPr lang="ru-RU" sz="20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500" b="0" i="0" u="none" strike="noStrike" cap="none">
              <a:solidFill>
                <a:srgbClr val="4C113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9"/>
          <p:cNvSpPr txBox="1"/>
          <p:nvPr/>
        </p:nvSpPr>
        <p:spPr>
          <a:xfrm>
            <a:off x="5703125" y="527700"/>
            <a:ext cx="3802500" cy="5079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ru-RU" sz="2100" b="1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r>
              <a:rPr lang="ru-RU" sz="2100" b="1" i="0" u="none" strike="noStrike" cap="none">
                <a:solidFill>
                  <a:srgbClr val="4C113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внутри,так и снаружи.  </a:t>
            </a:r>
            <a:endParaRPr sz="2100" b="1" i="0" u="none" strike="noStrike" cap="none">
              <a:solidFill>
                <a:srgbClr val="4C113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47" name="Google Shape;147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7775" y="57013"/>
            <a:ext cx="1488124" cy="75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25C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 override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2184</Words>
  <Application>Microsoft Office PowerPoint</Application>
  <PresentationFormat>Экран (4:3)</PresentationFormat>
  <Paragraphs>214</Paragraphs>
  <Slides>25</Slides>
  <Notes>24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Comic Sans MS</vt:lpstr>
      <vt:lpstr>Arial</vt:lpstr>
      <vt:lpstr>Lexend</vt:lpstr>
      <vt:lpstr>Calibri</vt:lpstr>
      <vt:lpstr>Arial Black</vt:lpstr>
      <vt:lpstr>Century Gothic</vt:lpstr>
      <vt:lpstr>Roboto</vt:lpstr>
      <vt:lpstr>Arial Narrow</vt:lpstr>
      <vt:lpstr>Тема Office</vt:lpstr>
      <vt:lpstr>«Гигиена жилья»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«Гигиена жилья»</dc:title>
  <cp:lastModifiedBy>HP</cp:lastModifiedBy>
  <cp:revision>11</cp:revision>
  <dcterms:modified xsi:type="dcterms:W3CDTF">2024-07-29T16:26:13Z</dcterms:modified>
</cp:coreProperties>
</file>