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77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5" r:id="rId14"/>
    <p:sldId id="279" r:id="rId15"/>
    <p:sldId id="258" r:id="rId16"/>
    <p:sldId id="269" r:id="rId17"/>
    <p:sldId id="270" r:id="rId18"/>
    <p:sldId id="271" r:id="rId19"/>
    <p:sldId id="272" r:id="rId20"/>
    <p:sldId id="273" r:id="rId21"/>
    <p:sldId id="276" r:id="rId22"/>
    <p:sldId id="278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C3CA16-4D9F-444E-88FB-7C176DFD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7FEF5D1-34E4-48EA-AE4A-FC980A81BC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3C989B-CC21-4606-A510-2CE093F4C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92C38-072C-4BD7-93BE-5DC573502A12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FA3552-6DAD-46AE-BFB8-5466210D3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BF8EC75-1F5E-499B-B0CA-38B67C356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F3DB-6D3A-45D2-B879-F53C17E28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226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910BD3-FD97-4F22-A952-4DE3D93D1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635766F-7BD9-47F0-B9BD-880961C711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C7BE2E4-2142-462E-B22C-686101023E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92C38-072C-4BD7-93BE-5DC573502A12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531287-CFA7-4CFD-994F-3D4D90B80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6532A6C-7A54-4347-9CC9-14E6B40A4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F3DB-6D3A-45D2-B879-F53C17E28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910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DAA10C4-586D-4389-88E8-E11F6B9F3D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188787E-8258-4129-8BA5-92DA004D46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838179-2C8F-47A7-899F-4BB74BF90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92C38-072C-4BD7-93BE-5DC573502A12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57FB0C-2FE5-4190-84D6-8B881B460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4C6201B-A153-4639-9530-18BE027D5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F3DB-6D3A-45D2-B879-F53C17E28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39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AACCC3-43B2-4960-B74F-64F28B2A9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38E51E-27C0-469B-B671-6287C84A64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5043CDB-3AC6-4BD6-ACCC-2CD9D62DD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92C38-072C-4BD7-93BE-5DC573502A12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5D5894-E3C0-4D8B-8979-458167CDC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09A5DC-9AB9-4005-A650-30EE06278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F3DB-6D3A-45D2-B879-F53C17E28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203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39A889-D2E2-4E99-BFA0-A1B9075F6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2D6121F-ED24-4EC1-AC60-7DF416EE2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41EEA6-F301-4048-96B5-08BBEF473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92C38-072C-4BD7-93BE-5DC573502A12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B4E7CA5-C81F-4D63-A2FB-5C14780F3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058803-3F53-4D36-A260-E4510D429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F3DB-6D3A-45D2-B879-F53C17E28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338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CE2DAA-1A66-4205-B0BD-5A59AD5E6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D9028C-BB9D-44A6-B0C6-F6730AEA40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9E15EF2-BDD2-41FF-9CCE-68EF3EDF29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3EC12F5-772B-48F0-8887-C0231031F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92C38-072C-4BD7-93BE-5DC573502A12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5AACF5-229F-46F6-92A0-89E1406F3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C1A7225-5E4B-4836-8E2A-0BCDF8318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F3DB-6D3A-45D2-B879-F53C17E28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902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538737-B3CE-4D42-90B0-78907301D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F40716-223D-4811-9225-783208DE4B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52BBCDB-F4F6-4E10-B4C0-1BF986658A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3F50C01-3B43-4A29-9AE5-C712B2AA8D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7C7E33B-AF98-47AB-9A36-6E153878C5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E762B9D-0BD5-49AF-A0AB-C4C5F7ED6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92C38-072C-4BD7-93BE-5DC573502A12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55AA56F-2C4D-4D41-BDA0-F1B120585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C4814AE-CF8F-45F7-A591-73812E18A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F3DB-6D3A-45D2-B879-F53C17E28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490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CE64AF-3E54-4605-9049-401CA6603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5D68B02-8D6A-4AF0-9C1C-CA6B66AA4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92C38-072C-4BD7-93BE-5DC573502A12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8FEF444-DD4D-47EB-BF55-DFEA2AD7C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D89E3C6-B550-4001-A651-75ED9C823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F3DB-6D3A-45D2-B879-F53C17E28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683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475CCC1-5430-4139-8844-66571A843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92C38-072C-4BD7-93BE-5DC573502A12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D77791C-9E91-471F-9700-C1042DAE8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03C6665-22DD-4B60-832C-1D9CD84F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F3DB-6D3A-45D2-B879-F53C17E28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308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1334EE-5040-4435-BC21-25A16B3FB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CD2D2F-8D06-4065-BCED-818B3322E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740BB5B-FEA0-4FC5-99B5-AEE92E6485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65BB07A-62C3-44D4-A9FA-318067827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92C38-072C-4BD7-93BE-5DC573502A12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E5D640B-D600-46F8-81FB-B03B8AC57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AEEF127-BEB9-4548-996B-9D2FCE451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F3DB-6D3A-45D2-B879-F53C17E28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080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4C60C5-F4D0-4EF2-A834-643276017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AE23B20-D394-4DB4-B600-438020E559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2EC7C3C-2BB4-493C-A2CA-B878B96956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7948BA5-AD29-458B-A051-5EA2B1916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92C38-072C-4BD7-93BE-5DC573502A12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AC5010E-E9E4-4EA8-A4F4-5BE5E827B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E534F8D-D219-4059-918B-6FFC2FD77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F3DB-6D3A-45D2-B879-F53C17E28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946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ADBC02-7DB5-464F-8C52-33FACA45B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2B6199B-A618-47BD-892B-46F4F13B27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B2257D-FE6A-4A94-A1F5-DE91C7F77B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92C38-072C-4BD7-93BE-5DC573502A12}" type="datetimeFigureOut">
              <a:rPr lang="ru-RU" smtClean="0"/>
              <a:t>17.04.2024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DC750B-E6BD-487F-A0BB-AB481EE15A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55360C-F942-4FB9-AE00-BD8BF076D5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AF3DB-6D3A-45D2-B879-F53C17E28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07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jpeg"/><Relationship Id="rId7" Type="http://schemas.openxmlformats.org/officeDocument/2006/relationships/image" Target="../media/image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9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hyperlink" Target="https://vk.com/public207632994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png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2.png"/><Relationship Id="rId5" Type="http://schemas.openxmlformats.org/officeDocument/2006/relationships/image" Target="../media/image43.emf"/><Relationship Id="rId4" Type="http://schemas.openxmlformats.org/officeDocument/2006/relationships/oleObject" Target="../embeddings/oleObject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5.jpg"/><Relationship Id="rId5" Type="http://schemas.openxmlformats.org/officeDocument/2006/relationships/image" Target="../media/image44.emf"/><Relationship Id="rId4" Type="http://schemas.openxmlformats.org/officeDocument/2006/relationships/oleObject" Target="../embeddings/oleObject3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hyperlink" Target="http://uncor-ural.ru/kartasmioblasti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C914C21-588E-45A7-B81F-B7D92E060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666" y="589694"/>
            <a:ext cx="10386134" cy="1100994"/>
          </a:xfrm>
        </p:spPr>
        <p:txBody>
          <a:bodyPr>
            <a:normAutofit fontScale="90000"/>
          </a:bodyPr>
          <a:lstStyle/>
          <a:p>
            <a:br>
              <a:rPr lang="ru-RU" b="1" dirty="0">
                <a:solidFill>
                  <a:srgbClr val="FF0000"/>
                </a:solidFill>
                <a:latin typeface="Bahnschrift Light" panose="020B0502040204020203" pitchFamily="34" charset="0"/>
              </a:rPr>
            </a:br>
            <a:r>
              <a:rPr lang="ru-RU" b="1" dirty="0">
                <a:solidFill>
                  <a:srgbClr val="FF0000"/>
                </a:solidFill>
                <a:latin typeface="Bahnschrift Light" panose="020B0502040204020203" pitchFamily="34" charset="0"/>
              </a:rPr>
              <a:t>               Школьный пресс-центр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3C2B38C3-1CBC-4A02-BF30-2092B1791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1719"/>
            <a:ext cx="10515600" cy="4351338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43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Школьная газета «Школьный перезвон»</a:t>
            </a:r>
          </a:p>
          <a:p>
            <a:pPr marL="0" indent="0" algn="just">
              <a:buNone/>
            </a:pPr>
            <a:endParaRPr lang="ru-RU" sz="43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4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Сообщество в социальной сети </a:t>
            </a:r>
            <a:r>
              <a:rPr lang="ru-RU" sz="43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ВКонтакте</a:t>
            </a:r>
            <a:endParaRPr lang="ru-RU" sz="43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buNone/>
            </a:pPr>
            <a:r>
              <a:rPr lang="ru-RU" sz="4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«Газета Школьный перезвон Школа 1 Верхняя Пышма»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dirty="0"/>
              <a:t>           Куратор: </a:t>
            </a:r>
          </a:p>
          <a:p>
            <a:pPr marL="0" indent="0" algn="r">
              <a:buNone/>
            </a:pPr>
            <a:r>
              <a:rPr lang="ru-RU" dirty="0"/>
              <a:t>Овсянникова Марина Николаевна 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480" y="312510"/>
            <a:ext cx="6305550" cy="9620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47105FE-3CEA-4800-9630-862B185C93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" y="176930"/>
            <a:ext cx="1496892" cy="151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906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8258DA7-D83A-4677-82A4-729418011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363" y="757237"/>
            <a:ext cx="11072812" cy="5572127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8000" dirty="0">
              <a:solidFill>
                <a:srgbClr val="FF0000"/>
              </a:solidFill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31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841" y="183690"/>
            <a:ext cx="5741464" cy="65679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3431">
            <a:off x="857177" y="1041480"/>
            <a:ext cx="3786221" cy="53527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1030">
            <a:off x="4102395" y="1064983"/>
            <a:ext cx="3683387" cy="52093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291" y="266937"/>
            <a:ext cx="4358440" cy="61615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CA328C7-1527-4E8F-B2E4-29EB183EAB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269" y="183690"/>
            <a:ext cx="1384111" cy="140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645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8258DA7-D83A-4677-82A4-729418011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317" y="428840"/>
            <a:ext cx="11379774" cy="6100763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dirty="0">
              <a:solidFill>
                <a:srgbClr val="FF0000"/>
              </a:solidFill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8" y="6170814"/>
            <a:ext cx="5375808" cy="656793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6001184" y="302996"/>
            <a:ext cx="4156363" cy="13716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Редакционный состав</a:t>
            </a:r>
          </a:p>
        </p:txBody>
      </p:sp>
      <p:sp>
        <p:nvSpPr>
          <p:cNvPr id="7" name="Овал 6"/>
          <p:cNvSpPr/>
          <p:nvPr/>
        </p:nvSpPr>
        <p:spPr>
          <a:xfrm>
            <a:off x="202624" y="3673622"/>
            <a:ext cx="4539960" cy="13716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фоторепортеры</a:t>
            </a:r>
          </a:p>
        </p:txBody>
      </p:sp>
      <p:sp>
        <p:nvSpPr>
          <p:cNvPr id="8" name="Овал 7"/>
          <p:cNvSpPr/>
          <p:nvPr/>
        </p:nvSpPr>
        <p:spPr>
          <a:xfrm>
            <a:off x="7855527" y="1776823"/>
            <a:ext cx="4156363" cy="13716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корректор</a:t>
            </a:r>
          </a:p>
        </p:txBody>
      </p:sp>
      <p:sp>
        <p:nvSpPr>
          <p:cNvPr id="9" name="Овал 8"/>
          <p:cNvSpPr/>
          <p:nvPr/>
        </p:nvSpPr>
        <p:spPr>
          <a:xfrm>
            <a:off x="7916487" y="3947029"/>
            <a:ext cx="4156363" cy="13716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редактор</a:t>
            </a:r>
          </a:p>
        </p:txBody>
      </p:sp>
      <p:sp>
        <p:nvSpPr>
          <p:cNvPr id="10" name="Овал 9"/>
          <p:cNvSpPr/>
          <p:nvPr/>
        </p:nvSpPr>
        <p:spPr>
          <a:xfrm>
            <a:off x="600077" y="1112692"/>
            <a:ext cx="4779817" cy="13716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корреспонденты</a:t>
            </a:r>
          </a:p>
        </p:txBody>
      </p:sp>
      <p:sp>
        <p:nvSpPr>
          <p:cNvPr id="11" name="Овал 10"/>
          <p:cNvSpPr/>
          <p:nvPr/>
        </p:nvSpPr>
        <p:spPr>
          <a:xfrm>
            <a:off x="3634222" y="2512487"/>
            <a:ext cx="4156363" cy="13716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Креативная группа</a:t>
            </a:r>
          </a:p>
        </p:txBody>
      </p:sp>
      <p:sp>
        <p:nvSpPr>
          <p:cNvPr id="13" name="Овал 12"/>
          <p:cNvSpPr/>
          <p:nvPr/>
        </p:nvSpPr>
        <p:spPr>
          <a:xfrm>
            <a:off x="3893844" y="4827670"/>
            <a:ext cx="4156363" cy="13716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куратор</a:t>
            </a:r>
          </a:p>
        </p:txBody>
      </p:sp>
      <p:sp>
        <p:nvSpPr>
          <p:cNvPr id="15" name="Выгнутая вправо стрелка 14"/>
          <p:cNvSpPr/>
          <p:nvPr/>
        </p:nvSpPr>
        <p:spPr>
          <a:xfrm flipH="1">
            <a:off x="1171750" y="2311586"/>
            <a:ext cx="924446" cy="1635443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право стрелка 15"/>
          <p:cNvSpPr/>
          <p:nvPr/>
        </p:nvSpPr>
        <p:spPr>
          <a:xfrm>
            <a:off x="10157547" y="2978182"/>
            <a:ext cx="731520" cy="121615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право стрелка 16"/>
          <p:cNvSpPr/>
          <p:nvPr/>
        </p:nvSpPr>
        <p:spPr>
          <a:xfrm rot="732319">
            <a:off x="7073906" y="1575481"/>
            <a:ext cx="1854722" cy="4209976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право стрелка 17"/>
          <p:cNvSpPr/>
          <p:nvPr/>
        </p:nvSpPr>
        <p:spPr>
          <a:xfrm rot="1998784" flipH="1">
            <a:off x="4643754" y="611542"/>
            <a:ext cx="1024604" cy="1412375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право стрелка 18"/>
          <p:cNvSpPr/>
          <p:nvPr/>
        </p:nvSpPr>
        <p:spPr>
          <a:xfrm>
            <a:off x="9628909" y="1095435"/>
            <a:ext cx="731520" cy="121615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Выгнутая вправо стрелка 19"/>
          <p:cNvSpPr/>
          <p:nvPr/>
        </p:nvSpPr>
        <p:spPr>
          <a:xfrm>
            <a:off x="6829250" y="1599920"/>
            <a:ext cx="731520" cy="1216152"/>
          </a:xfrm>
          <a:prstGeom prst="curved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1" name="Рисунок 20" descr="E:\ГАЗЕТА Шк Перезвон\картинки\дети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5883" y="376489"/>
            <a:ext cx="1601270" cy="1927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6497FFE-5D3B-4AA3-AC87-39C708011E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62" y="87981"/>
            <a:ext cx="1228624" cy="124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293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8258DA7-D83A-4677-82A4-729418011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317" y="428840"/>
            <a:ext cx="11726138" cy="61007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                       </a:t>
            </a:r>
          </a:p>
          <a:p>
            <a:pPr marL="0" indent="0" algn="ctr">
              <a:buNone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Газета как орган самоуправления</a:t>
            </a:r>
          </a:p>
          <a:p>
            <a:pPr marL="0" indent="0" algn="just">
              <a:buNone/>
            </a:pPr>
            <a:r>
              <a:rPr lang="ru-RU" sz="4000" dirty="0">
                <a:solidFill>
                  <a:srgbClr val="FF0000"/>
                </a:solidFill>
              </a:rPr>
              <a:t>📌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Акции                            </a:t>
            </a:r>
            <a:r>
              <a:rPr lang="ru-RU" sz="3600" dirty="0">
                <a:solidFill>
                  <a:srgbClr val="FF0000"/>
                </a:solidFill>
              </a:rPr>
              <a:t>📌 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Конкурсы</a:t>
            </a:r>
          </a:p>
          <a:p>
            <a:pPr marL="0" indent="0" algn="just">
              <a:buNone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*«Чудеса под Рождество»                           * Фотоконкурс                             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algn="just">
              <a:buNone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*Коробка Храбрости                                  </a:t>
            </a: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Ожившие сказы </a:t>
            </a:r>
            <a:r>
              <a:rPr lang="ru-RU" sz="22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П.П.Бажова</a:t>
            </a:r>
            <a:r>
              <a:rPr lang="ru-RU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just"/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Дорогою добра </a:t>
            </a:r>
          </a:p>
          <a:p>
            <a:pPr algn="just"/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Мы в ответе за тех, </a:t>
            </a:r>
          </a:p>
          <a:p>
            <a:pPr marL="0" indent="0" algn="just">
              <a:buNone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             кого приручили</a:t>
            </a:r>
          </a:p>
          <a:p>
            <a:pPr algn="just"/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Пожелания школе </a:t>
            </a:r>
          </a:p>
          <a:p>
            <a:pPr marL="0" indent="0" algn="just">
              <a:buNone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                на Новый год </a:t>
            </a:r>
          </a:p>
          <a:p>
            <a:pPr algn="just"/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Вальс Победы</a:t>
            </a:r>
          </a:p>
          <a:p>
            <a:pPr algn="just"/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Журавлик Памяти   </a:t>
            </a:r>
          </a:p>
          <a:p>
            <a:pPr algn="just"/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Письмо в прошлое</a:t>
            </a:r>
          </a:p>
          <a:p>
            <a:pPr marL="0" indent="0" algn="just">
              <a:buNone/>
            </a:pP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sz="40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ru-RU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dirty="0">
              <a:solidFill>
                <a:srgbClr val="FF0000"/>
              </a:solidFill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166" y="232521"/>
            <a:ext cx="5741464" cy="65679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2210" y="100444"/>
            <a:ext cx="2065240" cy="19921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7316" y="1579419"/>
            <a:ext cx="4175411" cy="4950184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650931" y="1579419"/>
            <a:ext cx="3991833" cy="4950185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1582558">
            <a:off x="9665612" y="1575410"/>
            <a:ext cx="484632" cy="1486042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644746" flipH="1">
            <a:off x="4018542" y="1638312"/>
            <a:ext cx="996083" cy="14692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729" y="2999375"/>
            <a:ext cx="2933983" cy="195598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0289" y="2664186"/>
            <a:ext cx="2063166" cy="386541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9170" y="4862983"/>
            <a:ext cx="2347163" cy="170093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6898" y="4728512"/>
            <a:ext cx="2505866" cy="180109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7F601D-FBD4-4F9E-A46A-6A2315522F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4474" y="206502"/>
            <a:ext cx="1322413" cy="1338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152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9534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Вальс Победы. Журавлик памяти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56729">
            <a:off x="7793066" y="1379963"/>
            <a:ext cx="3489803" cy="2590448"/>
          </a:xfrm>
          <a:prstGeom prst="rect">
            <a:avLst/>
          </a:prstGeom>
        </p:spPr>
      </p:pic>
      <p:pic>
        <p:nvPicPr>
          <p:cNvPr id="6" name="Рисунок 5" descr="C:\Users\User\Downloads\В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024" y="3814339"/>
            <a:ext cx="3200400" cy="256309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ownloads\В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648" y="1476065"/>
            <a:ext cx="3886376" cy="2863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ownloads\В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2270">
            <a:off x="4356608" y="4046404"/>
            <a:ext cx="3164500" cy="2098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332696" y="1866289"/>
            <a:ext cx="3896100" cy="38961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95BA2E-1A24-4270-BE59-466B58F238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993" y="145458"/>
            <a:ext cx="1493649" cy="15119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BC2498A-1BA6-4794-9F0B-091FDD6773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15120" y="151380"/>
            <a:ext cx="5331887" cy="65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502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9534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Благотворительные акции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95BA2E-1A24-4270-BE59-466B58F238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993" y="145458"/>
            <a:ext cx="1493649" cy="151193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BC2498A-1BA6-4794-9F0B-091FDD6773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5120" y="151380"/>
            <a:ext cx="5331887" cy="658425"/>
          </a:xfrm>
          <a:prstGeom prst="rect">
            <a:avLst/>
          </a:prstGeom>
        </p:spPr>
      </p:pic>
      <p:graphicFrame>
        <p:nvGraphicFramePr>
          <p:cNvPr id="12" name="Объект 11">
            <a:extLst>
              <a:ext uri="{FF2B5EF4-FFF2-40B4-BE49-F238E27FC236}">
                <a16:creationId xmlns:a16="http://schemas.microsoft.com/office/drawing/2014/main" id="{64B12D06-C0E8-4840-99E4-BBBE315AE9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220258"/>
              </p:ext>
            </p:extLst>
          </p:nvPr>
        </p:nvGraphicFramePr>
        <p:xfrm>
          <a:off x="1799700" y="1447059"/>
          <a:ext cx="3674342" cy="5190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Acrobat Document" r:id="rId5" imgW="5676567" imgH="8020037" progId="Acrobat.Document.DC">
                  <p:embed/>
                </p:oleObj>
              </mc:Choice>
              <mc:Fallback>
                <p:oleObj name="Acrobat Document" r:id="rId5" imgW="5676567" imgH="802003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99700" y="1447059"/>
                        <a:ext cx="3674342" cy="5190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D073C7A-ED31-4C7F-BBAD-BFE4D46515A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125" y="1539309"/>
            <a:ext cx="3757642" cy="5167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9610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CF953A-81DB-4C27-B1C2-F6CA8DD8B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228600" lvl="0" indent="-228600" algn="ctr">
              <a:spcBef>
                <a:spcPts val="1000"/>
              </a:spcBef>
            </a:pPr>
            <a:br>
              <a:rPr lang="ru-RU" sz="33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</a:br>
            <a:r>
              <a:rPr lang="ru-RU" b="1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rPr>
              <a:t>Сообщество в социальной сети </a:t>
            </a:r>
            <a:r>
              <a:rPr lang="ru-RU" b="1" dirty="0" err="1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rPr>
              <a:t>ВКонтакте</a:t>
            </a:r>
            <a:br>
              <a:rPr lang="ru-RU" b="1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rPr>
            </a:br>
            <a:r>
              <a:rPr lang="ru-RU" sz="3300" b="1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rPr>
              <a:t>«Газета Школьный перезвон Школа 1 Верхняя Пышма»</a:t>
            </a:r>
            <a:br>
              <a:rPr lang="ru-RU" sz="3300" b="1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rPr>
            </a:br>
            <a:br>
              <a:rPr lang="ru-RU" sz="2200" dirty="0">
                <a:solidFill>
                  <a:srgbClr val="0070C0"/>
                </a:solidFill>
                <a:latin typeface="Calibri" panose="020F0502020204030204"/>
                <a:ea typeface="+mn-ea"/>
                <a:cs typeface="+mn-cs"/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35" y="1578741"/>
            <a:ext cx="3276600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945" y="1675016"/>
            <a:ext cx="2645447" cy="18028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056" y="1675017"/>
            <a:ext cx="2645447" cy="18028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656" y="3579865"/>
            <a:ext cx="3352800" cy="228487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69125" y="3493512"/>
            <a:ext cx="2877895" cy="9773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Орлята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sz="3200" dirty="0">
                <a:solidFill>
                  <a:schemeClr val="tx1"/>
                </a:solidFill>
              </a:rPr>
              <a:t>в ПЕРВОЙ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582794" y="3404151"/>
            <a:ext cx="3334908" cy="9773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Акция</a:t>
            </a:r>
            <a:r>
              <a:rPr lang="en-US" sz="2400" dirty="0">
                <a:solidFill>
                  <a:schemeClr val="tx1"/>
                </a:solidFill>
              </a:rPr>
              <a:t>#</a:t>
            </a:r>
            <a:r>
              <a:rPr lang="ru-RU" sz="2400" dirty="0" err="1">
                <a:solidFill>
                  <a:schemeClr val="tx1"/>
                </a:solidFill>
              </a:rPr>
              <a:t>журавликпамяти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8CCD77-FF90-4850-BE25-B33A7A60CF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498" y="266771"/>
            <a:ext cx="987403" cy="999494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CFC4A66-944E-4B91-9C82-4EB81291797D}"/>
              </a:ext>
            </a:extLst>
          </p:cNvPr>
          <p:cNvSpPr/>
          <p:nvPr/>
        </p:nvSpPr>
        <p:spPr>
          <a:xfrm>
            <a:off x="7847926" y="1256508"/>
            <a:ext cx="32876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7"/>
              </a:rPr>
              <a:t>https://vk.com/public207632994</a:t>
            </a:r>
            <a:endParaRPr lang="ru-RU" dirty="0"/>
          </a:p>
          <a:p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D30BA4E-9AA6-4842-ABC5-0F9127F5CE24}"/>
              </a:ext>
            </a:extLst>
          </p:cNvPr>
          <p:cNvSpPr/>
          <p:nvPr/>
        </p:nvSpPr>
        <p:spPr>
          <a:xfrm>
            <a:off x="838200" y="6049401"/>
            <a:ext cx="29525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1062</a:t>
            </a:r>
            <a:r>
              <a:rPr lang="ru-RU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подписчика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856E20B-EF4D-4387-AC0A-FCA639F4FB75}"/>
              </a:ext>
            </a:extLst>
          </p:cNvPr>
          <p:cNvSpPr/>
          <p:nvPr/>
        </p:nvSpPr>
        <p:spPr>
          <a:xfrm>
            <a:off x="7040967" y="6049401"/>
            <a:ext cx="46791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Создано 3 октября 2021 года</a:t>
            </a:r>
          </a:p>
        </p:txBody>
      </p:sp>
    </p:spTree>
    <p:extLst>
      <p:ext uri="{BB962C8B-B14F-4D97-AF65-F5344CB8AC3E}">
        <p14:creationId xmlns:p14="http://schemas.microsoft.com/office/powerpoint/2010/main" val="3650919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494818" cy="186545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конкурсах</a:t>
            </a: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dirty="0"/>
              <a:t>Конкурс школьной и юношеской прессы Урала «</a:t>
            </a:r>
            <a:r>
              <a:rPr lang="ru-RU" sz="5400" b="1" dirty="0" err="1"/>
              <a:t>ПрессКОД</a:t>
            </a:r>
            <a:r>
              <a:rPr lang="ru-RU" sz="5400" b="1" dirty="0"/>
              <a:t> - 2022»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090" y="2213919"/>
            <a:ext cx="2715223" cy="37338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485" y="2385386"/>
            <a:ext cx="2590533" cy="3562364"/>
          </a:xfrm>
          <a:prstGeom prst="rect">
            <a:avLst/>
          </a:prstGeom>
        </p:spPr>
      </p:pic>
      <p:pic>
        <p:nvPicPr>
          <p:cNvPr id="9" name="Рисунок 8" descr="C:\Users\User\Downloads\561CBEVWo1e_WYgL2zKyjfQmTXF6WKyxlvWyGs34X4078n8R68tcNDUV5G1G5cuN6_SScebTKK4gLImLeHaCedqx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06" y="5103381"/>
            <a:ext cx="1412558" cy="1435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User\Desktop\для №7\пресскод\ПК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837" y="2644457"/>
            <a:ext cx="3055072" cy="20383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User\Desktop\для №7\пресскод\пк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529" y="4419601"/>
            <a:ext cx="2133869" cy="2119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User\Desktop\для №7\пресскод\пк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673" y="4419602"/>
            <a:ext cx="1780435" cy="2119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User\Desktop\для №7\пресскод\пк2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406" y="255398"/>
            <a:ext cx="1545891" cy="1435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A61908D-B71C-42CA-A549-2ED2D1781E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0062" y="255398"/>
            <a:ext cx="1409698" cy="143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2835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368934" y="365125"/>
            <a:ext cx="8281528" cy="1865457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конкурсах</a:t>
            </a: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/>
              <a:t>Образовательно-конкурсный проект  </a:t>
            </a:r>
            <a:br>
              <a:rPr lang="ru-RU" sz="4000" b="1" dirty="0"/>
            </a:br>
            <a:r>
              <a:rPr lang="ru-RU" sz="4000" b="1" dirty="0"/>
              <a:t>«</a:t>
            </a:r>
            <a:r>
              <a:rPr lang="ru-RU" sz="4000" b="1" dirty="0" err="1"/>
              <a:t>Медиагород</a:t>
            </a:r>
            <a:r>
              <a:rPr lang="ru-RU" sz="4000" b="1" dirty="0"/>
              <a:t>»</a:t>
            </a:r>
            <a:br>
              <a:rPr lang="ru-RU" sz="4000" b="1" dirty="0"/>
            </a:br>
            <a:r>
              <a:rPr lang="ru-RU" sz="4000" b="1" dirty="0"/>
              <a:t>    </a:t>
            </a:r>
            <a:r>
              <a:rPr lang="ru-RU" sz="7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«Механика контента - 2022»</a:t>
            </a:r>
            <a:endParaRPr lang="ru-RU" sz="7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 descr="C:\Users\User\Downloads\561CBEVWo1e_WYgL2zKyjfQmTXF6WKyxlvWyGs34X4078n8R68tcNDUV5G1G5cuN6_SScebTKK4gLImLeHaCedqx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5195" y="4829754"/>
            <a:ext cx="1412558" cy="143596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2838484"/>
              </p:ext>
            </p:extLst>
          </p:nvPr>
        </p:nvGraphicFramePr>
        <p:xfrm>
          <a:off x="541538" y="1572000"/>
          <a:ext cx="3469481" cy="4909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Acrobat Document" r:id="rId4" imgW="5666966" imgH="8019796" progId="Acrobat.Document.11">
                  <p:embed/>
                </p:oleObj>
              </mc:Choice>
              <mc:Fallback>
                <p:oleObj name="Acrobat Document" r:id="rId4" imgW="5666966" imgH="8019796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1538" y="1572000"/>
                        <a:ext cx="3469481" cy="49093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0EE3FA5-583D-4D0A-8D65-8765D81826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0872" y="291363"/>
            <a:ext cx="1257210" cy="1280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9248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646193"/>
            <a:ext cx="10494818" cy="186545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конкурсах</a:t>
            </a: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5400" b="1" dirty="0"/>
              <a:t>Областной конкурс </a:t>
            </a:r>
            <a:r>
              <a:rPr lang="ru-RU" sz="4000" b="1" dirty="0"/>
              <a:t>школьных и молодежных СМИ </a:t>
            </a:r>
            <a:r>
              <a:rPr lang="ru-RU" sz="5400" b="1" dirty="0"/>
              <a:t>«Портрет поколения-2022»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 descr="C:\Users\User\Downloads\561CBEVWo1e_WYgL2zKyjfQmTXF6WKyxlvWyGs34X4078n8R68tcNDUV5G1G5cuN6_SScebTKK4gLImLeHaCedqx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6911" y="213063"/>
            <a:ext cx="1312213" cy="125914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7747622"/>
              </p:ext>
            </p:extLst>
          </p:nvPr>
        </p:nvGraphicFramePr>
        <p:xfrm>
          <a:off x="554181" y="3094971"/>
          <a:ext cx="4672445" cy="330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Acrobat Document" r:id="rId4" imgW="8019646" imgH="5667248" progId="Acrobat.Document.11">
                  <p:embed/>
                </p:oleObj>
              </mc:Choice>
              <mc:Fallback>
                <p:oleObj name="Acrobat Document" r:id="rId4" imgW="8019646" imgH="5667248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4181" y="3094971"/>
                        <a:ext cx="4672445" cy="3301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603" y="3094971"/>
            <a:ext cx="4781414" cy="338050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2BA7DE-4804-41EA-B3F2-75E93DAAD5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2876" y="62872"/>
            <a:ext cx="1236107" cy="1259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6640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27840" y="392834"/>
            <a:ext cx="5597236" cy="1865457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конкурсах</a:t>
            </a: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/>
              <a:t>Фестиваль молодежной журналистики</a:t>
            </a:r>
            <a:br>
              <a:rPr lang="ru-RU" sz="4000" b="1" dirty="0"/>
            </a:br>
            <a:r>
              <a:rPr lang="ru-RU" sz="7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n-US" sz="7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 Code</a:t>
            </a:r>
            <a:r>
              <a:rPr lang="ru-RU" sz="7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- 2022»</a:t>
            </a:r>
            <a:endParaRPr lang="ru-RU" sz="73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 descr="C:\Users\User\Downloads\561CBEVWo1e_WYgL2zKyjfQmTXF6WKyxlvWyGs34X4078n8R68tcNDUV5G1G5cuN6_SScebTKK4gLImLeHaCedqx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847" y="4277891"/>
            <a:ext cx="1797996" cy="186545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076" y="734072"/>
            <a:ext cx="3989842" cy="5486619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CFCB228-8569-4A3C-85D9-3E8CD7778F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050" y="392834"/>
            <a:ext cx="1585404" cy="161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735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8258DA7-D83A-4677-82A4-729418011D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Девиз:</a:t>
            </a:r>
            <a:r>
              <a:rPr lang="ru-RU" sz="4400" dirty="0"/>
              <a:t> </a:t>
            </a:r>
            <a:r>
              <a:rPr lang="ru-RU" sz="4400" dirty="0">
                <a:latin typeface="Arial Narrow" panose="020B0606020202030204" pitchFamily="34" charset="0"/>
              </a:rPr>
              <a:t>"Смысл жизни не в том, чтобы ждать, когда закончится гроза, а в том, чтобы учиться танцевать под дождем". </a:t>
            </a:r>
          </a:p>
          <a:p>
            <a:pPr marL="0" indent="0">
              <a:buNone/>
            </a:pPr>
            <a:r>
              <a:rPr lang="ru-RU" sz="4400" dirty="0"/>
              <a:t>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ru-RU" sz="4400" dirty="0"/>
              <a:t>                                                      </a:t>
            </a:r>
            <a:r>
              <a:rPr lang="ru-RU" sz="4400" i="1" dirty="0" err="1"/>
              <a:t>Вивиан</a:t>
            </a:r>
            <a:r>
              <a:rPr lang="ru-RU" sz="4400" i="1" dirty="0"/>
              <a:t> Грин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726" y="398751"/>
            <a:ext cx="8035637" cy="962025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EA8606D-3C21-4F92-B8D1-5D6D75440F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988" y="313686"/>
            <a:ext cx="1493649" cy="151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532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92436" y="365125"/>
            <a:ext cx="6040581" cy="1865457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конкурсах</a:t>
            </a: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журналистских проектов</a:t>
            </a:r>
            <a:r>
              <a:rPr lang="ru-RU" sz="7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«Онлайн-</a:t>
            </a:r>
            <a:r>
              <a:rPr lang="ru-RU" sz="67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фест</a:t>
            </a:r>
            <a:r>
              <a:rPr lang="ru-RU" sz="6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67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Медианавигатор</a:t>
            </a:r>
            <a:r>
              <a:rPr lang="ru-RU" sz="6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67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 descr="C:\Users\User\Downloads\561CBEVWo1e_WYgL2zKyjfQmTXF6WKyxlvWyGs34X4078n8R68tcNDUV5G1G5cuN6_SScebTKK4gLImLeHaCedqx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078" y="4901511"/>
            <a:ext cx="1412558" cy="1435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37" y="2230582"/>
            <a:ext cx="4685503" cy="3311498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532A00A-2822-4FDB-9FC3-FF13997F27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142" y="365125"/>
            <a:ext cx="1387067" cy="1412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2903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17818" y="157307"/>
            <a:ext cx="7259781" cy="346609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конкурсах</a:t>
            </a:r>
            <a:b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</a:t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школьных и молодежных СМИ Свердловской области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 descr="C:\Users\User\Downloads\561CBEVWo1e_WYgL2zKyjfQmTXF6WKyxlvWyGs34X4078n8R68tcNDUV5G1G5cuN6_SScebTKK4gLImLeHaCedqx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1253" y="3831215"/>
            <a:ext cx="1877291" cy="1710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6350" y="453902"/>
            <a:ext cx="2190303" cy="215640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51164" y="3200401"/>
            <a:ext cx="714894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Приняли участие в следующих номинациях:</a:t>
            </a:r>
          </a:p>
          <a:p>
            <a:r>
              <a:rPr lang="ru-RU" sz="2400" dirty="0"/>
              <a:t>- «Лучшее печатное издание»;</a:t>
            </a:r>
          </a:p>
          <a:p>
            <a:r>
              <a:rPr lang="ru-RU" sz="2400" dirty="0"/>
              <a:t>- «Лучшее интервью» (тексты);</a:t>
            </a:r>
          </a:p>
          <a:p>
            <a:r>
              <a:rPr lang="ru-RU" sz="2400" dirty="0"/>
              <a:t>- «Лучшая социальная реклама на тему “Не бывает детских проблем”»;</a:t>
            </a:r>
          </a:p>
          <a:p>
            <a:r>
              <a:rPr lang="ru-RU" sz="2400" dirty="0"/>
              <a:t>- «Лучший фоторепортаж» (событийный);</a:t>
            </a:r>
          </a:p>
          <a:p>
            <a:r>
              <a:rPr lang="ru-RU" sz="2400" dirty="0"/>
              <a:t>- «Лучшая страница в социальных сетях»;</a:t>
            </a:r>
          </a:p>
          <a:p>
            <a:r>
              <a:rPr lang="ru-RU" sz="2400" dirty="0"/>
              <a:t>- «Лучшая серия ВК-клипов на тему школьной жизни»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BDC7DE-9186-4A96-AA10-9B1657186A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630" y="311859"/>
            <a:ext cx="1088289" cy="110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3205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0416" y="365125"/>
            <a:ext cx="11365812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Спасибо за внимание!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30" r="18841" b="24563"/>
          <a:stretch/>
        </p:blipFill>
        <p:spPr>
          <a:xfrm>
            <a:off x="3643085" y="1690688"/>
            <a:ext cx="5776686" cy="386023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9523" y="5677035"/>
            <a:ext cx="6303810" cy="96325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637F82E-1630-46E6-83FF-C634CAA0F6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670" y="110689"/>
            <a:ext cx="710880" cy="72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528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8258DA7-D83A-4677-82A4-729418011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0263" y="1305357"/>
            <a:ext cx="7926490" cy="4394366"/>
          </a:xfrm>
        </p:spPr>
        <p:txBody>
          <a:bodyPr>
            <a:normAutofit/>
          </a:bodyPr>
          <a:lstStyle/>
          <a:p>
            <a:endParaRPr lang="ru-RU" dirty="0"/>
          </a:p>
          <a:p>
            <a:r>
              <a:rPr lang="ru-RU" sz="3600" dirty="0">
                <a:solidFill>
                  <a:srgbClr val="FF0000"/>
                </a:solidFill>
              </a:rPr>
              <a:t>📌</a:t>
            </a:r>
            <a:r>
              <a:rPr lang="ru-RU" sz="3600" dirty="0"/>
              <a:t>Печатная газета "Школьный перезвон" основана в феврале 2005 года</a:t>
            </a:r>
          </a:p>
          <a:p>
            <a:r>
              <a:rPr lang="ru-RU" sz="3600" dirty="0">
                <a:solidFill>
                  <a:srgbClr val="FF0000"/>
                </a:solidFill>
              </a:rPr>
              <a:t>📌</a:t>
            </a:r>
            <a:r>
              <a:rPr lang="ru-RU" sz="3600" dirty="0"/>
              <a:t>С 2015 г. выпускалась в электронном виде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873" y="343332"/>
            <a:ext cx="8409709" cy="9620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4512">
            <a:off x="9161065" y="1194888"/>
            <a:ext cx="2191066" cy="27717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26869">
            <a:off x="7276884" y="2985348"/>
            <a:ext cx="2729433" cy="3488506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864C6DF-775D-46CA-A10E-87179EF7C3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044" y="187282"/>
            <a:ext cx="1493649" cy="151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436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491" y="343332"/>
            <a:ext cx="8659091" cy="96202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26473" y="1637575"/>
            <a:ext cx="523701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FF0000"/>
                </a:solidFill>
              </a:rPr>
              <a:t>📌</a:t>
            </a:r>
            <a:r>
              <a:rPr lang="ru-RU" sz="3600" dirty="0">
                <a:solidFill>
                  <a:prstClr val="black"/>
                </a:solidFill>
              </a:rPr>
              <a:t>С октября 2021 года новый формат газеты: печатный,  электронный на сайте школы и в сообществе ВК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9546">
            <a:off x="8572126" y="1583222"/>
            <a:ext cx="2617495" cy="36999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3741">
            <a:off x="6714541" y="1177636"/>
            <a:ext cx="2207785" cy="3505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3986">
            <a:off x="7045861" y="3611442"/>
            <a:ext cx="2072243" cy="29308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9759">
            <a:off x="4908366" y="3233962"/>
            <a:ext cx="2237348" cy="316408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14D83E5-3B82-41C8-8D90-4781A4317C8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271" y="125636"/>
            <a:ext cx="1493649" cy="151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425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3523" y="365125"/>
            <a:ext cx="10861230" cy="130387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B0F0"/>
                </a:solidFill>
                <a:latin typeface="arial" panose="020B0604020202020204" pitchFamily="34" charset="0"/>
              </a:rPr>
              <a:t>Первая Перепись школьных СМИ  Свердловской области  в 2021 – 2022 </a:t>
            </a:r>
            <a:r>
              <a:rPr lang="ru-RU" b="1" dirty="0" err="1">
                <a:solidFill>
                  <a:srgbClr val="00B0F0"/>
                </a:solidFill>
                <a:latin typeface="arial" panose="020B0604020202020204" pitchFamily="34" charset="0"/>
              </a:rPr>
              <a:t>уч.г</a:t>
            </a:r>
            <a:r>
              <a:rPr lang="ru-RU" b="1" dirty="0">
                <a:solidFill>
                  <a:srgbClr val="00B0F0"/>
                </a:solidFill>
                <a:latin typeface="arial" panose="020B0604020202020204" pitchFamily="34" charset="0"/>
              </a:rPr>
              <a:t>.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5992091" cy="4351338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В ней отметились 303 организации из 125 населенных пунктов нашего региона. Отмечены на карте школьных СМИ </a:t>
            </a:r>
          </a:p>
          <a:p>
            <a:pPr marL="0" indent="0" algn="just">
              <a:buNone/>
            </a:pPr>
            <a:r>
              <a:rPr lang="ru-RU" u="sng" dirty="0">
                <a:solidFill>
                  <a:srgbClr val="0000FF"/>
                </a:solidFill>
                <a:latin typeface="arial" panose="020B0604020202020204" pitchFamily="34" charset="0"/>
                <a:hlinkClick r:id="rId2"/>
              </a:rPr>
              <a:t>на сайте.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r>
              <a:rPr lang="ru-RU" dirty="0">
                <a:solidFill>
                  <a:srgbClr val="1A1A1A"/>
                </a:solidFill>
                <a:latin typeface="YS Text"/>
              </a:rPr>
              <a:t> </a:t>
            </a:r>
          </a:p>
          <a:p>
            <a:r>
              <a:rPr lang="ru-RU" dirty="0">
                <a:solidFill>
                  <a:srgbClr val="1A1A1A"/>
                </a:solidFill>
                <a:latin typeface="Arial" panose="020B0604020202020204" pitchFamily="34" charset="0"/>
              </a:rPr>
              <a:t>Перепись и конкурс проходят в рамках проекта </a:t>
            </a:r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</a:rPr>
              <a:t>«</a:t>
            </a:r>
            <a:r>
              <a:rPr lang="ru-RU" dirty="0" err="1">
                <a:solidFill>
                  <a:srgbClr val="0070C0"/>
                </a:solidFill>
                <a:latin typeface="Arial" panose="020B0604020202020204" pitchFamily="34" charset="0"/>
              </a:rPr>
              <a:t>Медиаграмотность</a:t>
            </a:r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</a:rPr>
              <a:t> — актуальный тренд», </a:t>
            </a:r>
            <a:r>
              <a:rPr lang="ru-RU" dirty="0">
                <a:solidFill>
                  <a:srgbClr val="1A1A1A"/>
                </a:solidFill>
                <a:latin typeface="Arial" panose="020B0604020202020204" pitchFamily="34" charset="0"/>
              </a:rPr>
              <a:t>реализующегося при поддержке Фонда президентских грантов и Министерства образования и молодежной политики Свердловской области.</a:t>
            </a:r>
            <a:endParaRPr lang="ru-RU" dirty="0">
              <a:solidFill>
                <a:srgbClr val="1A1A1A"/>
              </a:solidFill>
              <a:latin typeface="YS Text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266" y="1825625"/>
            <a:ext cx="4023875" cy="362772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B8CA946-CFD1-4A6F-9E68-DAF2E86E73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820" y="208502"/>
            <a:ext cx="948759" cy="96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455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8258DA7-D83A-4677-82A4-729418011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487" y="771525"/>
            <a:ext cx="11727438" cy="6086475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1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Девиз газеты как мотивация, основная тема номера</a:t>
            </a:r>
          </a:p>
          <a:p>
            <a:pPr marL="0" indent="0">
              <a:buNone/>
            </a:pPr>
            <a:endParaRPr lang="ru-RU" sz="8000" dirty="0"/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8000" dirty="0">
                <a:solidFill>
                  <a:srgbClr val="FF0000"/>
                </a:solidFill>
              </a:rPr>
              <a:t>📌</a:t>
            </a:r>
            <a:r>
              <a:rPr lang="ru-RU" sz="96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«Пускаясь в фантазии, мы не должны упускать из виду действительность».</a:t>
            </a:r>
            <a:endParaRPr lang="ru-RU" sz="9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8000" b="1" dirty="0">
                <a:solidFill>
                  <a:srgbClr val="1F386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</a:t>
            </a:r>
            <a:r>
              <a:rPr lang="ru-RU" sz="8000" i="1" dirty="0">
                <a:solidFill>
                  <a:srgbClr val="1F386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Уолт Дисней  </a:t>
            </a:r>
            <a:r>
              <a:rPr lang="ru-RU" sz="8000" b="1" dirty="0">
                <a:solidFill>
                  <a:srgbClr val="1F3864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</a:t>
            </a:r>
            <a:endParaRPr lang="ru-RU" sz="8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8000" dirty="0">
                <a:solidFill>
                  <a:srgbClr val="FF0000"/>
                </a:solidFill>
              </a:rPr>
              <a:t>📌</a:t>
            </a:r>
            <a:r>
              <a:rPr lang="ru-RU" sz="96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«Чтобы идти вперёд, чаще оглядывайтесь назад, ибо иначе вы забудете, откуда вы вышли и куда нужно идти»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80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</a:t>
            </a:r>
            <a:r>
              <a:rPr lang="ru-RU" sz="8000" i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Л.Андреев</a:t>
            </a:r>
            <a:endParaRPr lang="ru-RU" sz="8000" i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8000" dirty="0">
                <a:solidFill>
                  <a:srgbClr val="FF0000"/>
                </a:solidFill>
              </a:rPr>
              <a:t>📌</a:t>
            </a:r>
            <a:r>
              <a:rPr lang="ru-RU" sz="80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96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Храбрость – это не сила тела. Человек может быть силен телом, но слаб сердцем. Силой считается сила сердца и его стойкость»                                                                                           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80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</a:t>
            </a:r>
            <a:r>
              <a:rPr lang="ru-RU" sz="80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Ибн </a:t>
            </a:r>
            <a:r>
              <a:rPr lang="ru-RU" sz="8000" i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Таймия</a:t>
            </a:r>
            <a:r>
              <a:rPr lang="ru-RU" sz="80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8000" dirty="0">
                <a:solidFill>
                  <a:srgbClr val="FF0000"/>
                </a:solidFill>
              </a:rPr>
              <a:t>📌 </a:t>
            </a:r>
            <a:r>
              <a:rPr lang="ru-RU" sz="96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«…Этот ключ ребята дают сами. Кому и когда захотят. И, конечно, без права передачи посторонним…»                              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80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</a:t>
            </a:r>
            <a:r>
              <a:rPr lang="ru-RU" sz="80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Георгий Полонский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31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386" y="183524"/>
            <a:ext cx="4526539" cy="517812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7C931D-025D-4FD4-B304-D2D9FF54FD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487" y="183524"/>
            <a:ext cx="879899" cy="890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197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8258DA7-D83A-4677-82A4-729418011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363" y="757237"/>
            <a:ext cx="11072812" cy="5572127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9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Рубрики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История старой школы на новых страницах…</a:t>
            </a:r>
            <a:endParaRPr lang="ru-RU" sz="6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Накипело! О насущном и знакомом…</a:t>
            </a:r>
            <a:endParaRPr lang="ru-RU" sz="6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</a:rPr>
              <a:t>Рекомендуем! Книги, изменившие сознание…</a:t>
            </a:r>
          </a:p>
          <a:p>
            <a:pPr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</a:rPr>
              <a:t>Кино, достойное «Оскара»…</a:t>
            </a:r>
            <a:endParaRPr lang="ru-RU" sz="6000" dirty="0"/>
          </a:p>
          <a:p>
            <a:pPr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Дорогою добра…</a:t>
            </a:r>
            <a:endParaRPr lang="ru-RU" sz="6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Движение вверх! Наши достижения</a:t>
            </a:r>
            <a:endParaRPr lang="ru-RU" sz="6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Школьная жизнь 1-ой</a:t>
            </a:r>
            <a:endParaRPr lang="ru-RU" sz="6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6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Развлекалка</a:t>
            </a: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</a:rPr>
              <a:t> для </a:t>
            </a:r>
            <a:r>
              <a:rPr lang="ru-RU" sz="6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началки</a:t>
            </a:r>
            <a:endParaRPr lang="ru-RU" sz="6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6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Правовая помощь для детей и взрослых. Полезно знать…</a:t>
            </a: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8000" dirty="0">
              <a:solidFill>
                <a:srgbClr val="FF0000"/>
              </a:solidFill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31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461" y="200239"/>
            <a:ext cx="5741464" cy="656793"/>
          </a:xfrm>
          <a:prstGeom prst="rect">
            <a:avLst/>
          </a:prstGeom>
        </p:spPr>
      </p:pic>
      <p:pic>
        <p:nvPicPr>
          <p:cNvPr id="5" name="Рисунок 4" descr="C:\Users\User\Downloads\1631219335_25-papik-pro-p-shkolnie-illyustratsii-25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1900" y="2278855"/>
            <a:ext cx="2835275" cy="2528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6DDA66D-B68D-4B9A-9780-D0CFFFF960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177" y="141994"/>
            <a:ext cx="1194822" cy="1209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8310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8258DA7-D83A-4677-82A4-729418011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317" y="428840"/>
            <a:ext cx="9952757" cy="610076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Рубрики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Ими гордится школа…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Страницы истории… Что произошло вокруг?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страны современными глазами…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Поэтическая страница…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срока давности..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Путешествуем…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Афиша. Свой взгляд…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школьного музея…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 без права передачи…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Стремиться и искать…      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3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Школьные объединения…</a:t>
            </a:r>
            <a:endParaRPr lang="ru-RU" sz="3300" dirty="0">
              <a:solidFill>
                <a:srgbClr val="FF0000"/>
              </a:solidFill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dirty="0">
              <a:solidFill>
                <a:srgbClr val="FF0000"/>
              </a:solidFill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62" y="100443"/>
            <a:ext cx="5741464" cy="656793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618" y="2964873"/>
            <a:ext cx="3879274" cy="2300951"/>
          </a:xfrm>
          <a:prstGeom prst="rect">
            <a:avLst/>
          </a:prstGeom>
          <a:noFill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6268858-5428-4980-8C64-7167061B79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57" y="100443"/>
            <a:ext cx="844801" cy="85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058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8258DA7-D83A-4677-82A4-729418011D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363" y="757237"/>
            <a:ext cx="11072812" cy="5572127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8000" dirty="0">
              <a:solidFill>
                <a:srgbClr val="FF0000"/>
              </a:solidFill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31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16" y="137193"/>
            <a:ext cx="5741464" cy="656793"/>
          </a:xfrm>
          <a:prstGeom prst="rect">
            <a:avLst/>
          </a:prstGeom>
        </p:spPr>
      </p:pic>
      <p:sp>
        <p:nvSpPr>
          <p:cNvPr id="2" name="Блок-схема: перфолента 1"/>
          <p:cNvSpPr/>
          <p:nvPr/>
        </p:nvSpPr>
        <p:spPr>
          <a:xfrm>
            <a:off x="872835" y="886691"/>
            <a:ext cx="3311237" cy="1331145"/>
          </a:xfrm>
          <a:prstGeom prst="flowChartPunchedTap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конкурсы</a:t>
            </a:r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5226885" y="708189"/>
            <a:ext cx="4231212" cy="1331145"/>
          </a:xfrm>
          <a:prstGeom prst="flowChartPunchedTap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фоторепортажи</a:t>
            </a: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5330103" y="3630152"/>
            <a:ext cx="3311237" cy="1331145"/>
          </a:xfrm>
          <a:prstGeom prst="flowChartPunchedTap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</a:t>
            </a: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525652" y="2769720"/>
            <a:ext cx="4392712" cy="1331145"/>
          </a:xfrm>
          <a:prstGeom prst="flowChartPunchedTap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Рекомендации психолога</a:t>
            </a: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975445" y="4961297"/>
            <a:ext cx="4045530" cy="1331145"/>
          </a:xfrm>
          <a:prstGeom prst="flowChartPunchedTap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Поисковое движение</a:t>
            </a: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8375938" y="4998219"/>
            <a:ext cx="3311237" cy="1331145"/>
          </a:xfrm>
          <a:prstGeom prst="flowChartPunchedTap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афиша</a:t>
            </a:r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7980219" y="2035869"/>
            <a:ext cx="3776718" cy="1331145"/>
          </a:xfrm>
          <a:prstGeom prst="flowChartPunchedTape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интервью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35CACCD-19DF-4E20-B7DA-F89A0930D1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017" y="85817"/>
            <a:ext cx="976425" cy="98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6582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650</Words>
  <Application>Microsoft Office PowerPoint</Application>
  <PresentationFormat>Широкоэкранный</PresentationFormat>
  <Paragraphs>105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35" baseType="lpstr">
      <vt:lpstr>Arial</vt:lpstr>
      <vt:lpstr>Arial</vt:lpstr>
      <vt:lpstr>Arial Narrow</vt:lpstr>
      <vt:lpstr>Bahnschrift Light</vt:lpstr>
      <vt:lpstr>Calibri</vt:lpstr>
      <vt:lpstr>Calibri Light</vt:lpstr>
      <vt:lpstr>Comic Sans MS</vt:lpstr>
      <vt:lpstr>Times New Roman</vt:lpstr>
      <vt:lpstr>Wingdings</vt:lpstr>
      <vt:lpstr>YS Text</vt:lpstr>
      <vt:lpstr>Тема Office</vt:lpstr>
      <vt:lpstr>Acrobat Document</vt:lpstr>
      <vt:lpstr>Adobe Acrobat Document</vt:lpstr>
      <vt:lpstr>                Школьный пресс-центр</vt:lpstr>
      <vt:lpstr>Презентация PowerPoint</vt:lpstr>
      <vt:lpstr>Презентация PowerPoint</vt:lpstr>
      <vt:lpstr>Презентация PowerPoint</vt:lpstr>
      <vt:lpstr>Первая Перепись школьных СМИ  Свердловской области  в 2021 – 2022 уч.г.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Вальс Победы. Журавлик памяти</vt:lpstr>
      <vt:lpstr>Благотворительные акции</vt:lpstr>
      <vt:lpstr> Сообщество в социальной сети ВКонтакте «Газета Школьный перезвон Школа 1 Верхняя Пышма»  </vt:lpstr>
      <vt:lpstr>Участие в конкурсах  Конкурс школьной и юношеской прессы Урала «ПрессКОД - 2022»</vt:lpstr>
      <vt:lpstr>   Участие в конкурсах  Образовательно-конкурсный проект   «Медиагород»     «Механика контента - 2022»</vt:lpstr>
      <vt:lpstr>Участие в конкурсах  Областной конкурс школьных и молодежных СМИ «Портрет поколения-2022»</vt:lpstr>
      <vt:lpstr>      Участие в конкурсах  Фестиваль молодежной журналистики «Time Code- 2022»</vt:lpstr>
      <vt:lpstr>     Участие в конкурсах Конкурс журналистских проектов «Онлайн-фест Медианавигатор»</vt:lpstr>
      <vt:lpstr>Участие в конкурсах Конкурс школьных и молодежных СМИ Свердловской области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Школьный пресс-центр</dc:title>
  <dc:creator>Курбангалеева Светлана Владимировна</dc:creator>
  <cp:lastModifiedBy>Курбангалеева Светлана Владимировна</cp:lastModifiedBy>
  <cp:revision>37</cp:revision>
  <dcterms:created xsi:type="dcterms:W3CDTF">2024-04-16T09:57:50Z</dcterms:created>
  <dcterms:modified xsi:type="dcterms:W3CDTF">2024-04-17T11:40:55Z</dcterms:modified>
</cp:coreProperties>
</file>