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handoutMasterIdLst>
    <p:handoutMasterId r:id="rId11"/>
  </p:handoutMasterIdLst>
  <p:sldIdLst>
    <p:sldId id="256" r:id="rId2"/>
    <p:sldId id="268" r:id="rId3"/>
    <p:sldId id="259" r:id="rId4"/>
    <p:sldId id="260" r:id="rId5"/>
    <p:sldId id="263" r:id="rId6"/>
    <p:sldId id="266" r:id="rId7"/>
    <p:sldId id="267" r:id="rId8"/>
    <p:sldId id="269" r:id="rId9"/>
    <p:sldId id="261" r:id="rId10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Школа" initials="Ш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45" autoAdjust="0"/>
    <p:restoredTop sz="94660"/>
  </p:normalViewPr>
  <p:slideViewPr>
    <p:cSldViewPr snapToGrid="0">
      <p:cViewPr varScale="1">
        <p:scale>
          <a:sx n="85" d="100"/>
          <a:sy n="85" d="100"/>
        </p:scale>
        <p:origin x="293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-3006" y="-96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AAB797-1676-45FE-A407-1AA1359D18A4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1A06C-4993-4BA3-BD77-DE704A79B2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119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69134EA-C697-4F04-BE7E-70E5057CD5FA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BE78DA8-B3A7-468E-9DCA-F1A5048B8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134EA-C697-4F04-BE7E-70E5057CD5FA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8DA8-B3A7-468E-9DCA-F1A5048B8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/>
          <a:p>
            <a:fld id="{069134EA-C697-4F04-BE7E-70E5057CD5FA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BE78DA8-B3A7-468E-9DCA-F1A5048B8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134EA-C697-4F04-BE7E-70E5057CD5FA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8DA8-B3A7-468E-9DCA-F1A5048B8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9134EA-C697-4F04-BE7E-70E5057CD5FA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/>
          <a:p>
            <a:fld id="{4BE78DA8-B3A7-468E-9DCA-F1A5048B8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134EA-C697-4F04-BE7E-70E5057CD5FA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8DA8-B3A7-468E-9DCA-F1A5048B8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134EA-C697-4F04-BE7E-70E5057CD5FA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8DA8-B3A7-468E-9DCA-F1A5048B8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134EA-C697-4F04-BE7E-70E5057CD5FA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8DA8-B3A7-468E-9DCA-F1A5048B8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9134EA-C697-4F04-BE7E-70E5057CD5FA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8DA8-B3A7-468E-9DCA-F1A5048B8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134EA-C697-4F04-BE7E-70E5057CD5FA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8DA8-B3A7-468E-9DCA-F1A5048B8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134EA-C697-4F04-BE7E-70E5057CD5FA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8DA8-B3A7-468E-9DCA-F1A5048B8E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69134EA-C697-4F04-BE7E-70E5057CD5FA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BE78DA8-B3A7-468E-9DCA-F1A5048B8E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AutoShape 5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1" name="AutoShape 7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3" name="AutoShape 9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5" name="AutoShape 11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7" name="AutoShape 13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09601" y="1984124"/>
            <a:ext cx="104349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tt-RU" altLang="ru-RU" sz="6600" b="1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Режим дня школьника</a:t>
            </a:r>
            <a:endParaRPr lang="ru-RU" sz="4400" b="1" dirty="0">
              <a:solidFill>
                <a:schemeClr val="accent4">
                  <a:lumMod val="20000"/>
                  <a:lumOff val="80000"/>
                </a:schemeClr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1028" name="AutoShape 4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4294967295"/>
          </p:nvPr>
        </p:nvSpPr>
        <p:spPr>
          <a:xfrm>
            <a:off x="0" y="277813"/>
            <a:ext cx="12192000" cy="108267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FFC000"/>
                </a:solidFill>
              </a:rPr>
              <a:t> 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CF3B2CA-F568-6589-9A44-92AB374694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870" y="3165409"/>
            <a:ext cx="4796212" cy="357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877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AutoShape 5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1" name="AutoShape 7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3" name="AutoShape 9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5" name="AutoShape 11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7" name="AutoShape 13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878541" y="1294051"/>
            <a:ext cx="1043491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just"/>
            <a:r>
              <a:rPr lang="ru-RU" sz="3600" b="1" i="1" dirty="0">
                <a:solidFill>
                  <a:srgbClr val="FFC000"/>
                </a:solidFill>
                <a:effectLst/>
                <a:latin typeface="Times New Roman" panose="02020603050405020304" pitchFamily="18" charset="0"/>
              </a:rPr>
              <a:t>Великий физиолог Павлов не раз говорил: «…ничто так не облегчает работу нервных клеток головного мозга, как определённый </a:t>
            </a:r>
            <a:r>
              <a:rPr lang="ru-RU" sz="3600" b="1" i="1" u="sng" dirty="0">
                <a:solidFill>
                  <a:srgbClr val="FFC000"/>
                </a:solidFill>
                <a:effectLst/>
                <a:latin typeface="Times New Roman" panose="02020603050405020304" pitchFamily="18" charset="0"/>
              </a:rPr>
              <a:t>распорядок жизни</a:t>
            </a:r>
            <a:r>
              <a:rPr lang="ru-RU" sz="3600" b="1" i="1" dirty="0">
                <a:solidFill>
                  <a:srgbClr val="FFC000"/>
                </a:solidFill>
                <a:effectLst/>
                <a:latin typeface="Times New Roman" panose="02020603050405020304" pitchFamily="18" charset="0"/>
              </a:rPr>
              <a:t>.»</a:t>
            </a:r>
            <a:endParaRPr lang="ru-RU" sz="7200" b="1" i="1" dirty="0">
              <a:solidFill>
                <a:srgbClr val="FFC000"/>
              </a:solidFill>
              <a:effectLst/>
              <a:latin typeface="Times New Roman" panose="02020603050405020304" pitchFamily="18" charset="0"/>
            </a:endParaRPr>
          </a:p>
          <a:p>
            <a:pPr indent="449580" algn="l"/>
            <a:r>
              <a:rPr lang="ru-RU" sz="2800" b="1" i="1" dirty="0">
                <a:effectLst/>
                <a:latin typeface="Times New Roman" panose="02020603050405020304" pitchFamily="18" charset="0"/>
              </a:rPr>
              <a:t>.</a:t>
            </a:r>
            <a:endParaRPr lang="ru-RU" sz="6000" b="1" i="1" dirty="0">
              <a:effectLst/>
              <a:latin typeface="Times New Roman" panose="02020603050405020304" pitchFamily="18" charset="0"/>
            </a:endParaRPr>
          </a:p>
        </p:txBody>
      </p:sp>
      <p:sp>
        <p:nvSpPr>
          <p:cNvPr id="1028" name="AutoShape 4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591671" y="346935"/>
            <a:ext cx="9656064" cy="1143000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4294967295"/>
          </p:nvPr>
        </p:nvSpPr>
        <p:spPr>
          <a:xfrm>
            <a:off x="0" y="277813"/>
            <a:ext cx="12192000" cy="1082675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Режим дня">
            <a:extLst>
              <a:ext uri="{FF2B5EF4-FFF2-40B4-BE49-F238E27FC236}">
                <a16:creationId xmlns:a16="http://schemas.microsoft.com/office/drawing/2014/main" id="{523603E3-C46D-2E64-EB8B-294D0E35E67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Часики с изображением режима дня">
            <a:extLst>
              <a:ext uri="{FF2B5EF4-FFF2-40B4-BE49-F238E27FC236}">
                <a16:creationId xmlns:a16="http://schemas.microsoft.com/office/drawing/2014/main" id="{E70531B4-02F4-A327-ACA4-F5059479CD0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474B052-C2DD-7F5A-D4EC-1577538E2B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1279" y="3038075"/>
            <a:ext cx="4453323" cy="354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603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AutoShape 5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1" name="AutoShape 7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3" name="AutoShape 9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5" name="AutoShape 11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7" name="AutoShape 13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609600" y="320039"/>
            <a:ext cx="9656064" cy="4646407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4294967295"/>
          </p:nvPr>
        </p:nvSpPr>
        <p:spPr>
          <a:xfrm>
            <a:off x="0" y="277813"/>
            <a:ext cx="12192000" cy="403421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FFC000"/>
                </a:solidFill>
              </a:rPr>
              <a:t> 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19D3B5-049A-8DD9-9A24-E809A6A65BE7}"/>
              </a:ext>
            </a:extLst>
          </p:cNvPr>
          <p:cNvSpPr txBox="1"/>
          <p:nvPr/>
        </p:nvSpPr>
        <p:spPr>
          <a:xfrm>
            <a:off x="2877670" y="1182223"/>
            <a:ext cx="609600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kern="1200" dirty="0">
                <a:solidFill>
                  <a:srgbClr val="FFC000"/>
                </a:solidFill>
                <a:latin typeface="Monotype Corsiva" panose="03010101010201010101" pitchFamily="66" charset="0"/>
              </a:rPr>
              <a:t>Режим</a:t>
            </a:r>
            <a:r>
              <a:rPr lang="ru-RU" sz="4000" kern="1200" dirty="0">
                <a:latin typeface="Monotype Corsiva" panose="03010101010201010101" pitchFamily="66" charset="0"/>
              </a:rPr>
              <a:t> </a:t>
            </a:r>
            <a:r>
              <a:rPr lang="ru-RU" sz="4000" kern="1200" dirty="0">
                <a:solidFill>
                  <a:srgbClr val="FFC000"/>
                </a:solidFill>
                <a:latin typeface="Monotype Corsiva" panose="03010101010201010101" pitchFamily="66" charset="0"/>
              </a:rPr>
              <a:t>дня</a:t>
            </a:r>
            <a:r>
              <a:rPr lang="ru-RU" sz="4000" kern="1200" dirty="0">
                <a:latin typeface="Monotype Corsiva" panose="03010101010201010101" pitchFamily="66" charset="0"/>
              </a:rPr>
              <a:t> - это правильное</a:t>
            </a:r>
          </a:p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kern="1200" dirty="0">
                <a:latin typeface="Monotype Corsiva" panose="03010101010201010101" pitchFamily="66" charset="0"/>
              </a:rPr>
              <a:t> распределение времени, </a:t>
            </a:r>
          </a:p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kern="1200" dirty="0">
                <a:latin typeface="Monotype Corsiva" panose="03010101010201010101" pitchFamily="66" charset="0"/>
              </a:rPr>
              <a:t>при  котором </a:t>
            </a:r>
          </a:p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kern="1200" dirty="0">
                <a:latin typeface="Monotype Corsiva" panose="03010101010201010101" pitchFamily="66" charset="0"/>
              </a:rPr>
              <a:t>разумно чередуются </a:t>
            </a:r>
          </a:p>
          <a:p>
            <a:pPr marL="0" lvl="0" indent="0" algn="ctr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kern="1200" dirty="0">
                <a:latin typeface="Monotype Corsiva" panose="03010101010201010101" pitchFamily="66" charset="0"/>
              </a:rPr>
              <a:t>труд и отдых.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C8337F6-350C-0943-DB5B-783C7B143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75" y="215595"/>
            <a:ext cx="3057143" cy="247619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F9C3442-F162-8D08-DCDE-B117C02A1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2311" y="4259182"/>
            <a:ext cx="3561905" cy="23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57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AutoShape 5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1" name="AutoShape 7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3" name="AutoShape 9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5" name="AutoShape 11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7" name="AutoShape 13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4294967295"/>
          </p:nvPr>
        </p:nvSpPr>
        <p:spPr>
          <a:xfrm>
            <a:off x="-62753" y="277813"/>
            <a:ext cx="12254753" cy="502929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Приучая детей к определенному режиму, к выполнению гигиенических требований, мы создаем у них полезные для организма навыки и тем самым сохраняем их здоровье.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Твердый режим дня, установленный в соответствии с возрастными особенностями детей, — одно из существенных условий нормального физического развития ребенка и успешного обучения в школе.</a:t>
            </a:r>
          </a:p>
          <a:p>
            <a:pPr algn="ctr">
              <a:buNone/>
            </a:pPr>
            <a:endParaRPr lang="ru-RU" sz="3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4DDE72-39DF-BBA5-C8EE-C5D4D22E4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0788" y="4071293"/>
            <a:ext cx="3438095" cy="246666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24A5005-476C-431D-BA34-DCA0D2AB4D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1693" y="4195102"/>
            <a:ext cx="3076190" cy="2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401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AutoShape 5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1" name="AutoShape 7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3" name="AutoShape 9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5" name="AutoShape 11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7" name="AutoShape 13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4294967295"/>
          </p:nvPr>
        </p:nvSpPr>
        <p:spPr>
          <a:xfrm>
            <a:off x="0" y="277813"/>
            <a:ext cx="12192000" cy="108267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Основы правильного распорядка и режима дня для школьника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FF25EB-B588-F333-A21A-3FCC1C0BA0A0}"/>
              </a:ext>
            </a:extLst>
          </p:cNvPr>
          <p:cNvSpPr txBox="1"/>
          <p:nvPr/>
        </p:nvSpPr>
        <p:spPr>
          <a:xfrm>
            <a:off x="1613646" y="891540"/>
            <a:ext cx="9762565" cy="7417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 eaLnBrk="1" hangingPunct="1">
              <a:buAutoNum type="arabicPeriod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Зарядка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(от 10 до 30 минут)</a:t>
            </a:r>
          </a:p>
          <a:p>
            <a:pPr marL="514350" indent="-514350" eaLnBrk="1" hangingPunct="1">
              <a:buAutoNum type="arabicPeriod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Утренние процедуры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(душ или умывание холодной водой, чистка зубов и другие гигиенические процедуры)</a:t>
            </a:r>
          </a:p>
          <a:p>
            <a:pPr marL="514350" indent="-514350" eaLnBrk="1" hangingPunct="1">
              <a:buAutoNum type="arabicPeriod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Завтрак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(должен обеспечивать в режиме питания четверть от потребностей школьника в еде за день)</a:t>
            </a:r>
          </a:p>
          <a:p>
            <a:pPr marL="514350" indent="-514350" eaLnBrk="1" hangingPunct="1">
              <a:buAutoNum type="arabicPeriod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в школу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(непродолжительная утренняя прогулка)</a:t>
            </a:r>
          </a:p>
          <a:p>
            <a:pPr marL="514350" indent="-514350" eaLnBrk="1" hangingPunct="1">
              <a:buAutoNum type="arabicPeriod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в школе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(включают в себя и 2 завтрак). Оптимальное количество занятий с использованием компьютеров для 1-4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 урок, для 5-8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2 урока, для 9-11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3 урока.</a:t>
            </a:r>
          </a:p>
          <a:p>
            <a:pPr marL="514350" indent="-514350" eaLnBrk="1" hangingPunct="1">
              <a:buAutoNum type="arabicPeriod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домой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(является частью дневной прогулки)</a:t>
            </a:r>
          </a:p>
          <a:p>
            <a:pPr marL="514350" indent="-514350" eaLnBrk="1" hangingPunct="1">
              <a:buAutoNum type="arabicPeriod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Обед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514350" eaLnBrk="1" hangingPunct="1">
              <a:buAutoNum type="arabicPeriod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Послеобеденный отдых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(сон, подвижные игры, прогулка) Общая продолжительность за день: 3-3,5 ч для детей младшего школьного возраста и 2,5 часа для старшеклассников )</a:t>
            </a:r>
          </a:p>
          <a:p>
            <a:pPr eaLnBrk="1" hangingPunct="1"/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31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AutoShape 5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1" name="AutoShape 7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3" name="AutoShape 9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5" name="AutoShape 11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7" name="AutoShape 13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16" name="Подзаголовок 15"/>
          <p:cNvSpPr>
            <a:spLocks noGrp="1"/>
          </p:cNvSpPr>
          <p:nvPr>
            <p:ph idx="1"/>
          </p:nvPr>
        </p:nvSpPr>
        <p:spPr>
          <a:xfrm>
            <a:off x="1453776" y="1025366"/>
            <a:ext cx="9652000" cy="4846320"/>
          </a:xfrm>
        </p:spPr>
        <p:txBody>
          <a:bodyPr>
            <a:noAutofit/>
          </a:bodyPr>
          <a:lstStyle/>
          <a:p>
            <a:pPr marL="0" indent="0" algn="just" eaLnBrk="1" hangingPunct="1"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Послеобеденный отдых (сон, подвижные игры, прогулка) Общая продолжительность за день: 3-3,5 ч для детей младшего школьного возраста и 2,5 часа для старшеклассников.</a:t>
            </a:r>
          </a:p>
          <a:p>
            <a:pPr marL="0" indent="0" eaLnBrk="1" hangingPunct="1"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Внеучебные занятия (посещение кружков, секций и т.д.)</a:t>
            </a:r>
          </a:p>
          <a:p>
            <a:pPr marL="0" indent="0" eaLnBrk="1" hangingPunct="1"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Полдник (перекус)</a:t>
            </a:r>
          </a:p>
          <a:p>
            <a:pPr marL="0" indent="0" eaLnBrk="1" hangingPunct="1"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Подготовка домашнего задания </a:t>
            </a:r>
          </a:p>
          <a:p>
            <a:pPr marL="0" indent="0" eaLnBrk="1" hangingPunct="1"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Ужин </a:t>
            </a:r>
          </a:p>
          <a:p>
            <a:pPr marL="0" indent="0" eaLnBrk="1" hangingPunct="1"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Вечерний отдых (прогулка, чтение, настольные игры)</a:t>
            </a:r>
          </a:p>
          <a:p>
            <a:pPr marL="0" indent="0" eaLnBrk="1" hangingPunct="1"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 Подготовка ко сну (гигиенические процедуры)</a:t>
            </a:r>
          </a:p>
          <a:p>
            <a:pPr marL="0" indent="0" eaLnBrk="1" hangingPunct="1"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 Сон (для 1-4 </a:t>
            </a:r>
            <a:r>
              <a:rPr lang="ru-RU" alt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10-10,5 ч; 5-7 </a:t>
            </a:r>
            <a:r>
              <a:rPr lang="ru-RU" alt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10,5 ч; 8-9 </a:t>
            </a:r>
            <a:r>
              <a:rPr lang="ru-RU" alt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9-9,5 ч и                            10-11 </a:t>
            </a:r>
            <a:r>
              <a:rPr lang="ru-RU" alt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8-9 ч) 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958769-7BEB-E057-BCA1-0655B19C7F8C}"/>
              </a:ext>
            </a:extLst>
          </p:cNvPr>
          <p:cNvSpPr txBox="1"/>
          <p:nvPr/>
        </p:nvSpPr>
        <p:spPr>
          <a:xfrm>
            <a:off x="609600" y="411093"/>
            <a:ext cx="113403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Основы правильного распорядка и режима дня для школьника</a:t>
            </a:r>
          </a:p>
        </p:txBody>
      </p:sp>
    </p:spTree>
    <p:extLst>
      <p:ext uri="{BB962C8B-B14F-4D97-AF65-F5344CB8AC3E}">
        <p14:creationId xmlns:p14="http://schemas.microsoft.com/office/powerpoint/2010/main" val="1636064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AutoShape 5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1" name="AutoShape 7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3" name="AutoShape 9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5" name="AutoShape 11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7" name="AutoShape 13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  <a:endParaRPr lang="ru-RU" dirty="0"/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4294967295"/>
          </p:nvPr>
        </p:nvSpPr>
        <p:spPr>
          <a:xfrm>
            <a:off x="0" y="71438"/>
            <a:ext cx="12192000" cy="499945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FFC000"/>
                </a:solidFill>
              </a:rPr>
              <a:t> 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23CD26-48D6-099E-54CF-089C9152BF4D}"/>
              </a:ext>
            </a:extLst>
          </p:cNvPr>
          <p:cNvSpPr txBox="1"/>
          <p:nvPr/>
        </p:nvSpPr>
        <p:spPr>
          <a:xfrm>
            <a:off x="2079811" y="332134"/>
            <a:ext cx="873162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i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Разумеется, в каждой семье распорядок дня будет своим, однако, составляя его, можно опираться на некоторые универсальные рекомендации.</a:t>
            </a:r>
            <a:endParaRPr lang="ru-RU" sz="2400" b="1" i="0" dirty="0"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Правильное чередование труда и отдыха.</a:t>
            </a:r>
            <a:br>
              <a:rPr lang="ru-RU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Регулярный прием пищи.</a:t>
            </a:r>
            <a:br>
              <a:rPr lang="ru-RU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Сон определенной продолжительности, с точным временем подъема и отхода ко сну.</a:t>
            </a:r>
            <a:br>
              <a:rPr lang="ru-RU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Определенное время для утренней гимнастики и гигиенических процедур.</a:t>
            </a:r>
            <a:br>
              <a:rPr lang="ru-RU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Определенное время для приготовления домашних заданий.</a:t>
            </a:r>
            <a:br>
              <a:rPr lang="ru-RU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Определенную продолжительность отдыха с максимальным пребыванием на открытом воздухе.</a:t>
            </a:r>
            <a:endParaRPr lang="ru-RU" sz="24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24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AutoShape 5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1" name="AutoShape 7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3" name="AutoShape 9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5" name="AutoShape 11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7" name="AutoShape 13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  <a:endParaRPr lang="ru-RU" dirty="0"/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4294967295"/>
          </p:nvPr>
        </p:nvSpPr>
        <p:spPr>
          <a:xfrm>
            <a:off x="0" y="71438"/>
            <a:ext cx="12192000" cy="499945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FFC000"/>
                </a:solidFill>
              </a:rPr>
              <a:t> 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23CD26-48D6-099E-54CF-089C9152BF4D}"/>
              </a:ext>
            </a:extLst>
          </p:cNvPr>
          <p:cNvSpPr txBox="1"/>
          <p:nvPr/>
        </p:nvSpPr>
        <p:spPr>
          <a:xfrm>
            <a:off x="2079811" y="332134"/>
            <a:ext cx="8731623" cy="3246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u="sng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Уважаемые родители!</a:t>
            </a:r>
            <a:endParaRPr lang="ru-RU" sz="2400" b="1" u="sng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u="sng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Организуйте правильный здоровый режим дня для школьника, и вы обеспечите ребенку все условия для укрепления здоровья, хорошей работоспособности и позитивного настроения. </a:t>
            </a:r>
            <a:endParaRPr lang="ru-RU" sz="2400" b="1" u="sng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B5E131BE-3A80-457A-2C4E-11701193B3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953" y="3944471"/>
            <a:ext cx="3263153" cy="218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826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AutoShape 5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1" name="AutoShape 7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3" name="AutoShape 9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5" name="AutoShape 11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7" name="AutoShape 13" descr="blob:https://web.whatsapp.com/65ec9e2e-76dc-4377-8598-2c3c7541c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0" y="1928684"/>
            <a:ext cx="12192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i="1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ctr"/>
            <a:r>
              <a:rPr lang="ru-RU" sz="6000" b="1" i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Спасибо за внимание!</a:t>
            </a:r>
            <a:r>
              <a:rPr lang="ru-RU" sz="6000" b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  </a:t>
            </a:r>
            <a:r>
              <a:rPr lang="ru-RU" sz="96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1028" name="AutoShape 4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blob:https://web.whatsapp.com/9946cd11-d44c-48df-9c68-23efc5c39f5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4294967295"/>
          </p:nvPr>
        </p:nvSpPr>
        <p:spPr>
          <a:xfrm>
            <a:off x="0" y="277813"/>
            <a:ext cx="12192000" cy="108267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FFC000"/>
                </a:solidFill>
              </a:rPr>
              <a:t> 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8">
            <a:extLst>
              <a:ext uri="{FF2B5EF4-FFF2-40B4-BE49-F238E27FC236}">
                <a16:creationId xmlns:a16="http://schemas.microsoft.com/office/drawing/2014/main" id="{3C5223B8-9FC3-87B2-DBCF-35A411FA41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9088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3921</TotalTime>
  <Words>481</Words>
  <Application>Microsoft Office PowerPoint</Application>
  <PresentationFormat>Широкоэкранный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Calibri</vt:lpstr>
      <vt:lpstr>Monotype Corsiva</vt:lpstr>
      <vt:lpstr>Times New Roman</vt:lpstr>
      <vt:lpstr>Trebuchet MS</vt:lpstr>
      <vt:lpstr>Wingdings</vt:lpstr>
      <vt:lpstr>Wingdings 2</vt:lpstr>
      <vt:lpstr>Изящная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ВОСПИТАНИЯ  МБОУ «СОШ№5»</dc:title>
  <dc:creator>Ирина Жирова</dc:creator>
  <cp:lastModifiedBy>Марина Мороз</cp:lastModifiedBy>
  <cp:revision>283</cp:revision>
  <cp:lastPrinted>2021-08-10T04:12:48Z</cp:lastPrinted>
  <dcterms:created xsi:type="dcterms:W3CDTF">2021-04-07T03:09:09Z</dcterms:created>
  <dcterms:modified xsi:type="dcterms:W3CDTF">2024-07-29T17:02:15Z</dcterms:modified>
</cp:coreProperties>
</file>