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4F9"/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865"/>
  </p:normalViewPr>
  <p:slideViewPr>
    <p:cSldViewPr snapToGrid="0" snapToObjects="1">
      <p:cViewPr varScale="1">
        <p:scale>
          <a:sx n="87" d="100"/>
          <a:sy n="87" d="100"/>
        </p:scale>
        <p:origin x="49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ADFDDE5-7F7B-8A4A-B79D-6BCAE55346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BBB3AA-CA44-B846-B29E-D18618F05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218A48-0B10-6D45-9F41-09A448CF9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295BA-B931-E44B-B4D5-9B4B5E3B8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8D56F-73B3-3A4C-BC09-A17B26972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49716-3445-0A45-91C3-73A2AAF17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5060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AACE-C651-164D-AF44-68BBE1B55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925BF3-4115-1D4B-B3CD-77D3540D3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58DCE6-DA75-4E46-A43F-D5C4268A7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28A1C-CA26-A64F-98E8-0A6EA2A58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F95FC-675A-5C46-ACD8-826562C51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5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3A182C-4872-E240-8C70-74E00C89F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F3ECBA-5291-8949-9607-63F1EBFDCE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CBBBF0-2BD4-4F43-B6AF-BEEED505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25ABB-B44A-0F41-820F-127EB2FC7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4EFEE-7ABB-DC4F-A62C-85A7A5FDC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99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8FD2E-FE97-9B47-9F7D-2AA8CA82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9E6346-3775-AB45-86B6-72B94620A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0883F-08CB-F647-90AE-1D173909A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1D9EB-7ADA-FF44-938F-8E1D494DF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051D-18B0-EF44-ACDC-C46FADA71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913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96DF-AF8E-DA4F-BE59-78FD76BF2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B7AB7-4A4C-664E-A3AE-5B240F014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3ED82-9251-9247-9074-E74DE74A3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FA947-1DFD-6543-849F-1D5D8CB04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53A3B4-7EBF-9340-8B6D-9DB5C8027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784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A5E23-0EC4-8945-8919-F38E186CC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CB539D-0B46-A14F-9FB2-64B850FF68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FDDCBD-FF67-EB41-9FC1-672BDF33D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95C645-E607-5948-AC25-C25E4248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957E03-251B-9449-8674-7CA160D24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607E78-9B2A-4849-996E-F35915F1C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759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EF211-8BF4-174D-811F-CF15164EA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2B78-6821-F14C-A4DC-DC822C74B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E0A056-E3D1-564F-8ED8-E7A9834131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57E8E7-1CA9-EA4C-8343-50F5D73B2E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845810-842C-E54B-A34A-CD7F7C2A3C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BBCC3A-021A-4F45-B8FE-7906EC4CC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FF8323-BAED-E94D-874B-3D53517CC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1BADEE-4837-8843-ADF7-9937867D9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9610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9946F-FF46-8745-9420-547251862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7F6C27-B3C7-5246-B945-4897D6FD1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86163-FFCB-0C4D-BC6B-3213DA3A6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A9615-5E8A-A04D-980C-425187A21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220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853A08-7A98-4243-871D-FFB7A8B76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DC146-4B87-3542-98E2-7D863B0BB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9C68D-B41C-8A48-B7FC-1A8F9BD03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522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0A4BD-B04B-7C44-965E-7C626712F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900BA-92EE-9945-A5F2-521232AF3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7C5AB8-BE8A-CE4A-8236-5C01BFBCD0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766108-3816-8047-8957-1143A9DCC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FA846F-0805-4C40-9BF5-DC2B2E562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991AF-31C1-AB41-AF97-403979E7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60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2241-1DB9-D742-9CAC-80A3A7CD0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4BF93C-7DE1-9549-95DC-D2478CC925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7C88F0-E99E-4D40-9264-1038F3B85B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0CF0D8-4398-BF4C-8748-C4EF0BDEE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3D41F-830E-124F-856D-E6E485F24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16283-08A7-144B-A201-020ACF8D8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326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6593812-3BD4-CC47-BD36-254AEE3A256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3B2E99-796C-9E4A-8213-720824DEE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uk-U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30C77-F100-7D4E-BD3F-5B3369D37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F6EEA-8049-2148-8B05-0CF2C72C7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850A1-7FDC-3B45-8A4E-ECABC1D7486A}" type="datetimeFigureOut">
              <a:rPr lang="uk-UA" smtClean="0"/>
              <a:t>18.07.2024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AC0D3-5A5D-374A-9EDF-02A87915F0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7B00D-7C92-134B-984F-402FB3E8E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A20D4-2080-0B4D-AE93-ACDF0459892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634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AFB47-FE75-9B43-9BA3-9F06ED369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16142"/>
            <a:ext cx="9144000" cy="2387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Словосочетание. Предложение</a:t>
            </a:r>
            <a:endParaRPr lang="uk-UA" sz="48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7A76D2-1BD2-1A42-B096-C36DF642FB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99202"/>
            <a:ext cx="9144000" cy="1655762"/>
          </a:xfrm>
        </p:spPr>
        <p:txBody>
          <a:bodyPr/>
          <a:lstStyle/>
          <a:p>
            <a:r>
              <a:rPr lang="ru-RU" dirty="0" smtClean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3319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46" y="1352551"/>
            <a:ext cx="10972800" cy="32282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446" y="4686108"/>
            <a:ext cx="6096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 5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: учеб. для организаций, осуществляющих 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деятельность. В 2 ч. Ч. 1 / Р.Н.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Бунеев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Е.В.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Бунеева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Л.Ю. Комиссарова, И.В.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Текучёва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Н.А. Исаева ; под науч. ред. акад. РАО 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Леонтьева. – Изд. 4-е,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 :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Баласс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2015. – 256 с. : ил. </a:t>
            </a:r>
          </a:p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(Образовательная система «Школа 2100»).</a:t>
            </a:r>
          </a:p>
        </p:txBody>
      </p:sp>
    </p:spTree>
    <p:extLst>
      <p:ext uri="{BB962C8B-B14F-4D97-AF65-F5344CB8AC3E}">
        <p14:creationId xmlns:p14="http://schemas.microsoft.com/office/powerpoint/2010/main" val="1288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76" y="365125"/>
            <a:ext cx="11084169" cy="168348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и выделите графически грамматические основы/грамматическую основу, охарактеризуйте предложения в формате синтаксического разбора: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2779" y="2611288"/>
            <a:ext cx="1120857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Вьюга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злится, вьюга плачет, кони чуткие храпят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 algn="just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Царь-девица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подплывает,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гуслями в шатёр и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садится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 На город медленно опускалась ночь.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9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823" y="2039816"/>
            <a:ext cx="115003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называем словосочетанием, а что предложением?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Почему?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02422" y="638626"/>
            <a:ext cx="4277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Поразмышляем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553915" y="413238"/>
            <a:ext cx="1125415" cy="1151793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60786" y="3456395"/>
            <a:ext cx="1994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6780" y="4347599"/>
            <a:ext cx="1522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яркое солнце 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дуб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тихий голос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9226" y="4380669"/>
            <a:ext cx="922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светит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серый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2207" y="4380669"/>
            <a:ext cx="32896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Светит яркое солнце.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Лес затих.</a:t>
            </a:r>
          </a:p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 окном растет высокий дуб.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51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76" y="351692"/>
            <a:ext cx="11242432" cy="2586527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в этих словосочетаниях главное слово (оно подчиняет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 другое слово) и обозначь его крестиком сверху ( × ). 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Поставь вопрос от главного слова к зависимому – так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устанавливается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смысловая связь между главным и зависимым словом в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словосочетании: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0609" y="353665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домашний телефон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для справок</a:t>
            </a:r>
          </a:p>
        </p:txBody>
      </p:sp>
      <p:sp>
        <p:nvSpPr>
          <p:cNvPr id="4" name="Умножение 3"/>
          <p:cNvSpPr/>
          <p:nvPr/>
        </p:nvSpPr>
        <p:spPr>
          <a:xfrm>
            <a:off x="6655777" y="3261946"/>
            <a:ext cx="448408" cy="404446"/>
          </a:xfrm>
          <a:prstGeom prst="mathMultiply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множение 4"/>
          <p:cNvSpPr/>
          <p:nvPr/>
        </p:nvSpPr>
        <p:spPr>
          <a:xfrm>
            <a:off x="4422531" y="4422531"/>
            <a:ext cx="492369" cy="413238"/>
          </a:xfrm>
          <a:prstGeom prst="mathMultiply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углом вверх 12"/>
          <p:cNvSpPr/>
          <p:nvPr/>
        </p:nvSpPr>
        <p:spPr>
          <a:xfrm rot="10800000">
            <a:off x="4176345" y="3332283"/>
            <a:ext cx="2479431" cy="334107"/>
          </a:xfrm>
          <a:prstGeom prst="bentUpArrow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углом 16"/>
          <p:cNvSpPr/>
          <p:nvPr/>
        </p:nvSpPr>
        <p:spPr>
          <a:xfrm>
            <a:off x="4903176" y="4475284"/>
            <a:ext cx="2250831" cy="307731"/>
          </a:xfrm>
          <a:prstGeom prst="bentArrow">
            <a:avLst>
              <a:gd name="adj1" fmla="val 25000"/>
              <a:gd name="adj2" fmla="val 20714"/>
              <a:gd name="adj3" fmla="val 25000"/>
              <a:gd name="adj4" fmla="val 4375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8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3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6286" y="969359"/>
            <a:ext cx="9970476" cy="42027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881554" y="1701326"/>
            <a:ext cx="95220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могут связываться между собой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подчинительной и </a:t>
            </a:r>
          </a:p>
          <a:p>
            <a:pPr algn="just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сочинительной связью.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 сочинительной связи слова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равноправны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смыслу и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 и соединяются или при помощи интонации и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союзов и, а, но, или, да, или только при помощи интонации.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 подчинительной связи одно слово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другого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смыслу и грамматически.</a:t>
            </a:r>
          </a:p>
        </p:txBody>
      </p:sp>
      <p:sp>
        <p:nvSpPr>
          <p:cNvPr id="5" name="Пятно 2 4"/>
          <p:cNvSpPr/>
          <p:nvPr/>
        </p:nvSpPr>
        <p:spPr>
          <a:xfrm>
            <a:off x="703385" y="369277"/>
            <a:ext cx="2145323" cy="1494692"/>
          </a:xfrm>
          <a:prstGeom prst="irregularSeal2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0" y="501162"/>
            <a:ext cx="10750062" cy="1916723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слово или сочетание слов, которое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о чём-либо, вопрос или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побуждение.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3900" y="2655002"/>
            <a:ext cx="108467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предложения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подлежащее и сказуемое,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главными членами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и сказуемое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между собой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поэтому подлежащее и сказуемое называют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предложения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в отличие от словосочетания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интонационно оформлено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 границы предложения отмечаются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буквой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знаком препинания в конце. Выбор знака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препинания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от цели высказывания и эмоциональной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505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031" y="568863"/>
            <a:ext cx="8968154" cy="44075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94693" y="4976445"/>
            <a:ext cx="41851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 5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: учеб. для организаций, осуществляющих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деятельность. В 2 ч. Ч. 1 / Р.Н.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Бунеев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Е.В.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Бунеева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Л.Ю. Комиссарова, И.В.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Текучёва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Н.А. Исаева ; под науч. ред. акад. РАО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А.А. Леонтьева. – Изд. 4-е,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 : </a:t>
            </a:r>
            <a:r>
              <a:rPr lang="ru-RU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Баласс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2015. – 256 с. : ил. </a:t>
            </a: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(Образовательная система «Школа 2100»).</a:t>
            </a:r>
          </a:p>
        </p:txBody>
      </p:sp>
    </p:spTree>
    <p:extLst>
      <p:ext uri="{BB962C8B-B14F-4D97-AF65-F5344CB8AC3E}">
        <p14:creationId xmlns:p14="http://schemas.microsoft.com/office/powerpoint/2010/main" val="271852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5108331" y="5618285"/>
            <a:ext cx="6268915" cy="94077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354" y="365125"/>
            <a:ext cx="10515600" cy="7794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предложения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3358662" y="1144588"/>
            <a:ext cx="1248508" cy="184638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494574">
            <a:off x="7142145" y="1221565"/>
            <a:ext cx="1272233" cy="1840927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1758462" y="3147646"/>
            <a:ext cx="2866293" cy="1459523"/>
          </a:xfrm>
          <a:prstGeom prst="ellipse">
            <a:avLst/>
          </a:pr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778869" y="3211396"/>
            <a:ext cx="2848708" cy="1457320"/>
          </a:xfrm>
          <a:prstGeom prst="ellipse">
            <a:avLst/>
          </a:prstGeom>
          <a:noFill/>
          <a:ln w="381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124200" y="3646570"/>
            <a:ext cx="2134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2496" y="3732374"/>
            <a:ext cx="1561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7422496" y="4169790"/>
            <a:ext cx="1472446" cy="2424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3296" y="4295333"/>
            <a:ext cx="1499746" cy="609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2265" y="4151431"/>
            <a:ext cx="1940119" cy="788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08993" y="4761828"/>
            <a:ext cx="2971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сущ. или местоимение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ВСЕГДА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именительном падеже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08529" y="4796183"/>
            <a:ext cx="3745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или краткое прилагательное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0125" y="5765507"/>
            <a:ext cx="51771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 предложение = 1 грам. основа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 предложение = 2 или более грам. основ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Управляющая кнопка: справка 18">
            <a:hlinkClick r:id="" action="ppaction://noaction" highlightClick="1"/>
          </p:cNvPr>
          <p:cNvSpPr/>
          <p:nvPr/>
        </p:nvSpPr>
        <p:spPr>
          <a:xfrm>
            <a:off x="5108331" y="5618285"/>
            <a:ext cx="518746" cy="470387"/>
          </a:xfrm>
          <a:prstGeom prst="actionButtonHel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46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070" y="365125"/>
            <a:ext cx="10515600" cy="7794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члены предложения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085241" y="1144588"/>
            <a:ext cx="1204548" cy="1537066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820508" y="1072662"/>
            <a:ext cx="8792" cy="1846384"/>
          </a:xfrm>
          <a:prstGeom prst="line">
            <a:avLst/>
          </a:prstGeom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563708" y="1144588"/>
            <a:ext cx="896815" cy="1774458"/>
          </a:xfrm>
          <a:prstGeom prst="line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83576" y="2828071"/>
            <a:ext cx="2602523" cy="141556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285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(отвечает на вопросы косвенных падежей)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519246" y="3130062"/>
            <a:ext cx="2602523" cy="154744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(какой? какая? какое?)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563707" y="2981935"/>
            <a:ext cx="2602523" cy="155489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Обстоятельство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(где? куда? откуда? как? и др.)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84998" y="5073162"/>
            <a:ext cx="1688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 снег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Нежный взгляд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5205047" y="5333901"/>
            <a:ext cx="811823" cy="20092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8462" y="5895899"/>
            <a:ext cx="925138" cy="22954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40424" y="5097694"/>
            <a:ext cx="2458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Читаю книгу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Затянуло тучками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2341" y="5333901"/>
            <a:ext cx="699487" cy="16088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9881" y="5882876"/>
            <a:ext cx="944962" cy="21947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827472" y="5097694"/>
            <a:ext cx="20749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перестал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Гуляли в парке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7472" y="5250341"/>
            <a:ext cx="1125420" cy="36804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0523" y="5835080"/>
            <a:ext cx="1127858" cy="37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077" y="365125"/>
            <a:ext cx="10515600" cy="779463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716823" y="1144588"/>
            <a:ext cx="1160586" cy="1581027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596377">
            <a:off x="6950806" y="1229438"/>
            <a:ext cx="1358915" cy="1467885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1195754" y="2813539"/>
            <a:ext cx="2681655" cy="1367926"/>
          </a:xfrm>
          <a:prstGeom prst="ellipse">
            <a:avLst/>
          </a:prstGeom>
          <a:solidFill>
            <a:srgbClr val="F4F4F9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121769" y="2912711"/>
            <a:ext cx="2672862" cy="1351558"/>
          </a:xfrm>
          <a:prstGeom prst="ellipse">
            <a:avLst/>
          </a:prstGeom>
          <a:solidFill>
            <a:srgbClr val="F4F4F9"/>
          </a:solidFill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517" y="3833446"/>
            <a:ext cx="3788144" cy="263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44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22A9E"/>
      </a:accent1>
      <a:accent2>
        <a:srgbClr val="7A29BE"/>
      </a:accent2>
      <a:accent3>
        <a:srgbClr val="2F8B93"/>
      </a:accent3>
      <a:accent4>
        <a:srgbClr val="FFC000"/>
      </a:accent4>
      <a:accent5>
        <a:srgbClr val="7C1ED8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495</Words>
  <Application>Microsoft Office PowerPoint</Application>
  <PresentationFormat>Широкоэкранный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Словосочетание. Предложение</vt:lpstr>
      <vt:lpstr>Презентация PowerPoint</vt:lpstr>
      <vt:lpstr>Найди в этих словосочетаниях главное слово (оно подчиняет себе другое слово) и обозначь его крестиком сверху ( × ).   Поставь вопрос от главного слова к зависимому – так устанавливается смысловая связь между главным и зависимым словом в словосочетании:</vt:lpstr>
      <vt:lpstr>Презентация PowerPoint</vt:lpstr>
      <vt:lpstr>Предложение – это слово или сочетание слов, которое содержит сообщение о чём-либо, вопрос или побуждение.</vt:lpstr>
      <vt:lpstr>Презентация PowerPoint</vt:lpstr>
      <vt:lpstr>Грамматическая основа предложения</vt:lpstr>
      <vt:lpstr>Второстепенные члены предложения</vt:lpstr>
      <vt:lpstr>Предложение </vt:lpstr>
      <vt:lpstr>Презентация PowerPoint</vt:lpstr>
      <vt:lpstr>Найдите и выделите графически грамматические основы/грамматическую основу, охарактеризуйте предложения в формате синтаксического разбора: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User</cp:lastModifiedBy>
  <cp:revision>12</cp:revision>
  <dcterms:created xsi:type="dcterms:W3CDTF">2024-04-25T08:13:50Z</dcterms:created>
  <dcterms:modified xsi:type="dcterms:W3CDTF">2024-07-18T05:40:36Z</dcterms:modified>
</cp:coreProperties>
</file>