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20"/>
  </p:notesMasterIdLst>
  <p:sldIdLst>
    <p:sldId id="269" r:id="rId2"/>
    <p:sldId id="267" r:id="rId3"/>
    <p:sldId id="285" r:id="rId4"/>
    <p:sldId id="271" r:id="rId5"/>
    <p:sldId id="258" r:id="rId6"/>
    <p:sldId id="272" r:id="rId7"/>
    <p:sldId id="265" r:id="rId8"/>
    <p:sldId id="259" r:id="rId9"/>
    <p:sldId id="261" r:id="rId10"/>
    <p:sldId id="286" r:id="rId11"/>
    <p:sldId id="275" r:id="rId12"/>
    <p:sldId id="277" r:id="rId13"/>
    <p:sldId id="276" r:id="rId14"/>
    <p:sldId id="279" r:id="rId15"/>
    <p:sldId id="280" r:id="rId16"/>
    <p:sldId id="263" r:id="rId17"/>
    <p:sldId id="283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2401C-6F2F-4FAC-9C0C-2D63C9A16A08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CE57C-440D-44B4-906F-A490ACFD7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62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7E4BA2-52F9-4B4C-801A-6AFE50A8F3EC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0722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67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8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0062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194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63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326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004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08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0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77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3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38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08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47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5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161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2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244F1DD-24C0-4B77-98C7-83773FC4A13B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BD7355-07CE-442A-836C-3052E86BAC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020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Relationship Id="rId9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 35"/>
          <p:cNvSpPr/>
          <p:nvPr/>
        </p:nvSpPr>
        <p:spPr>
          <a:xfrm>
            <a:off x="3995936" y="4005064"/>
            <a:ext cx="1714512" cy="6524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WordArt 11"/>
          <p:cNvSpPr>
            <a:spLocks noChangeArrowheads="1" noChangeShapeType="1" noTextEdit="1"/>
          </p:cNvSpPr>
          <p:nvPr/>
        </p:nvSpPr>
        <p:spPr bwMode="auto">
          <a:xfrm>
            <a:off x="1835696" y="1772816"/>
            <a:ext cx="2786062" cy="785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Monotype Corsiva" panose="03010101010201010101" pitchFamily="66" charset="0"/>
                <a:cs typeface="Times New Roman"/>
              </a:rPr>
              <a:t>8 класс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2587388"/>
            <a:ext cx="2910923" cy="10081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3426" y="38610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kern="10" dirty="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 panose="020B0A04020102020204" pitchFamily="34" charset="0"/>
                <a:cs typeface="Times New Roman"/>
              </a:rPr>
              <a:t>ПРИЗНАКИ ПОДОБИЯ ТРЕУГОЛЬНИКОВ</a:t>
            </a:r>
            <a:endParaRPr lang="ru-RU" sz="3600" b="1" i="1" kern="10" dirty="0">
              <a:ln w="3175">
                <a:solidFill>
                  <a:schemeClr val="tx1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Black" panose="020B0A04020102020204" pitchFamily="34" charset="0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5778" y="5444004"/>
            <a:ext cx="4522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Учитель математики </a:t>
            </a:r>
          </a:p>
          <a:p>
            <a:r>
              <a:rPr lang="ru-RU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Исаева Ольга Николаевна</a:t>
            </a:r>
          </a:p>
          <a:p>
            <a:r>
              <a:rPr lang="ru-RU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МБОУ «Гимназия №18 </a:t>
            </a:r>
          </a:p>
          <a:p>
            <a:r>
              <a:rPr lang="ru-RU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им. И.Я. Илюшина»</a:t>
            </a:r>
          </a:p>
          <a:p>
            <a:r>
              <a:rPr lang="ru-RU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 г. Королев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признак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одобия треугольников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97791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три стороны одного треугольника пропорциональны трем сторонам другого, то такие треугольники подобны.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3501008"/>
            <a:ext cx="1440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2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49650" y="1921749"/>
            <a:ext cx="3962502" cy="4091916"/>
          </a:xfrm>
          <a:prstGeom prst="triangl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674958" y="3434815"/>
            <a:ext cx="2857520" cy="2441432"/>
          </a:xfrm>
          <a:prstGeom prst="triangl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72718" y="5941870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188477" y="1709360"/>
            <a:ext cx="388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612152" y="5766691"/>
            <a:ext cx="3994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441201" y="5854148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/>
              <a:t>А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61820" y="3192829"/>
            <a:ext cx="657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aseline="-25000" dirty="0" smtClean="0"/>
              <a:t> </a:t>
            </a:r>
            <a:r>
              <a:rPr lang="en-US" sz="2800" dirty="0" smtClean="0"/>
              <a:t>B</a:t>
            </a:r>
            <a:r>
              <a:rPr lang="ru-RU" sz="2800" baseline="-25000" dirty="0" smtClean="0"/>
              <a:t>1 </a:t>
            </a:r>
            <a:endParaRPr lang="ru-RU" sz="2800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176578" y="5854148"/>
            <a:ext cx="52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5324468" y="2500306"/>
            <a:ext cx="3376613" cy="519113"/>
            <a:chOff x="2208" y="1680"/>
            <a:chExt cx="2127" cy="327"/>
          </a:xfrm>
        </p:grpSpPr>
        <p:graphicFrame>
          <p:nvGraphicFramePr>
            <p:cNvPr id="43" name="Object 16"/>
            <p:cNvGraphicFramePr>
              <a:graphicFrameLocks noChangeAspect="1"/>
            </p:cNvGraphicFramePr>
            <p:nvPr/>
          </p:nvGraphicFramePr>
          <p:xfrm>
            <a:off x="2208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27" name="Формула" r:id="rId3" imgW="139579" imgH="164957" progId="Equation.3">
                    <p:embed/>
                  </p:oleObj>
                </mc:Choice>
                <mc:Fallback>
                  <p:oleObj name="Формула" r:id="rId3" imgW="139579" imgH="164957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17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ABC</a:t>
              </a:r>
              <a:endParaRPr lang="ru-RU" sz="2800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>
                <a:gd name="T0" fmla="*/ 17 w 540"/>
                <a:gd name="T1" fmla="*/ 35 h 205"/>
                <a:gd name="T2" fmla="*/ 13 w 540"/>
                <a:gd name="T3" fmla="*/ 45 h 205"/>
                <a:gd name="T4" fmla="*/ 6 w 540"/>
                <a:gd name="T5" fmla="*/ 50 h 205"/>
                <a:gd name="T6" fmla="*/ 1 w 540"/>
                <a:gd name="T7" fmla="*/ 37 h 205"/>
                <a:gd name="T8" fmla="*/ 1 w 540"/>
                <a:gd name="T9" fmla="*/ 16 h 205"/>
                <a:gd name="T10" fmla="*/ 6 w 540"/>
                <a:gd name="T11" fmla="*/ 6 h 205"/>
                <a:gd name="T12" fmla="*/ 13 w 540"/>
                <a:gd name="T13" fmla="*/ 10 h 205"/>
                <a:gd name="T14" fmla="*/ 24 w 540"/>
                <a:gd name="T15" fmla="*/ 28 h 205"/>
                <a:gd name="T16" fmla="*/ 32 w 540"/>
                <a:gd name="T17" fmla="*/ 43 h 205"/>
                <a:gd name="T18" fmla="*/ 40 w 540"/>
                <a:gd name="T19" fmla="*/ 42 h 205"/>
                <a:gd name="T20" fmla="*/ 45 w 540"/>
                <a:gd name="T21" fmla="*/ 28 h 205"/>
                <a:gd name="T22" fmla="*/ 43 w 540"/>
                <a:gd name="T23" fmla="*/ 8 h 205"/>
                <a:gd name="T24" fmla="*/ 36 w 540"/>
                <a:gd name="T25" fmla="*/ 1 h 205"/>
                <a:gd name="T26" fmla="*/ 29 w 540"/>
                <a:gd name="T27" fmla="*/ 13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46" name="Object 19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728" name="Формула" r:id="rId5" imgW="139579" imgH="164957" progId="Equation.3">
                    <p:embed/>
                  </p:oleObj>
                </mc:Choice>
                <mc:Fallback>
                  <p:oleObj name="Формула" r:id="rId5" imgW="139579" imgH="164957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3504" y="1680"/>
              <a:ext cx="8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А</a:t>
              </a:r>
              <a:r>
                <a:rPr lang="ru-RU" sz="2800" baseline="-25000" dirty="0"/>
                <a:t>1</a:t>
              </a:r>
              <a:r>
                <a:rPr lang="ru-RU" sz="2800" dirty="0"/>
                <a:t>В</a:t>
              </a:r>
              <a:r>
                <a:rPr lang="ru-RU" sz="2800" baseline="-25000" dirty="0"/>
                <a:t>1</a:t>
              </a:r>
              <a:r>
                <a:rPr lang="ru-RU" sz="2800" dirty="0"/>
                <a:t>С</a:t>
              </a:r>
              <a:r>
                <a:rPr lang="ru-RU" sz="2800" baseline="-25000" dirty="0"/>
                <a:t>1</a:t>
              </a:r>
              <a:endParaRPr lang="ru-RU" sz="2800" dirty="0"/>
            </a:p>
          </p:txBody>
        </p:sp>
      </p:grp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10138" y="756183"/>
            <a:ext cx="447629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признак подобия треугольников.  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7654" name="Object 31"/>
          <p:cNvGraphicFramePr>
            <a:graphicFrameLocks noChangeAspect="1"/>
          </p:cNvGraphicFramePr>
          <p:nvPr/>
        </p:nvGraphicFramePr>
        <p:xfrm>
          <a:off x="3571868" y="1285860"/>
          <a:ext cx="2916237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9" name="Формула" r:id="rId6" imgW="1244600" imgH="431800" progId="Equation.3">
                  <p:embed/>
                </p:oleObj>
              </mc:Choice>
              <mc:Fallback>
                <p:oleObj name="Формула" r:id="rId6" imgW="1244600" imgH="4318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1285860"/>
                        <a:ext cx="2916237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357422" y="2928934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9393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4" grpId="0"/>
      <p:bldP spid="25" grpId="0"/>
      <p:bldP spid="27" grpId="0"/>
      <p:bldP spid="28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672546" y="1280207"/>
            <a:ext cx="6115051" cy="3889376"/>
            <a:chOff x="839" y="487"/>
            <a:chExt cx="3852" cy="2450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 rot="4310061">
              <a:off x="2381" y="733"/>
              <a:ext cx="1052" cy="1914"/>
              <a:chOff x="1380" y="1709"/>
              <a:chExt cx="1052" cy="1914"/>
            </a:xfrm>
          </p:grpSpPr>
          <p:sp>
            <p:nvSpPr>
              <p:cNvPr id="17416" name="AutoShape 8"/>
              <p:cNvSpPr>
                <a:spLocks noChangeArrowheads="1"/>
              </p:cNvSpPr>
              <p:nvPr/>
            </p:nvSpPr>
            <p:spPr bwMode="auto">
              <a:xfrm>
                <a:off x="1389" y="1709"/>
                <a:ext cx="1043" cy="1905"/>
              </a:xfrm>
              <a:prstGeom prst="rtTriangl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17" name="Line 9"/>
              <p:cNvSpPr>
                <a:spLocks noChangeShapeType="1"/>
              </p:cNvSpPr>
              <p:nvPr/>
            </p:nvSpPr>
            <p:spPr bwMode="auto">
              <a:xfrm>
                <a:off x="1380" y="3469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Line 10"/>
              <p:cNvSpPr>
                <a:spLocks noChangeShapeType="1"/>
              </p:cNvSpPr>
              <p:nvPr/>
            </p:nvSpPr>
            <p:spPr bwMode="auto">
              <a:xfrm>
                <a:off x="1563" y="3487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839" y="1661"/>
              <a:ext cx="622" cy="1043"/>
              <a:chOff x="839" y="1661"/>
              <a:chExt cx="622" cy="1043"/>
            </a:xfrm>
          </p:grpSpPr>
          <p:sp>
            <p:nvSpPr>
              <p:cNvPr id="17415" name="AutoShape 7"/>
              <p:cNvSpPr>
                <a:spLocks noChangeArrowheads="1"/>
              </p:cNvSpPr>
              <p:nvPr/>
            </p:nvSpPr>
            <p:spPr bwMode="auto">
              <a:xfrm>
                <a:off x="839" y="1661"/>
                <a:ext cx="622" cy="1029"/>
              </a:xfrm>
              <a:prstGeom prst="rtTriangle">
                <a:avLst/>
              </a:prstGeom>
              <a:solidFill>
                <a:schemeClr val="accent2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420" name="Line 12"/>
              <p:cNvSpPr>
                <a:spLocks noChangeShapeType="1"/>
              </p:cNvSpPr>
              <p:nvPr/>
            </p:nvSpPr>
            <p:spPr bwMode="auto">
              <a:xfrm>
                <a:off x="839" y="256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1" name="Line 13"/>
              <p:cNvSpPr>
                <a:spLocks noChangeShapeType="1"/>
              </p:cNvSpPr>
              <p:nvPr/>
            </p:nvSpPr>
            <p:spPr bwMode="auto">
              <a:xfrm>
                <a:off x="975" y="2568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1013" y="2704"/>
              <a:ext cx="1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3</a:t>
              </a:r>
              <a:endParaRPr lang="ru-RU" dirty="0"/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1795" y="1918"/>
              <a:ext cx="18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6</a:t>
              </a:r>
              <a:endParaRPr lang="ru-RU" dirty="0"/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1189" y="2036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 smtClean="0"/>
                <a:t>5</a:t>
              </a:r>
              <a:endParaRPr lang="ru-RU" dirty="0"/>
            </a:p>
          </p:txBody>
        </p:sp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2637" y="1935"/>
              <a:ext cx="2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/>
                <a:t>10</a:t>
              </a:r>
              <a:endParaRPr lang="ru-RU" dirty="0"/>
            </a:p>
          </p:txBody>
        </p:sp>
        <p:sp>
          <p:nvSpPr>
            <p:cNvPr id="17429" name="Rectangle 21"/>
            <p:cNvSpPr>
              <a:spLocks noChangeArrowheads="1"/>
            </p:cNvSpPr>
            <p:nvPr/>
          </p:nvSpPr>
          <p:spPr bwMode="auto">
            <a:xfrm>
              <a:off x="948" y="487"/>
              <a:ext cx="37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Являются ли треугольники подобными</a:t>
              </a:r>
              <a:r>
                <a:rPr lang="en-US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?</a:t>
              </a:r>
              <a:endPara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3844926" y="5012035"/>
            <a:ext cx="44273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треугольники подобны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5220072" y="2073153"/>
                <a:ext cx="3312367" cy="4041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1.  </m:t>
                    </m:r>
                    <m:rad>
                      <m:radPr>
                        <m:degHide m:val="on"/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100−36 </m:t>
                        </m:r>
                      </m:e>
                    </m:rad>
                  </m:oMath>
                </a14:m>
                <a:r>
                  <a:rPr lang="en-US" sz="2400" dirty="0" smtClean="0"/>
                  <a:t> 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64 </m:t>
                        </m:r>
                      </m:e>
                    </m:rad>
                  </m:oMath>
                </a14:m>
                <a:r>
                  <a:rPr lang="en-US" sz="2400" dirty="0" smtClean="0"/>
                  <a:t> =8</a:t>
                </a:r>
                <a:endParaRPr lang="ru-RU" sz="24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073153"/>
                <a:ext cx="3312367" cy="404150"/>
              </a:xfrm>
              <a:prstGeom prst="rect">
                <a:avLst/>
              </a:prstGeom>
              <a:blipFill rotWithShape="0">
                <a:blip r:embed="rId2"/>
                <a:stretch>
                  <a:fillRect t="-13636" b="-469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220072" y="2579619"/>
                <a:ext cx="3052220" cy="4078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2.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25−9 </m:t>
                        </m:r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ru-RU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579619"/>
                <a:ext cx="3052220" cy="407869"/>
              </a:xfrm>
              <a:prstGeom prst="rect">
                <a:avLst/>
              </a:prstGeom>
              <a:blipFill rotWithShape="0">
                <a:blip r:embed="rId3"/>
                <a:stretch>
                  <a:fillRect l="-5988" t="-11940" b="-462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20072" y="3147626"/>
                <a:ext cx="2353208" cy="611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dirty="0" smtClean="0"/>
                  <a:t>3</a:t>
                </a:r>
                <a:r>
                  <a:rPr lang="en-US" sz="2800" dirty="0" smtClean="0"/>
                  <a:t>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2800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sz="2800" dirty="0" smtClean="0"/>
                  <a:t> </a:t>
                </a:r>
                <a:endParaRPr lang="ru-RU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147626"/>
                <a:ext cx="2353208" cy="611962"/>
              </a:xfrm>
              <a:prstGeom prst="rect">
                <a:avLst/>
              </a:prstGeom>
              <a:blipFill rotWithShape="0">
                <a:blip r:embed="rId4"/>
                <a:stretch>
                  <a:fillRect l="-7772" t="-1980" b="-207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962171" y="684045"/>
            <a:ext cx="13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755576" y="1697341"/>
            <a:ext cx="7183486" cy="2747643"/>
            <a:chOff x="431" y="572"/>
            <a:chExt cx="4416" cy="2001"/>
          </a:xfrm>
        </p:grpSpPr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431" y="1298"/>
              <a:ext cx="4416" cy="1275"/>
              <a:chOff x="418" y="902"/>
              <a:chExt cx="4416" cy="1275"/>
            </a:xfrm>
          </p:grpSpPr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612" y="1117"/>
                <a:ext cx="2132" cy="862"/>
                <a:chOff x="793" y="1661"/>
                <a:chExt cx="1633" cy="544"/>
              </a:xfrm>
            </p:grpSpPr>
            <p:sp>
              <p:nvSpPr>
                <p:cNvPr id="12294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793" y="1661"/>
                  <a:ext cx="680" cy="544"/>
                </a:xfrm>
                <a:prstGeom prst="line">
                  <a:avLst/>
                </a:prstGeom>
                <a:noFill/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>
                    <a:ln>
                      <a:solidFill>
                        <a:srgbClr val="002060"/>
                      </a:solidFill>
                    </a:ln>
                  </a:endParaRPr>
                </a:p>
              </p:txBody>
            </p: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793" y="1661"/>
                  <a:ext cx="1633" cy="544"/>
                  <a:chOff x="703" y="890"/>
                  <a:chExt cx="1633" cy="544"/>
                </a:xfrm>
              </p:grpSpPr>
              <p:sp>
                <p:nvSpPr>
                  <p:cNvPr id="12295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703" y="1434"/>
                    <a:ext cx="1633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296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890"/>
                    <a:ext cx="953" cy="544"/>
                  </a:xfrm>
                  <a:prstGeom prst="line">
                    <a:avLst/>
                  </a:prstGeom>
                  <a:noFill/>
                  <a:ln w="38100">
                    <a:solidFill>
                      <a:srgbClr val="FFC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>
                      <a:ln>
                        <a:solidFill>
                          <a:srgbClr val="7030A0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>
                <a:off x="3424" y="1434"/>
                <a:ext cx="1225" cy="499"/>
                <a:chOff x="793" y="1661"/>
                <a:chExt cx="1633" cy="544"/>
              </a:xfrm>
            </p:grpSpPr>
            <p:sp>
              <p:nvSpPr>
                <p:cNvPr id="1230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793" y="1661"/>
                  <a:ext cx="680" cy="544"/>
                </a:xfrm>
                <a:prstGeom prst="line">
                  <a:avLst/>
                </a:prstGeom>
                <a:noFill/>
                <a:ln w="38100">
                  <a:solidFill>
                    <a:srgbClr val="7030A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" name="Group 13"/>
                <p:cNvGrpSpPr>
                  <a:grpSpLocks/>
                </p:cNvGrpSpPr>
                <p:nvPr/>
              </p:nvGrpSpPr>
              <p:grpSpPr bwMode="auto">
                <a:xfrm>
                  <a:off x="793" y="1661"/>
                  <a:ext cx="1633" cy="544"/>
                  <a:chOff x="703" y="890"/>
                  <a:chExt cx="1633" cy="544"/>
                </a:xfrm>
              </p:grpSpPr>
              <p:sp>
                <p:nvSpPr>
                  <p:cNvPr id="12302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703" y="1434"/>
                    <a:ext cx="1633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7030A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2303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1383" y="890"/>
                    <a:ext cx="953" cy="544"/>
                  </a:xfrm>
                  <a:prstGeom prst="line">
                    <a:avLst/>
                  </a:prstGeom>
                  <a:noFill/>
                  <a:ln w="38100">
                    <a:solidFill>
                      <a:srgbClr val="7030A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2304" name="Text Box 16"/>
              <p:cNvSpPr txBox="1">
                <a:spLocks noChangeArrowheads="1"/>
              </p:cNvSpPr>
              <p:nvPr/>
            </p:nvSpPr>
            <p:spPr bwMode="auto">
              <a:xfrm>
                <a:off x="418" y="1810"/>
                <a:ext cx="21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А</a:t>
                </a:r>
                <a:endParaRPr lang="ru-RU" dirty="0"/>
              </a:p>
            </p:txBody>
          </p:sp>
          <p:sp>
            <p:nvSpPr>
              <p:cNvPr id="12305" name="Text Box 17"/>
              <p:cNvSpPr txBox="1">
                <a:spLocks noChangeArrowheads="1"/>
              </p:cNvSpPr>
              <p:nvPr/>
            </p:nvSpPr>
            <p:spPr bwMode="auto">
              <a:xfrm>
                <a:off x="1461" y="902"/>
                <a:ext cx="206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В</a:t>
                </a:r>
                <a:endParaRPr lang="ru-RU" dirty="0"/>
              </a:p>
            </p:txBody>
          </p:sp>
          <p:sp>
            <p:nvSpPr>
              <p:cNvPr id="12306" name="Text Box 18"/>
              <p:cNvSpPr txBox="1">
                <a:spLocks noChangeArrowheads="1"/>
              </p:cNvSpPr>
              <p:nvPr/>
            </p:nvSpPr>
            <p:spPr bwMode="auto">
              <a:xfrm>
                <a:off x="2731" y="1810"/>
                <a:ext cx="20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С</a:t>
                </a:r>
                <a:endParaRPr lang="ru-RU" dirty="0"/>
              </a:p>
            </p:txBody>
          </p:sp>
          <p:sp>
            <p:nvSpPr>
              <p:cNvPr id="12307" name="Text Box 19"/>
              <p:cNvSpPr txBox="1">
                <a:spLocks noChangeArrowheads="1"/>
              </p:cNvSpPr>
              <p:nvPr/>
            </p:nvSpPr>
            <p:spPr bwMode="auto">
              <a:xfrm>
                <a:off x="3185" y="1764"/>
                <a:ext cx="22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ru-RU" dirty="0"/>
              </a:p>
            </p:txBody>
          </p:sp>
          <p:sp>
            <p:nvSpPr>
              <p:cNvPr id="12308" name="Text Box 20"/>
              <p:cNvSpPr txBox="1">
                <a:spLocks noChangeArrowheads="1"/>
              </p:cNvSpPr>
              <p:nvPr/>
            </p:nvSpPr>
            <p:spPr bwMode="auto">
              <a:xfrm>
                <a:off x="4636" y="1764"/>
                <a:ext cx="198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 smtClean="0"/>
                  <a:t>F</a:t>
                </a:r>
                <a:endParaRPr lang="ru-RU" dirty="0"/>
              </a:p>
            </p:txBody>
          </p:sp>
          <p:sp>
            <p:nvSpPr>
              <p:cNvPr id="12309" name="Text Box 21"/>
              <p:cNvSpPr txBox="1">
                <a:spLocks noChangeArrowheads="1"/>
              </p:cNvSpPr>
              <p:nvPr/>
            </p:nvSpPr>
            <p:spPr bwMode="auto">
              <a:xfrm>
                <a:off x="3787" y="1207"/>
                <a:ext cx="21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E</a:t>
                </a:r>
                <a:endParaRPr lang="ru-RU" dirty="0"/>
              </a:p>
            </p:txBody>
          </p:sp>
          <p:sp>
            <p:nvSpPr>
              <p:cNvPr id="12310" name="Text Box 22"/>
              <p:cNvSpPr txBox="1">
                <a:spLocks noChangeArrowheads="1"/>
              </p:cNvSpPr>
              <p:nvPr/>
            </p:nvSpPr>
            <p:spPr bwMode="auto">
              <a:xfrm>
                <a:off x="872" y="1356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9</a:t>
                </a:r>
                <a:endParaRPr lang="ru-RU"/>
              </a:p>
            </p:txBody>
          </p:sp>
          <p:sp>
            <p:nvSpPr>
              <p:cNvPr id="12311" name="Text Box 23"/>
              <p:cNvSpPr txBox="1">
                <a:spLocks noChangeArrowheads="1"/>
              </p:cNvSpPr>
              <p:nvPr/>
            </p:nvSpPr>
            <p:spPr bwMode="auto">
              <a:xfrm>
                <a:off x="1960" y="1265"/>
                <a:ext cx="27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12</a:t>
                </a:r>
                <a:endParaRPr lang="ru-RU"/>
              </a:p>
            </p:txBody>
          </p:sp>
          <p:sp>
            <p:nvSpPr>
              <p:cNvPr id="12312" name="Text Box 24"/>
              <p:cNvSpPr txBox="1">
                <a:spLocks noChangeArrowheads="1"/>
              </p:cNvSpPr>
              <p:nvPr/>
            </p:nvSpPr>
            <p:spPr bwMode="auto">
              <a:xfrm>
                <a:off x="1597" y="1946"/>
                <a:ext cx="27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18</a:t>
                </a:r>
                <a:endParaRPr lang="ru-RU"/>
              </a:p>
            </p:txBody>
          </p:sp>
          <p:sp>
            <p:nvSpPr>
              <p:cNvPr id="12313" name="Text Box 25"/>
              <p:cNvSpPr txBox="1">
                <a:spLocks noChangeArrowheads="1"/>
              </p:cNvSpPr>
              <p:nvPr/>
            </p:nvSpPr>
            <p:spPr bwMode="auto">
              <a:xfrm>
                <a:off x="3548" y="1492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3</a:t>
                </a:r>
                <a:endParaRPr lang="ru-RU"/>
              </a:p>
            </p:txBody>
          </p:sp>
          <p:sp>
            <p:nvSpPr>
              <p:cNvPr id="12314" name="Text Box 26"/>
              <p:cNvSpPr txBox="1">
                <a:spLocks noChangeArrowheads="1"/>
              </p:cNvSpPr>
              <p:nvPr/>
            </p:nvSpPr>
            <p:spPr bwMode="auto">
              <a:xfrm>
                <a:off x="4195" y="1480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4</a:t>
                </a:r>
                <a:endParaRPr lang="ru-RU"/>
              </a:p>
            </p:txBody>
          </p:sp>
          <p:sp>
            <p:nvSpPr>
              <p:cNvPr id="12315" name="Text Box 27"/>
              <p:cNvSpPr txBox="1">
                <a:spLocks noChangeArrowheads="1"/>
              </p:cNvSpPr>
              <p:nvPr/>
            </p:nvSpPr>
            <p:spPr bwMode="auto">
              <a:xfrm>
                <a:off x="3865" y="1900"/>
                <a:ext cx="1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/>
                  <a:t>6</a:t>
                </a:r>
                <a:endParaRPr lang="ru-RU"/>
              </a:p>
            </p:txBody>
          </p:sp>
        </p:grp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1025" y="572"/>
              <a:ext cx="3743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Являются ли треугольники подобными</a:t>
              </a:r>
              <a:r>
                <a:rPr lang="en-US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graphicFrame>
        <p:nvGraphicFramePr>
          <p:cNvPr id="28674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027971"/>
              </p:ext>
            </p:extLst>
          </p:nvPr>
        </p:nvGraphicFramePr>
        <p:xfrm>
          <a:off x="1133288" y="4984732"/>
          <a:ext cx="2433649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Формула" r:id="rId3" imgW="1015920" imgH="393480" progId="Equation.3">
                  <p:embed/>
                </p:oleObj>
              </mc:Choice>
              <mc:Fallback>
                <p:oleObj name="Формула" r:id="rId3" imgW="1015920" imgH="39348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288" y="4984732"/>
                        <a:ext cx="2433649" cy="923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93070" y="5324643"/>
            <a:ext cx="4504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треугольники подобны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61583" y="804803"/>
            <a:ext cx="13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>
            <a:spLocks noChangeArrowheads="1"/>
          </p:cNvSpPr>
          <p:nvPr/>
        </p:nvSpPr>
        <p:spPr bwMode="auto">
          <a:xfrm>
            <a:off x="928662" y="2132856"/>
            <a:ext cx="70723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одной из сторон данного угла А отложены отрезки АВ=5см и АС=16см. На другой стороне этого же угла отложены отрезки 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=8см и 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=10см. Подобны ли треугольники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ACD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AFB?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Ответ обоснуйте.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000108"/>
            <a:ext cx="700092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 3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1043608" y="1196752"/>
            <a:ext cx="2520280" cy="115212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43608" y="2344852"/>
            <a:ext cx="2520280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699792" y="1196752"/>
            <a:ext cx="864096" cy="18002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267744" y="1772816"/>
            <a:ext cx="1296144" cy="15121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1720" y="13814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47864" y="9087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83768" y="29969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63888" y="32849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499992" y="1196752"/>
                <a:ext cx="35283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∠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 А −общий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1196752"/>
                <a:ext cx="3528392" cy="6463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499992" y="2708920"/>
                <a:ext cx="3240360" cy="889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АС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𝐴𝐷</m:t>
                        </m:r>
                      </m:den>
                    </m:f>
                  </m:oMath>
                </a14:m>
                <a:r>
                  <a:rPr lang="en-US" sz="36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3600" dirty="0" smtClean="0"/>
                  <a:t>= 2</a:t>
                </a:r>
                <a:endParaRPr lang="ru-RU" sz="36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708920"/>
                <a:ext cx="3240360" cy="889924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4535413" y="4149080"/>
                <a:ext cx="2041969" cy="88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А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𝐹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𝐴𝐵</m:t>
                        </m:r>
                      </m:den>
                    </m:f>
                  </m:oMath>
                </a14:m>
                <a:r>
                  <a:rPr lang="en-US" sz="36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3600" dirty="0" smtClean="0"/>
                  <a:t>= 2</a:t>
                </a:r>
                <a:endParaRPr lang="ru-RU" sz="36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413" y="4149080"/>
                <a:ext cx="2041969" cy="88992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8060"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Стрелка вправо 20"/>
          <p:cNvSpPr/>
          <p:nvPr/>
        </p:nvSpPr>
        <p:spPr>
          <a:xfrm>
            <a:off x="2450942" y="5403657"/>
            <a:ext cx="6417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Прямоугольник 21"/>
              <p:cNvSpPr/>
              <p:nvPr/>
            </p:nvSpPr>
            <p:spPr>
              <a:xfrm>
                <a:off x="3370086" y="5166484"/>
                <a:ext cx="5009128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600" i="1" smtClean="0">
                        <a:latin typeface="Cambria Math"/>
                        <a:ea typeface="Cambria Math"/>
                      </a:rPr>
                      <m:t>⊿</m:t>
                    </m:r>
                    <m:r>
                      <a:rPr lang="ru-RU" sz="36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𝐴𝐷𝐶</m:t>
                    </m:r>
                    <m:r>
                      <a:rPr lang="en-US" sz="3600" b="0" i="1" smtClean="0">
                        <a:latin typeface="Cambria Math"/>
                        <a:ea typeface="Cambria Math"/>
                      </a:rPr>
                      <m:t>~ ⊿ АВ</m:t>
                    </m:r>
                    <m:r>
                      <m:rPr>
                        <m:sty m:val="p"/>
                      </m:rPr>
                      <a:rPr lang="en-US" sz="3600" b="0" i="0" smtClean="0">
                        <a:latin typeface="Cambria Math"/>
                        <a:ea typeface="Cambria Math"/>
                      </a:rPr>
                      <m:t>F</m:t>
                    </m:r>
                  </m:oMath>
                </a14:m>
                <a:r>
                  <a:rPr lang="ru-RU" sz="2400" dirty="0" smtClean="0"/>
                  <a:t>по второму </a:t>
                </a:r>
              </a:p>
              <a:p>
                <a:r>
                  <a:rPr lang="ru-RU" sz="2400" dirty="0" smtClean="0"/>
                  <a:t>           признаку подобия</a:t>
                </a:r>
                <a:endParaRPr lang="ru-RU" sz="3600" dirty="0"/>
              </a:p>
            </p:txBody>
          </p:sp>
        </mc:Choice>
        <mc:Fallback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0086" y="5166484"/>
                <a:ext cx="5009128" cy="1015663"/>
              </a:xfrm>
              <a:prstGeom prst="rect">
                <a:avLst/>
              </a:prstGeom>
              <a:blipFill rotWithShape="0">
                <a:blip r:embed="rId5"/>
                <a:stretch>
                  <a:fillRect b="-120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863588" y="23828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63588" y="669944"/>
            <a:ext cx="247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Доказательство: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756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 animBg="1"/>
      <p:bldP spid="17" grpId="0" animBg="1"/>
      <p:bldP spid="19" grpId="0" animBg="1"/>
      <p:bldP spid="21" grpId="0" animBg="1"/>
      <p:bldP spid="22" grpId="0" animBg="1"/>
      <p:bldP spid="25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1097557" y="1124744"/>
            <a:ext cx="2880320" cy="3672408"/>
          </a:xfrm>
          <a:prstGeom prst="rtTriangle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87728" y="4437112"/>
            <a:ext cx="360040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087728" y="2685510"/>
            <a:ext cx="122413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 rot="19419791">
            <a:off x="1900452" y="2524397"/>
            <a:ext cx="360863" cy="3222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72722" y="461248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08726" y="327398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52742" y="776369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331523" y="237288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04553" y="461248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304410" y="1475654"/>
            <a:ext cx="37444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Дано: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ОА = 6 см, АС = 15 см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ОВ = 9 см,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= 5 см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АВ = 12 см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91980" y="327398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Найти: С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607289"/>
              </p:ext>
            </p:extLst>
          </p:nvPr>
        </p:nvGraphicFramePr>
        <p:xfrm>
          <a:off x="5489201" y="1628800"/>
          <a:ext cx="2143139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4" name="Формула" r:id="rId3" imgW="901440" imgH="203040" progId="Equation.3">
                  <p:embed/>
                </p:oleObj>
              </mc:Choice>
              <mc:Fallback>
                <p:oleObj name="Формула" r:id="rId3" imgW="901440" imgH="2030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9201" y="1628800"/>
                        <a:ext cx="2143139" cy="358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02931" y="766359"/>
            <a:ext cx="1355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4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709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1281345" y="1502113"/>
            <a:ext cx="2880320" cy="3672408"/>
          </a:xfrm>
          <a:prstGeom prst="rt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77417" y="4803973"/>
            <a:ext cx="360040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299022" y="3148550"/>
            <a:ext cx="1224136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 rot="19419791">
            <a:off x="2128489" y="2947623"/>
            <a:ext cx="360863" cy="3222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63588" y="498985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382798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24150" y="133665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538875" y="281228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487278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12442" y="104313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Решение</a:t>
            </a:r>
            <a:r>
              <a:rPr lang="ru-RU" sz="3600" dirty="0" smtClean="0"/>
              <a:t>:</a:t>
            </a:r>
            <a:endParaRPr lang="ru-RU" sz="36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Прямоугольник 19"/>
              <p:cNvSpPr/>
              <p:nvPr/>
            </p:nvSpPr>
            <p:spPr>
              <a:xfrm>
                <a:off x="4380848" y="2900468"/>
                <a:ext cx="1975221" cy="889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С</m:t>
                        </m:r>
                        <m:r>
                          <m:rPr>
                            <m:sty m:val="p"/>
                          </m:rPr>
                          <a:rPr lang="en-US" sz="3600" b="0" i="1" smtClean="0">
                            <a:latin typeface="Cambria Math"/>
                          </a:rPr>
                          <m:t>D</m:t>
                        </m:r>
                      </m:num>
                      <m:den>
                        <m:r>
                          <a:rPr lang="ru-RU" sz="3600" b="0" i="0" smtClean="0">
                            <a:latin typeface="Cambria Math"/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sz="36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6+15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0848" y="2900468"/>
                <a:ext cx="1975221" cy="889924"/>
              </a:xfrm>
              <a:prstGeom prst="rect">
                <a:avLst/>
              </a:prstGeom>
              <a:blipFill rotWithShape="0">
                <a:blip r:embed="rId2"/>
                <a:stretch>
                  <a:fillRect b="-136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4327394" y="3975707"/>
                <a:ext cx="4286140" cy="878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С</a:t>
                </a:r>
                <a:r>
                  <a:rPr lang="en-US" sz="3600" dirty="0" smtClean="0"/>
                  <a:t>D</a:t>
                </a:r>
                <a:r>
                  <a:rPr lang="ru-RU" sz="36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12 ∙21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den>
                    </m:f>
                    <m:r>
                      <a:rPr lang="ru-RU" sz="360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3600" dirty="0" smtClean="0"/>
                  <a:t>= 28 см</a:t>
                </a:r>
                <a:endParaRPr lang="ru-RU" sz="36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394" y="3975707"/>
                <a:ext cx="4286140" cy="878767"/>
              </a:xfrm>
              <a:prstGeom prst="rect">
                <a:avLst/>
              </a:prstGeom>
              <a:blipFill rotWithShape="0">
                <a:blip r:embed="rId3"/>
                <a:stretch>
                  <a:fillRect l="-4410" b="-138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068110" y="1986675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 см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358059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15 см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48267" y="2812286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9 см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2086" y="455460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 см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19542885">
            <a:off x="1669294" y="3729629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 см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4302035" y="1828147"/>
                <a:ext cx="1595309" cy="892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С</m:t>
                        </m:r>
                        <m:r>
                          <m:rPr>
                            <m:sty m:val="p"/>
                          </m:rPr>
                          <a:rPr lang="en-US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</m:t>
                        </m:r>
                      </m:num>
                      <m:den>
                        <m: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АВ</m:t>
                        </m:r>
                      </m:den>
                    </m:f>
                  </m:oMath>
                </a14:m>
                <a:r>
                  <a:rPr lang="ru-RU" sz="3600" dirty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ОС</m:t>
                        </m:r>
                      </m:num>
                      <m:den>
                        <m:r>
                          <a:rPr lang="ru-RU" sz="3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ОВ</m:t>
                        </m:r>
                      </m:den>
                    </m:f>
                  </m:oMath>
                </a14:m>
                <a:endParaRPr lang="ru-RU" sz="36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2035" y="1828147"/>
                <a:ext cx="1595309" cy="892552"/>
              </a:xfrm>
              <a:prstGeom prst="rect">
                <a:avLst/>
              </a:prstGeom>
              <a:blipFill rotWithShape="0">
                <a:blip r:embed="rId4"/>
                <a:stretch>
                  <a:fillRect b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629255" y="5359187"/>
            <a:ext cx="3682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Ответ: </a:t>
            </a:r>
            <a:r>
              <a:rPr lang="en-US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CD</a:t>
            </a:r>
            <a:r>
              <a:rPr lang="ru-RU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=28 см</a:t>
            </a:r>
            <a:endParaRPr lang="ru-RU" sz="3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7093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0" grpId="0" animBg="1"/>
      <p:bldP spid="11" grpId="0"/>
      <p:bldP spid="12" grpId="0"/>
      <p:bldP spid="13" grpId="0"/>
      <p:bldP spid="14" grpId="0"/>
      <p:bldP spid="15" grpId="0"/>
      <p:bldP spid="18" grpId="0"/>
      <p:bldP spid="20" grpId="0"/>
      <p:bldP spid="21" grpId="0"/>
      <p:bldP spid="4" grpId="0"/>
      <p:bldP spid="6" grpId="0"/>
      <p:bldP spid="7" grpId="0"/>
      <p:bldP spid="8" grpId="0"/>
      <p:bldP spid="9" grpId="0"/>
      <p:bldP spid="19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fs.znanio.ru/d5af0e/71/f8/794594815a46da0721faa9b137c4e509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4784"/>
            <a:ext cx="5025157" cy="377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7713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Повторение. Первый признак подобия треугольников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340768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Первый признак подобия треугольников. Если два угла одного треугольника соответственно равны двум углам </a:t>
            </a:r>
            <a:r>
              <a:rPr lang="ru-RU" b="1" dirty="0" smtClean="0"/>
              <a:t>другого треугольника, </a:t>
            </a:r>
            <a:r>
              <a:rPr lang="ru-RU" b="1" dirty="0"/>
              <a:t>то эти треугольники подобны.</a:t>
            </a:r>
            <a:endParaRPr lang="ru-RU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259632" y="2564904"/>
            <a:ext cx="2592288" cy="244827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220072" y="3356992"/>
            <a:ext cx="1564760" cy="1656184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22089" y="4736115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979712" y="2441213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07138" y="4736115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44459" y="475919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А1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18685" y="4759196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С1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580112" y="317232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В1</a:t>
            </a:r>
            <a:endParaRPr lang="ru-RU" b="1" dirty="0"/>
          </a:p>
        </p:txBody>
      </p:sp>
      <p:sp>
        <p:nvSpPr>
          <p:cNvPr id="21" name="Дуга 20"/>
          <p:cNvSpPr/>
          <p:nvPr/>
        </p:nvSpPr>
        <p:spPr>
          <a:xfrm>
            <a:off x="1259632" y="4581128"/>
            <a:ext cx="504056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>
            <a:off x="5272781" y="4581128"/>
            <a:ext cx="307331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8066415">
            <a:off x="2184119" y="2418295"/>
            <a:ext cx="743314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7165074">
            <a:off x="2172470" y="2400634"/>
            <a:ext cx="504056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7398850">
            <a:off x="5580112" y="3104062"/>
            <a:ext cx="504056" cy="792088"/>
          </a:xfrm>
          <a:prstGeom prst="arc">
            <a:avLst>
              <a:gd name="adj1" fmla="val 16200000"/>
              <a:gd name="adj2" fmla="val 2006278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7361461">
            <a:off x="5647163" y="3221383"/>
            <a:ext cx="504056" cy="7920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  <p:bldP spid="9" grpId="0" animBg="1"/>
      <p:bldP spid="13" grpId="0"/>
      <p:bldP spid="15" grpId="0"/>
      <p:bldP spid="16" grpId="0"/>
      <p:bldP spid="17" grpId="0"/>
      <p:bldP spid="18" grpId="0"/>
      <p:bldP spid="19" grpId="0"/>
      <p:bldP spid="21" grpId="0" animBg="1"/>
      <p:bldP spid="22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9" y="908720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Решим задачу на применение первого признака подобия треугольников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9" y="2852936"/>
            <a:ext cx="7344816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Дано:    АВС, отрезок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т.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лежит на АВ,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лежит на ВС,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||AC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DB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больше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6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AB; BC.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907704" y="3140968"/>
            <a:ext cx="216024" cy="216024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0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1099243" y="1192516"/>
            <a:ext cx="6702845" cy="3400296"/>
          </a:xfrm>
          <a:prstGeom prst="triangle">
            <a:avLst>
              <a:gd name="adj" fmla="val 29444"/>
            </a:avLst>
          </a:prstGeom>
          <a:solidFill>
            <a:schemeClr val="accent1">
              <a:alpha val="3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579713" y="4199581"/>
            <a:ext cx="494178" cy="45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7872357" y="4199581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05451" y="607560"/>
            <a:ext cx="1117141" cy="119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8" name="AutoShape 8"/>
          <p:cNvSpPr>
            <a:spLocks noChangeShapeType="1"/>
          </p:cNvSpPr>
          <p:nvPr/>
        </p:nvSpPr>
        <p:spPr bwMode="auto">
          <a:xfrm>
            <a:off x="1893119" y="3284984"/>
            <a:ext cx="405894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59632" y="2865126"/>
            <a:ext cx="648037" cy="55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5910979" y="2865126"/>
            <a:ext cx="572939" cy="55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428992" y="4143380"/>
            <a:ext cx="667301" cy="59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99243" y="3506245"/>
            <a:ext cx="432048" cy="5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23928" y="1940218"/>
            <a:ext cx="332497" cy="45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362752" y="2691891"/>
            <a:ext cx="733541" cy="81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660108" y="1757336"/>
            <a:ext cx="961905" cy="79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x+6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142844" y="214290"/>
            <a:ext cx="8188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3360" y="565151"/>
            <a:ext cx="1675752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569751"/>
              </p:ext>
            </p:extLst>
          </p:nvPr>
        </p:nvGraphicFramePr>
        <p:xfrm>
          <a:off x="613118" y="4733615"/>
          <a:ext cx="3643307" cy="1560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Формула" r:id="rId3" imgW="1803240" imgH="1041120" progId="Equation.3">
                  <p:embed/>
                </p:oleObj>
              </mc:Choice>
              <mc:Fallback>
                <p:oleObj name="Формула" r:id="rId3" imgW="1803240" imgH="10411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118" y="4733615"/>
                        <a:ext cx="3643307" cy="15603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809450"/>
              </p:ext>
            </p:extLst>
          </p:nvPr>
        </p:nvGraphicFramePr>
        <p:xfrm>
          <a:off x="4798725" y="4743213"/>
          <a:ext cx="3038497" cy="12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" name="Формула" r:id="rId5" imgW="1638000" imgH="812520" progId="Equation.3">
                  <p:embed/>
                </p:oleObj>
              </mc:Choice>
              <mc:Fallback>
                <p:oleObj name="Формула" r:id="rId5" imgW="1638000" imgH="8125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8725" y="4743213"/>
                        <a:ext cx="3038497" cy="123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721082" y="5832895"/>
            <a:ext cx="250033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AB=1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8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; BC=12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oup 15"/>
          <p:cNvGrpSpPr>
            <a:grpSpLocks/>
          </p:cNvGrpSpPr>
          <p:nvPr/>
        </p:nvGrpSpPr>
        <p:grpSpPr bwMode="auto">
          <a:xfrm>
            <a:off x="5256407" y="819373"/>
            <a:ext cx="3007006" cy="523876"/>
            <a:chOff x="2258" y="1680"/>
            <a:chExt cx="1825" cy="330"/>
          </a:xfrm>
        </p:grpSpPr>
        <p:graphicFrame>
          <p:nvGraphicFramePr>
            <p:cNvPr id="24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5797565"/>
                </p:ext>
              </p:extLst>
            </p:nvPr>
          </p:nvGraphicFramePr>
          <p:xfrm>
            <a:off x="2258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5" name="Формула" r:id="rId7" imgW="139579" imgH="164957" progId="Equation.3">
                    <p:embed/>
                  </p:oleObj>
                </mc:Choice>
                <mc:Fallback>
                  <p:oleObj name="Формула" r:id="rId7" imgW="139579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8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ABC</a:t>
              </a:r>
              <a:endParaRPr lang="ru-RU" sz="2800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>
                <a:gd name="T0" fmla="*/ 17 w 540"/>
                <a:gd name="T1" fmla="*/ 35 h 205"/>
                <a:gd name="T2" fmla="*/ 13 w 540"/>
                <a:gd name="T3" fmla="*/ 45 h 205"/>
                <a:gd name="T4" fmla="*/ 6 w 540"/>
                <a:gd name="T5" fmla="*/ 50 h 205"/>
                <a:gd name="T6" fmla="*/ 1 w 540"/>
                <a:gd name="T7" fmla="*/ 37 h 205"/>
                <a:gd name="T8" fmla="*/ 1 w 540"/>
                <a:gd name="T9" fmla="*/ 16 h 205"/>
                <a:gd name="T10" fmla="*/ 6 w 540"/>
                <a:gd name="T11" fmla="*/ 6 h 205"/>
                <a:gd name="T12" fmla="*/ 13 w 540"/>
                <a:gd name="T13" fmla="*/ 10 h 205"/>
                <a:gd name="T14" fmla="*/ 24 w 540"/>
                <a:gd name="T15" fmla="*/ 28 h 205"/>
                <a:gd name="T16" fmla="*/ 32 w 540"/>
                <a:gd name="T17" fmla="*/ 43 h 205"/>
                <a:gd name="T18" fmla="*/ 40 w 540"/>
                <a:gd name="T19" fmla="*/ 42 h 205"/>
                <a:gd name="T20" fmla="*/ 45 w 540"/>
                <a:gd name="T21" fmla="*/ 28 h 205"/>
                <a:gd name="T22" fmla="*/ 43 w 540"/>
                <a:gd name="T23" fmla="*/ 8 h 205"/>
                <a:gd name="T24" fmla="*/ 36 w 540"/>
                <a:gd name="T25" fmla="*/ 1 h 205"/>
                <a:gd name="T26" fmla="*/ 29 w 540"/>
                <a:gd name="T27" fmla="*/ 13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7" name="Object 19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" name="Формула" r:id="rId9" imgW="139579" imgH="164957" progId="Equation.3">
                    <p:embed/>
                  </p:oleObj>
                </mc:Choice>
                <mc:Fallback>
                  <p:oleObj name="Формула" r:id="rId9" imgW="139579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Text Box 20"/>
            <p:cNvSpPr txBox="1">
              <a:spLocks noChangeArrowheads="1"/>
            </p:cNvSpPr>
            <p:nvPr/>
          </p:nvSpPr>
          <p:spPr bwMode="auto">
            <a:xfrm>
              <a:off x="3504" y="1680"/>
              <a:ext cx="579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 smtClean="0"/>
                <a:t>DBE</a:t>
              </a:r>
              <a:endParaRPr lang="ru-RU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946524" y="887123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412082" y="1334702"/>
            <a:ext cx="274384" cy="23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447537" y="1566206"/>
            <a:ext cx="3263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34264" y="1231241"/>
            <a:ext cx="1975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– общий, </a:t>
            </a:r>
            <a:endParaRPr lang="ru-RU" sz="2800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5339248" y="2029850"/>
            <a:ext cx="3263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754143" y="2029850"/>
            <a:ext cx="32630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5339248" y="1798346"/>
            <a:ext cx="274384" cy="23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6755904" y="1805923"/>
            <a:ext cx="274384" cy="23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99837" y="1682083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BDE  =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58680" y="1704698"/>
            <a:ext cx="983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BAD -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986672" y="2215208"/>
            <a:ext cx="3478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глы при параллельных и секущей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1" grpId="0"/>
      <p:bldP spid="17" grpId="0" animBg="1"/>
      <p:bldP spid="22" grpId="0"/>
      <p:bldP spid="2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00476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Подобны ли треугольники?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827584" y="1484784"/>
            <a:ext cx="2232248" cy="2848962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609353">
            <a:off x="4175954" y="1933510"/>
            <a:ext cx="1512168" cy="2016224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11560" y="4237767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547664" y="1233947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82550" y="4251877"/>
            <a:ext cx="27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3140968"/>
            <a:ext cx="346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K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1628800"/>
            <a:ext cx="576064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23654" y="41490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55676" y="207199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en-US" dirty="0" smtClean="0"/>
              <a:t>5</a:t>
            </a:r>
            <a:r>
              <a:rPr lang="en-US" dirty="0" smtClean="0"/>
              <a:t>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456981" y="3868435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  <a:r>
              <a:rPr lang="en-US" dirty="0" smtClean="0"/>
              <a:t>5</a:t>
            </a:r>
            <a:r>
              <a:rPr lang="en-US" dirty="0" smtClean="0"/>
              <a:t>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328498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47453" y="2441326"/>
            <a:ext cx="72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en-US" dirty="0" smtClean="0"/>
              <a:t>5</a:t>
            </a:r>
            <a:r>
              <a:rPr lang="en-US" dirty="0" smtClean="0"/>
              <a:t>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386843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80°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Прямоугольный треугольник 16"/>
          <p:cNvSpPr/>
          <p:nvPr/>
        </p:nvSpPr>
        <p:spPr>
          <a:xfrm>
            <a:off x="6444208" y="1740726"/>
            <a:ext cx="2088232" cy="2086492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ый треугольник 17"/>
          <p:cNvSpPr/>
          <p:nvPr/>
        </p:nvSpPr>
        <p:spPr>
          <a:xfrm rot="10800000">
            <a:off x="5706442" y="4365945"/>
            <a:ext cx="2664296" cy="186291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62210" y="3495491"/>
            <a:ext cx="252028" cy="31764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61986" y="4360102"/>
            <a:ext cx="288032" cy="2787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711877" y="34438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7884368" y="5516222"/>
            <a:ext cx="736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60°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408204" y="2090593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274203" y="4430699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714876" y="3714752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  <a:r>
              <a:rPr lang="en-US" dirty="0" smtClean="0"/>
              <a:t>5</a:t>
            </a:r>
            <a:r>
              <a:rPr lang="en-US" dirty="0" smtClean="0"/>
              <a:t>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8562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000108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признак 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одобия треугольников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722404" y="3501008"/>
            <a:ext cx="760271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Теорема: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две стороны одного треугольника пропорциональны двум сторонам другого треугольника и углы, заключенные между этими сторонами, равны, то такие треугольники подобны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635006" y="1828809"/>
            <a:ext cx="3962502" cy="4091916"/>
          </a:xfrm>
          <a:prstGeom prst="triangle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572132" y="3500438"/>
            <a:ext cx="2857520" cy="2441432"/>
          </a:xfrm>
          <a:prstGeom prst="triangle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685508" y="5581746"/>
            <a:ext cx="432048" cy="360040"/>
          </a:xfrm>
          <a:prstGeom prst="arc">
            <a:avLst>
              <a:gd name="adj1" fmla="val 13768120"/>
              <a:gd name="adj2" fmla="val 3404133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Дуга 5"/>
          <p:cNvSpPr/>
          <p:nvPr/>
        </p:nvSpPr>
        <p:spPr>
          <a:xfrm>
            <a:off x="5643570" y="5643578"/>
            <a:ext cx="432048" cy="360040"/>
          </a:xfrm>
          <a:prstGeom prst="arc">
            <a:avLst>
              <a:gd name="adj1" fmla="val 13768120"/>
              <a:gd name="adj2" fmla="val 1612859"/>
            </a:avLst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" name="Прямая соединительная линия 7"/>
          <p:cNvCxnSpPr>
            <a:endCxn id="3" idx="2"/>
          </p:cNvCxnSpPr>
          <p:nvPr/>
        </p:nvCxnSpPr>
        <p:spPr>
          <a:xfrm rot="5400000">
            <a:off x="-410820" y="2874635"/>
            <a:ext cx="4091916" cy="2000264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0"/>
            <a:endCxn id="4" idx="2"/>
          </p:cNvCxnSpPr>
          <p:nvPr/>
        </p:nvCxnSpPr>
        <p:spPr>
          <a:xfrm rot="16200000" flipH="1" flipV="1">
            <a:off x="5065796" y="4006774"/>
            <a:ext cx="2441432" cy="142876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72132" y="5929330"/>
            <a:ext cx="278608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995384" y="706769"/>
            <a:ext cx="708685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признак подобия треугольников. 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21214" y="5842913"/>
            <a:ext cx="420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/>
              <a:t>А</a:t>
            </a: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123676" y="1428737"/>
            <a:ext cx="388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538813" y="5783617"/>
            <a:ext cx="3994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467916" y="5865207"/>
            <a:ext cx="5229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 smtClean="0"/>
              <a:t>А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715140" y="2928934"/>
            <a:ext cx="657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aseline="-25000" dirty="0" smtClean="0"/>
              <a:t> </a:t>
            </a:r>
            <a:r>
              <a:rPr lang="en-US" sz="2800" dirty="0" smtClean="0"/>
              <a:t>B</a:t>
            </a:r>
            <a:r>
              <a:rPr lang="ru-RU" sz="2800" baseline="-25000" dirty="0" smtClean="0"/>
              <a:t>1 </a:t>
            </a:r>
            <a:endParaRPr lang="ru-RU" sz="2800" dirty="0"/>
          </a:p>
        </p:txBody>
      </p: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8139139" y="5863994"/>
            <a:ext cx="5245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baseline="-25000" dirty="0" smtClean="0"/>
              <a:t>1</a:t>
            </a:r>
            <a:endParaRPr lang="ru-RU" sz="2800" dirty="0"/>
          </a:p>
        </p:txBody>
      </p:sp>
      <p:grpSp>
        <p:nvGrpSpPr>
          <p:cNvPr id="30" name="Group 23"/>
          <p:cNvGrpSpPr>
            <a:grpSpLocks/>
          </p:cNvGrpSpPr>
          <p:nvPr/>
        </p:nvGrpSpPr>
        <p:grpSpPr bwMode="auto">
          <a:xfrm>
            <a:off x="4714876" y="1428737"/>
            <a:ext cx="3286148" cy="928694"/>
            <a:chOff x="3360" y="1090"/>
            <a:chExt cx="2256" cy="638"/>
          </a:xfrm>
        </p:grpSpPr>
        <p:graphicFrame>
          <p:nvGraphicFramePr>
            <p:cNvPr id="31" name="Object 24"/>
            <p:cNvGraphicFramePr>
              <a:graphicFrameLocks noChangeAspect="1"/>
            </p:cNvGraphicFramePr>
            <p:nvPr/>
          </p:nvGraphicFramePr>
          <p:xfrm>
            <a:off x="3360" y="1222"/>
            <a:ext cx="1033" cy="3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36" name="Формула" r:id="rId3" imgW="710891" imgH="215806" progId="Equation.3">
                    <p:embed/>
                  </p:oleObj>
                </mc:Choice>
                <mc:Fallback>
                  <p:oleObj name="Формула" r:id="rId3" imgW="710891" imgH="215806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1222"/>
                          <a:ext cx="1033" cy="31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Object 32"/>
            <p:cNvGraphicFramePr>
              <a:graphicFrameLocks noChangeAspect="1"/>
            </p:cNvGraphicFramePr>
            <p:nvPr/>
          </p:nvGraphicFramePr>
          <p:xfrm>
            <a:off x="4435" y="1090"/>
            <a:ext cx="1181" cy="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37" name="Формула" r:id="rId5" imgW="799753" imgH="431613" progId="Equation.3">
                    <p:embed/>
                  </p:oleObj>
                </mc:Choice>
                <mc:Fallback>
                  <p:oleObj name="Формула" r:id="rId5" imgW="799753" imgH="431613" progId="Equation.3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5" y="1090"/>
                          <a:ext cx="1181" cy="6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1" name="Group 15"/>
          <p:cNvGrpSpPr>
            <a:grpSpLocks/>
          </p:cNvGrpSpPr>
          <p:nvPr/>
        </p:nvGrpSpPr>
        <p:grpSpPr bwMode="auto">
          <a:xfrm>
            <a:off x="5324468" y="2500306"/>
            <a:ext cx="3376613" cy="519113"/>
            <a:chOff x="2208" y="1680"/>
            <a:chExt cx="2127" cy="327"/>
          </a:xfrm>
        </p:grpSpPr>
        <p:graphicFrame>
          <p:nvGraphicFramePr>
            <p:cNvPr id="43" name="Object 16"/>
            <p:cNvGraphicFramePr>
              <a:graphicFrameLocks noChangeAspect="1"/>
            </p:cNvGraphicFramePr>
            <p:nvPr/>
          </p:nvGraphicFramePr>
          <p:xfrm>
            <a:off x="2208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38" name="Формула" r:id="rId7" imgW="139579" imgH="164957" progId="Equation.3">
                    <p:embed/>
                  </p:oleObj>
                </mc:Choice>
                <mc:Fallback>
                  <p:oleObj name="Формула" r:id="rId7" imgW="139579" imgH="164957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17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 dirty="0"/>
                <a:t>ABC</a:t>
              </a:r>
              <a:endParaRPr lang="ru-RU" sz="2800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>
                <a:gd name="T0" fmla="*/ 17 w 540"/>
                <a:gd name="T1" fmla="*/ 35 h 205"/>
                <a:gd name="T2" fmla="*/ 13 w 540"/>
                <a:gd name="T3" fmla="*/ 45 h 205"/>
                <a:gd name="T4" fmla="*/ 6 w 540"/>
                <a:gd name="T5" fmla="*/ 50 h 205"/>
                <a:gd name="T6" fmla="*/ 1 w 540"/>
                <a:gd name="T7" fmla="*/ 37 h 205"/>
                <a:gd name="T8" fmla="*/ 1 w 540"/>
                <a:gd name="T9" fmla="*/ 16 h 205"/>
                <a:gd name="T10" fmla="*/ 6 w 540"/>
                <a:gd name="T11" fmla="*/ 6 h 205"/>
                <a:gd name="T12" fmla="*/ 13 w 540"/>
                <a:gd name="T13" fmla="*/ 10 h 205"/>
                <a:gd name="T14" fmla="*/ 24 w 540"/>
                <a:gd name="T15" fmla="*/ 28 h 205"/>
                <a:gd name="T16" fmla="*/ 32 w 540"/>
                <a:gd name="T17" fmla="*/ 43 h 205"/>
                <a:gd name="T18" fmla="*/ 40 w 540"/>
                <a:gd name="T19" fmla="*/ 42 h 205"/>
                <a:gd name="T20" fmla="*/ 45 w 540"/>
                <a:gd name="T21" fmla="*/ 28 h 205"/>
                <a:gd name="T22" fmla="*/ 43 w 540"/>
                <a:gd name="T23" fmla="*/ 8 h 205"/>
                <a:gd name="T24" fmla="*/ 36 w 540"/>
                <a:gd name="T25" fmla="*/ 1 h 205"/>
                <a:gd name="T26" fmla="*/ 29 w 540"/>
                <a:gd name="T27" fmla="*/ 13 h 2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46" name="Object 19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39" name="Формула" r:id="rId9" imgW="139579" imgH="164957" progId="Equation.3">
                    <p:embed/>
                  </p:oleObj>
                </mc:Choice>
                <mc:Fallback>
                  <p:oleObj name="Формула" r:id="rId9" imgW="139579" imgH="164957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12" y="1680"/>
                          <a:ext cx="232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" name="Text Box 20"/>
            <p:cNvSpPr txBox="1">
              <a:spLocks noChangeArrowheads="1"/>
            </p:cNvSpPr>
            <p:nvPr/>
          </p:nvSpPr>
          <p:spPr bwMode="auto">
            <a:xfrm>
              <a:off x="3504" y="1680"/>
              <a:ext cx="8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/>
                <a:t>А</a:t>
              </a:r>
              <a:r>
                <a:rPr lang="ru-RU" sz="2800" baseline="-25000" dirty="0"/>
                <a:t>1</a:t>
              </a:r>
              <a:r>
                <a:rPr lang="ru-RU" sz="2800" dirty="0"/>
                <a:t>В</a:t>
              </a:r>
              <a:r>
                <a:rPr lang="ru-RU" sz="2800" baseline="-25000" dirty="0"/>
                <a:t>1</a:t>
              </a:r>
              <a:r>
                <a:rPr lang="ru-RU" sz="2800" dirty="0"/>
                <a:t>С</a:t>
              </a:r>
              <a:r>
                <a:rPr lang="ru-RU" sz="2800" baseline="-25000" dirty="0"/>
                <a:t>1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619393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459089"/>
            <a:ext cx="4891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Докажите подобие треугольников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23087" y="1450524"/>
            <a:ext cx="1946583" cy="2604482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347864" y="2965350"/>
            <a:ext cx="1544627" cy="1089655"/>
          </a:xfrm>
          <a:prstGeom prst="triangle">
            <a:avLst>
              <a:gd name="adj" fmla="val 41299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6138" y="3768014"/>
            <a:ext cx="2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41490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 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96479" y="387034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112474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51720" y="23488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r>
              <a:rPr lang="ru-RU" dirty="0" smtClean="0"/>
              <a:t> 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5" y="3645024"/>
            <a:ext cx="61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50°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64531" y="384340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53369" y="259601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37133" y="390454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127961" y="3160169"/>
            <a:ext cx="648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840189" y="4149080"/>
            <a:ext cx="731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  <a:r>
              <a:rPr lang="ru-RU" dirty="0" smtClean="0"/>
              <a:t> </a:t>
            </a:r>
            <a:r>
              <a:rPr lang="ru-RU" dirty="0" smtClean="0"/>
              <a:t>см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496190" y="3714168"/>
            <a:ext cx="67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50°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652120" y="1494076"/>
                <a:ext cx="23762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∠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С= ∠ К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1494076"/>
                <a:ext cx="2376264" cy="64633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012160" y="2622810"/>
                <a:ext cx="2160240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ВС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КМ</m:t>
                        </m:r>
                      </m:den>
                    </m:f>
                  </m:oMath>
                </a14:m>
                <a:r>
                  <a:rPr lang="ru-RU" sz="3600" dirty="0" smtClean="0"/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36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3600" dirty="0" smtClean="0"/>
                  <a:t>= 2</a:t>
                </a:r>
                <a:endParaRPr lang="ru-RU" sz="36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2622810"/>
                <a:ext cx="2160240" cy="892552"/>
              </a:xfrm>
              <a:prstGeom prst="rect">
                <a:avLst/>
              </a:prstGeom>
              <a:blipFill rotWithShape="0">
                <a:blip r:embed="rId3"/>
                <a:stretch>
                  <a:fillRect r="-2535" b="-129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012160" y="4063810"/>
                <a:ext cx="2448272" cy="918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АС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К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r>
                  <a:rPr lang="en-US" sz="36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 smtClean="0"/>
                  <a:t>= 2</a:t>
                </a:r>
                <a:endParaRPr lang="ru-RU" sz="36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4063810"/>
                <a:ext cx="2448272" cy="918970"/>
              </a:xfrm>
              <a:prstGeom prst="rect">
                <a:avLst/>
              </a:prstGeom>
              <a:blipFill rotWithShape="0">
                <a:blip r:embed="rId4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524334" y="5201649"/>
                <a:ext cx="51125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⊿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𝐾𝐿𝑀</m:t>
                      </m:r>
                      <m:r>
                        <a:rPr lang="en-US" sz="3600" b="0" i="1" smtClean="0">
                          <a:latin typeface="Cambria Math"/>
                          <a:ea typeface="Cambria Math"/>
                        </a:rPr>
                        <m:t>   ~ ⊿ АВС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334" y="5201649"/>
                <a:ext cx="5112568" cy="64633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Стрелка вправо 23"/>
          <p:cNvSpPr/>
          <p:nvPr/>
        </p:nvSpPr>
        <p:spPr>
          <a:xfrm>
            <a:off x="2450942" y="5403657"/>
            <a:ext cx="641716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868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911977" y="744297"/>
            <a:ext cx="2088232" cy="2520280"/>
          </a:xfrm>
          <a:prstGeom prst="triangl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 rot="9187889">
            <a:off x="1343045" y="3683364"/>
            <a:ext cx="1656184" cy="2000279"/>
          </a:xfrm>
          <a:prstGeom prst="triangl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51303" y="115610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ru-RU" dirty="0" smtClean="0"/>
              <a:t>5</a:t>
            </a:r>
            <a:r>
              <a:rPr lang="ru-RU" dirty="0" smtClean="0"/>
              <a:t>°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36113" y="4967436"/>
            <a:ext cx="816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ru-RU" dirty="0" smtClean="0"/>
              <a:t>5</a:t>
            </a:r>
            <a:r>
              <a:rPr lang="ru-RU" dirty="0" smtClean="0"/>
              <a:t>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2780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60149" y="1340768"/>
            <a:ext cx="492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797152"/>
            <a:ext cx="48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06474" y="4293096"/>
            <a:ext cx="13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150189" y="831863"/>
            <a:ext cx="1800200" cy="2664296"/>
          </a:xfrm>
          <a:prstGeom prst="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868144" y="3171335"/>
            <a:ext cx="2592288" cy="3024336"/>
          </a:xfrm>
          <a:prstGeom prst="triangle">
            <a:avLst>
              <a:gd name="adj" fmla="val 5477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778134" y="134076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8138" y="1640997"/>
            <a:ext cx="170023" cy="382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17132" y="16724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118186" y="4525213"/>
            <a:ext cx="4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805664" y="45648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050289" y="5835631"/>
            <a:ext cx="630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33656" y="581841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80°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5584" y="364957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20°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76173" y="775571"/>
            <a:ext cx="319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Подобны ли треугольники?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44262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1077</TotalTime>
  <Words>469</Words>
  <Application>Microsoft Office PowerPoint</Application>
  <PresentationFormat>Экран (4:3)</PresentationFormat>
  <Paragraphs>182</Paragraphs>
  <Slides>18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Arial Black</vt:lpstr>
      <vt:lpstr>Calibri</vt:lpstr>
      <vt:lpstr>Cambria Math</vt:lpstr>
      <vt:lpstr>Garamond</vt:lpstr>
      <vt:lpstr>Monotype Corsiva</vt:lpstr>
      <vt:lpstr>Times New Roman</vt:lpstr>
      <vt:lpstr>Натуральные материалы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73</cp:revision>
  <dcterms:created xsi:type="dcterms:W3CDTF">2013-03-04T13:13:19Z</dcterms:created>
  <dcterms:modified xsi:type="dcterms:W3CDTF">2024-07-29T18:35:06Z</dcterms:modified>
</cp:coreProperties>
</file>