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crdownload"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5" r:id="rId5"/>
    <p:sldId id="259" r:id="rId6"/>
    <p:sldId id="260" r:id="rId7"/>
    <p:sldId id="266" r:id="rId8"/>
    <p:sldId id="267" r:id="rId9"/>
    <p:sldId id="268" r:id="rId10"/>
    <p:sldId id="271" r:id="rId11"/>
    <p:sldId id="269" r:id="rId12"/>
    <p:sldId id="273" r:id="rId13"/>
    <p:sldId id="270" r:id="rId14"/>
    <p:sldId id="272" r:id="rId15"/>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624"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CE34DD03-18F2-2013-E5D2-336C56DD9988}"/>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 xmlns:a16="http://schemas.microsoft.com/office/drawing/2014/main" id="{DC1356D5-5BA4-6EDF-DC79-9ED06329EC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 xmlns:a16="http://schemas.microsoft.com/office/drawing/2014/main" id="{51454EB0-0011-2C06-229F-E4974C243AF5}"/>
              </a:ext>
            </a:extLst>
          </p:cNvPr>
          <p:cNvSpPr>
            <a:spLocks noGrp="1"/>
          </p:cNvSpPr>
          <p:nvPr>
            <p:ph type="dt" sz="half" idx="10"/>
          </p:nvPr>
        </p:nvSpPr>
        <p:spPr/>
        <p:txBody>
          <a:bodyPr/>
          <a:lstStyle/>
          <a:p>
            <a:fld id="{69237D61-BAD5-419F-B355-7DBE54A5601F}" type="datetimeFigureOut">
              <a:rPr lang="ru-RU" smtClean="0"/>
              <a:t>15.09.2023</a:t>
            </a:fld>
            <a:endParaRPr lang="ru-RU"/>
          </a:p>
        </p:txBody>
      </p:sp>
      <p:sp>
        <p:nvSpPr>
          <p:cNvPr id="5" name="Нижний колонтитул 4">
            <a:extLst>
              <a:ext uri="{FF2B5EF4-FFF2-40B4-BE49-F238E27FC236}">
                <a16:creationId xmlns="" xmlns:a16="http://schemas.microsoft.com/office/drawing/2014/main" id="{31F235E6-D764-1921-1EB5-067506409782}"/>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62C6740D-AA52-2E2F-C7A0-A4358CB56201}"/>
              </a:ext>
            </a:extLst>
          </p:cNvPr>
          <p:cNvSpPr>
            <a:spLocks noGrp="1"/>
          </p:cNvSpPr>
          <p:nvPr>
            <p:ph type="sldNum" sz="quarter" idx="12"/>
          </p:nvPr>
        </p:nvSpPr>
        <p:spPr/>
        <p:txBody>
          <a:bodyPr/>
          <a:lstStyle/>
          <a:p>
            <a:fld id="{0D02978C-3CCB-47CA-ADF1-23F89BE098A7}" type="slidenum">
              <a:rPr lang="ru-RU" smtClean="0"/>
              <a:t>‹#›</a:t>
            </a:fld>
            <a:endParaRPr lang="ru-RU"/>
          </a:p>
        </p:txBody>
      </p:sp>
    </p:spTree>
    <p:extLst>
      <p:ext uri="{BB962C8B-B14F-4D97-AF65-F5344CB8AC3E}">
        <p14:creationId xmlns:p14="http://schemas.microsoft.com/office/powerpoint/2010/main" val="29839350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5619D960-5715-9205-BAD3-41CAFAEB99BC}"/>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 xmlns:a16="http://schemas.microsoft.com/office/drawing/2014/main" id="{FD051DA1-7A44-3D3F-42EF-DCFC805AEDD0}"/>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B005E3CB-6AF9-E1C8-0476-C911E44181C5}"/>
              </a:ext>
            </a:extLst>
          </p:cNvPr>
          <p:cNvSpPr>
            <a:spLocks noGrp="1"/>
          </p:cNvSpPr>
          <p:nvPr>
            <p:ph type="dt" sz="half" idx="10"/>
          </p:nvPr>
        </p:nvSpPr>
        <p:spPr/>
        <p:txBody>
          <a:bodyPr/>
          <a:lstStyle/>
          <a:p>
            <a:fld id="{69237D61-BAD5-419F-B355-7DBE54A5601F}" type="datetimeFigureOut">
              <a:rPr lang="ru-RU" smtClean="0"/>
              <a:t>15.09.2023</a:t>
            </a:fld>
            <a:endParaRPr lang="ru-RU"/>
          </a:p>
        </p:txBody>
      </p:sp>
      <p:sp>
        <p:nvSpPr>
          <p:cNvPr id="5" name="Нижний колонтитул 4">
            <a:extLst>
              <a:ext uri="{FF2B5EF4-FFF2-40B4-BE49-F238E27FC236}">
                <a16:creationId xmlns="" xmlns:a16="http://schemas.microsoft.com/office/drawing/2014/main" id="{A8F439A2-AE98-14EE-5E96-DF1AAEB9E0F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E7E0A939-779D-735E-0553-6E17563ADE3B}"/>
              </a:ext>
            </a:extLst>
          </p:cNvPr>
          <p:cNvSpPr>
            <a:spLocks noGrp="1"/>
          </p:cNvSpPr>
          <p:nvPr>
            <p:ph type="sldNum" sz="quarter" idx="12"/>
          </p:nvPr>
        </p:nvSpPr>
        <p:spPr/>
        <p:txBody>
          <a:bodyPr/>
          <a:lstStyle/>
          <a:p>
            <a:fld id="{0D02978C-3CCB-47CA-ADF1-23F89BE098A7}" type="slidenum">
              <a:rPr lang="ru-RU" smtClean="0"/>
              <a:t>‹#›</a:t>
            </a:fld>
            <a:endParaRPr lang="ru-RU"/>
          </a:p>
        </p:txBody>
      </p:sp>
    </p:spTree>
    <p:extLst>
      <p:ext uri="{BB962C8B-B14F-4D97-AF65-F5344CB8AC3E}">
        <p14:creationId xmlns:p14="http://schemas.microsoft.com/office/powerpoint/2010/main" val="26700290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 xmlns:a16="http://schemas.microsoft.com/office/drawing/2014/main" id="{346F7A1B-7C6C-AC20-4D2B-51620F4F9F6A}"/>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 xmlns:a16="http://schemas.microsoft.com/office/drawing/2014/main" id="{A79AC8D3-434F-321C-7B62-4B99595498B7}"/>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BE9325D8-1DA8-27AD-D60F-097226F954D9}"/>
              </a:ext>
            </a:extLst>
          </p:cNvPr>
          <p:cNvSpPr>
            <a:spLocks noGrp="1"/>
          </p:cNvSpPr>
          <p:nvPr>
            <p:ph type="dt" sz="half" idx="10"/>
          </p:nvPr>
        </p:nvSpPr>
        <p:spPr/>
        <p:txBody>
          <a:bodyPr/>
          <a:lstStyle/>
          <a:p>
            <a:fld id="{69237D61-BAD5-419F-B355-7DBE54A5601F}" type="datetimeFigureOut">
              <a:rPr lang="ru-RU" smtClean="0"/>
              <a:t>15.09.2023</a:t>
            </a:fld>
            <a:endParaRPr lang="ru-RU"/>
          </a:p>
        </p:txBody>
      </p:sp>
      <p:sp>
        <p:nvSpPr>
          <p:cNvPr id="5" name="Нижний колонтитул 4">
            <a:extLst>
              <a:ext uri="{FF2B5EF4-FFF2-40B4-BE49-F238E27FC236}">
                <a16:creationId xmlns="" xmlns:a16="http://schemas.microsoft.com/office/drawing/2014/main" id="{7EB53AC1-0861-8AF1-DEE0-FA0FBF5FF147}"/>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7C5FAD8F-D1F6-A374-4813-D2C3CFBAE0C5}"/>
              </a:ext>
            </a:extLst>
          </p:cNvPr>
          <p:cNvSpPr>
            <a:spLocks noGrp="1"/>
          </p:cNvSpPr>
          <p:nvPr>
            <p:ph type="sldNum" sz="quarter" idx="12"/>
          </p:nvPr>
        </p:nvSpPr>
        <p:spPr/>
        <p:txBody>
          <a:bodyPr/>
          <a:lstStyle/>
          <a:p>
            <a:fld id="{0D02978C-3CCB-47CA-ADF1-23F89BE098A7}" type="slidenum">
              <a:rPr lang="ru-RU" smtClean="0"/>
              <a:t>‹#›</a:t>
            </a:fld>
            <a:endParaRPr lang="ru-RU"/>
          </a:p>
        </p:txBody>
      </p:sp>
    </p:spTree>
    <p:extLst>
      <p:ext uri="{BB962C8B-B14F-4D97-AF65-F5344CB8AC3E}">
        <p14:creationId xmlns:p14="http://schemas.microsoft.com/office/powerpoint/2010/main" val="4123344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CC8ABF9D-D843-DC0D-459F-70D69E516F0D}"/>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 xmlns:a16="http://schemas.microsoft.com/office/drawing/2014/main" id="{BC4CB568-6FFF-BFFD-BF0B-9803CF785CB8}"/>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95535E16-941F-49EE-2A6F-4DDEC35238AA}"/>
              </a:ext>
            </a:extLst>
          </p:cNvPr>
          <p:cNvSpPr>
            <a:spLocks noGrp="1"/>
          </p:cNvSpPr>
          <p:nvPr>
            <p:ph type="dt" sz="half" idx="10"/>
          </p:nvPr>
        </p:nvSpPr>
        <p:spPr/>
        <p:txBody>
          <a:bodyPr/>
          <a:lstStyle/>
          <a:p>
            <a:fld id="{69237D61-BAD5-419F-B355-7DBE54A5601F}" type="datetimeFigureOut">
              <a:rPr lang="ru-RU" smtClean="0"/>
              <a:t>15.09.2023</a:t>
            </a:fld>
            <a:endParaRPr lang="ru-RU"/>
          </a:p>
        </p:txBody>
      </p:sp>
      <p:sp>
        <p:nvSpPr>
          <p:cNvPr id="5" name="Нижний колонтитул 4">
            <a:extLst>
              <a:ext uri="{FF2B5EF4-FFF2-40B4-BE49-F238E27FC236}">
                <a16:creationId xmlns="" xmlns:a16="http://schemas.microsoft.com/office/drawing/2014/main" id="{61DA68B4-FA42-CD12-2ED1-A2F455F19F86}"/>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97803DDB-5DBC-1A30-BC51-5D57F8D89585}"/>
              </a:ext>
            </a:extLst>
          </p:cNvPr>
          <p:cNvSpPr>
            <a:spLocks noGrp="1"/>
          </p:cNvSpPr>
          <p:nvPr>
            <p:ph type="sldNum" sz="quarter" idx="12"/>
          </p:nvPr>
        </p:nvSpPr>
        <p:spPr/>
        <p:txBody>
          <a:bodyPr/>
          <a:lstStyle/>
          <a:p>
            <a:fld id="{0D02978C-3CCB-47CA-ADF1-23F89BE098A7}" type="slidenum">
              <a:rPr lang="ru-RU" smtClean="0"/>
              <a:t>‹#›</a:t>
            </a:fld>
            <a:endParaRPr lang="ru-RU"/>
          </a:p>
        </p:txBody>
      </p:sp>
    </p:spTree>
    <p:extLst>
      <p:ext uri="{BB962C8B-B14F-4D97-AF65-F5344CB8AC3E}">
        <p14:creationId xmlns:p14="http://schemas.microsoft.com/office/powerpoint/2010/main" val="2234671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4E47F070-1DC8-67D3-FB9C-EFB19EFBA16D}"/>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 xmlns:a16="http://schemas.microsoft.com/office/drawing/2014/main" id="{BCBE1650-1224-9241-C95D-A8B03F2B7A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 xmlns:a16="http://schemas.microsoft.com/office/drawing/2014/main" id="{A1EF0FBC-8689-DB22-AD16-BD23D38D91CF}"/>
              </a:ext>
            </a:extLst>
          </p:cNvPr>
          <p:cNvSpPr>
            <a:spLocks noGrp="1"/>
          </p:cNvSpPr>
          <p:nvPr>
            <p:ph type="dt" sz="half" idx="10"/>
          </p:nvPr>
        </p:nvSpPr>
        <p:spPr/>
        <p:txBody>
          <a:bodyPr/>
          <a:lstStyle/>
          <a:p>
            <a:fld id="{69237D61-BAD5-419F-B355-7DBE54A5601F}" type="datetimeFigureOut">
              <a:rPr lang="ru-RU" smtClean="0"/>
              <a:t>15.09.2023</a:t>
            </a:fld>
            <a:endParaRPr lang="ru-RU"/>
          </a:p>
        </p:txBody>
      </p:sp>
      <p:sp>
        <p:nvSpPr>
          <p:cNvPr id="5" name="Нижний колонтитул 4">
            <a:extLst>
              <a:ext uri="{FF2B5EF4-FFF2-40B4-BE49-F238E27FC236}">
                <a16:creationId xmlns="" xmlns:a16="http://schemas.microsoft.com/office/drawing/2014/main" id="{50ACBDF7-FF0A-EB12-549B-010AD1F7479C}"/>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 xmlns:a16="http://schemas.microsoft.com/office/drawing/2014/main" id="{454C8969-99D7-982C-67C8-BD7FC76107C1}"/>
              </a:ext>
            </a:extLst>
          </p:cNvPr>
          <p:cNvSpPr>
            <a:spLocks noGrp="1"/>
          </p:cNvSpPr>
          <p:nvPr>
            <p:ph type="sldNum" sz="quarter" idx="12"/>
          </p:nvPr>
        </p:nvSpPr>
        <p:spPr/>
        <p:txBody>
          <a:bodyPr/>
          <a:lstStyle/>
          <a:p>
            <a:fld id="{0D02978C-3CCB-47CA-ADF1-23F89BE098A7}" type="slidenum">
              <a:rPr lang="ru-RU" smtClean="0"/>
              <a:t>‹#›</a:t>
            </a:fld>
            <a:endParaRPr lang="ru-RU"/>
          </a:p>
        </p:txBody>
      </p:sp>
    </p:spTree>
    <p:extLst>
      <p:ext uri="{BB962C8B-B14F-4D97-AF65-F5344CB8AC3E}">
        <p14:creationId xmlns:p14="http://schemas.microsoft.com/office/powerpoint/2010/main" val="2848000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F2A2EB35-1B3A-5F55-8CF8-F9915FBA6228}"/>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 xmlns:a16="http://schemas.microsoft.com/office/drawing/2014/main" id="{4CD400F2-F5B9-154A-5B70-26CF55A04EC3}"/>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 xmlns:a16="http://schemas.microsoft.com/office/drawing/2014/main" id="{5D8386B7-3047-6A6B-A4C3-983767B78F00}"/>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 xmlns:a16="http://schemas.microsoft.com/office/drawing/2014/main" id="{34B592E3-C3E3-CC11-4D96-5A7227C28BC7}"/>
              </a:ext>
            </a:extLst>
          </p:cNvPr>
          <p:cNvSpPr>
            <a:spLocks noGrp="1"/>
          </p:cNvSpPr>
          <p:nvPr>
            <p:ph type="dt" sz="half" idx="10"/>
          </p:nvPr>
        </p:nvSpPr>
        <p:spPr/>
        <p:txBody>
          <a:bodyPr/>
          <a:lstStyle/>
          <a:p>
            <a:fld id="{69237D61-BAD5-419F-B355-7DBE54A5601F}" type="datetimeFigureOut">
              <a:rPr lang="ru-RU" smtClean="0"/>
              <a:t>15.09.2023</a:t>
            </a:fld>
            <a:endParaRPr lang="ru-RU"/>
          </a:p>
        </p:txBody>
      </p:sp>
      <p:sp>
        <p:nvSpPr>
          <p:cNvPr id="6" name="Нижний колонтитул 5">
            <a:extLst>
              <a:ext uri="{FF2B5EF4-FFF2-40B4-BE49-F238E27FC236}">
                <a16:creationId xmlns="" xmlns:a16="http://schemas.microsoft.com/office/drawing/2014/main" id="{E87FFC57-1EBF-0239-9145-99ED83B36276}"/>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 xmlns:a16="http://schemas.microsoft.com/office/drawing/2014/main" id="{BB181AE6-351E-D5FA-590F-B8CBCF2B5D6F}"/>
              </a:ext>
            </a:extLst>
          </p:cNvPr>
          <p:cNvSpPr>
            <a:spLocks noGrp="1"/>
          </p:cNvSpPr>
          <p:nvPr>
            <p:ph type="sldNum" sz="quarter" idx="12"/>
          </p:nvPr>
        </p:nvSpPr>
        <p:spPr/>
        <p:txBody>
          <a:bodyPr/>
          <a:lstStyle/>
          <a:p>
            <a:fld id="{0D02978C-3CCB-47CA-ADF1-23F89BE098A7}" type="slidenum">
              <a:rPr lang="ru-RU" smtClean="0"/>
              <a:t>‹#›</a:t>
            </a:fld>
            <a:endParaRPr lang="ru-RU"/>
          </a:p>
        </p:txBody>
      </p:sp>
    </p:spTree>
    <p:extLst>
      <p:ext uri="{BB962C8B-B14F-4D97-AF65-F5344CB8AC3E}">
        <p14:creationId xmlns:p14="http://schemas.microsoft.com/office/powerpoint/2010/main" val="1514018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10341ECA-0301-C372-0452-C23037932A2F}"/>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 xmlns:a16="http://schemas.microsoft.com/office/drawing/2014/main" id="{D22E0552-BBF8-A47B-DB82-A95608C0A8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 xmlns:a16="http://schemas.microsoft.com/office/drawing/2014/main" id="{A160BCD4-DEDB-ACA3-0A80-9DFC96351478}"/>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 xmlns:a16="http://schemas.microsoft.com/office/drawing/2014/main" id="{43152B4D-12AD-099D-6E17-E61919D0C66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 xmlns:a16="http://schemas.microsoft.com/office/drawing/2014/main" id="{3C98157A-F516-4F45-9F48-8C467D8A5FD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 xmlns:a16="http://schemas.microsoft.com/office/drawing/2014/main" id="{29F587EA-B597-2706-AC9E-9246DFE899A7}"/>
              </a:ext>
            </a:extLst>
          </p:cNvPr>
          <p:cNvSpPr>
            <a:spLocks noGrp="1"/>
          </p:cNvSpPr>
          <p:nvPr>
            <p:ph type="dt" sz="half" idx="10"/>
          </p:nvPr>
        </p:nvSpPr>
        <p:spPr/>
        <p:txBody>
          <a:bodyPr/>
          <a:lstStyle/>
          <a:p>
            <a:fld id="{69237D61-BAD5-419F-B355-7DBE54A5601F}" type="datetimeFigureOut">
              <a:rPr lang="ru-RU" smtClean="0"/>
              <a:t>15.09.2023</a:t>
            </a:fld>
            <a:endParaRPr lang="ru-RU"/>
          </a:p>
        </p:txBody>
      </p:sp>
      <p:sp>
        <p:nvSpPr>
          <p:cNvPr id="8" name="Нижний колонтитул 7">
            <a:extLst>
              <a:ext uri="{FF2B5EF4-FFF2-40B4-BE49-F238E27FC236}">
                <a16:creationId xmlns="" xmlns:a16="http://schemas.microsoft.com/office/drawing/2014/main" id="{308EDD1C-301C-DF7C-4D5A-F027AC9F8598}"/>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 xmlns:a16="http://schemas.microsoft.com/office/drawing/2014/main" id="{ABDE7C31-1D28-9A80-065A-3F383213D641}"/>
              </a:ext>
            </a:extLst>
          </p:cNvPr>
          <p:cNvSpPr>
            <a:spLocks noGrp="1"/>
          </p:cNvSpPr>
          <p:nvPr>
            <p:ph type="sldNum" sz="quarter" idx="12"/>
          </p:nvPr>
        </p:nvSpPr>
        <p:spPr/>
        <p:txBody>
          <a:bodyPr/>
          <a:lstStyle/>
          <a:p>
            <a:fld id="{0D02978C-3CCB-47CA-ADF1-23F89BE098A7}" type="slidenum">
              <a:rPr lang="ru-RU" smtClean="0"/>
              <a:t>‹#›</a:t>
            </a:fld>
            <a:endParaRPr lang="ru-RU"/>
          </a:p>
        </p:txBody>
      </p:sp>
    </p:spTree>
    <p:extLst>
      <p:ext uri="{BB962C8B-B14F-4D97-AF65-F5344CB8AC3E}">
        <p14:creationId xmlns:p14="http://schemas.microsoft.com/office/powerpoint/2010/main" val="35354098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D7315774-3781-6287-C318-E52F940CF780}"/>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 xmlns:a16="http://schemas.microsoft.com/office/drawing/2014/main" id="{FEC8D1D9-ADD5-E5B9-F6F6-C00A5B1E2733}"/>
              </a:ext>
            </a:extLst>
          </p:cNvPr>
          <p:cNvSpPr>
            <a:spLocks noGrp="1"/>
          </p:cNvSpPr>
          <p:nvPr>
            <p:ph type="dt" sz="half" idx="10"/>
          </p:nvPr>
        </p:nvSpPr>
        <p:spPr/>
        <p:txBody>
          <a:bodyPr/>
          <a:lstStyle/>
          <a:p>
            <a:fld id="{69237D61-BAD5-419F-B355-7DBE54A5601F}" type="datetimeFigureOut">
              <a:rPr lang="ru-RU" smtClean="0"/>
              <a:t>15.09.2023</a:t>
            </a:fld>
            <a:endParaRPr lang="ru-RU"/>
          </a:p>
        </p:txBody>
      </p:sp>
      <p:sp>
        <p:nvSpPr>
          <p:cNvPr id="4" name="Нижний колонтитул 3">
            <a:extLst>
              <a:ext uri="{FF2B5EF4-FFF2-40B4-BE49-F238E27FC236}">
                <a16:creationId xmlns="" xmlns:a16="http://schemas.microsoft.com/office/drawing/2014/main" id="{EF448AC0-40C5-900D-FFE0-5AD6FC8C6496}"/>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 xmlns:a16="http://schemas.microsoft.com/office/drawing/2014/main" id="{19A37D28-2DF6-63E3-A425-DE3AB53D84B0}"/>
              </a:ext>
            </a:extLst>
          </p:cNvPr>
          <p:cNvSpPr>
            <a:spLocks noGrp="1"/>
          </p:cNvSpPr>
          <p:nvPr>
            <p:ph type="sldNum" sz="quarter" idx="12"/>
          </p:nvPr>
        </p:nvSpPr>
        <p:spPr/>
        <p:txBody>
          <a:bodyPr/>
          <a:lstStyle/>
          <a:p>
            <a:fld id="{0D02978C-3CCB-47CA-ADF1-23F89BE098A7}" type="slidenum">
              <a:rPr lang="ru-RU" smtClean="0"/>
              <a:t>‹#›</a:t>
            </a:fld>
            <a:endParaRPr lang="ru-RU"/>
          </a:p>
        </p:txBody>
      </p:sp>
    </p:spTree>
    <p:extLst>
      <p:ext uri="{BB962C8B-B14F-4D97-AF65-F5344CB8AC3E}">
        <p14:creationId xmlns:p14="http://schemas.microsoft.com/office/powerpoint/2010/main" val="4141622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 xmlns:a16="http://schemas.microsoft.com/office/drawing/2014/main" id="{6D77B783-F610-C4C6-7D98-CEE02FCB53D6}"/>
              </a:ext>
            </a:extLst>
          </p:cNvPr>
          <p:cNvSpPr>
            <a:spLocks noGrp="1"/>
          </p:cNvSpPr>
          <p:nvPr>
            <p:ph type="dt" sz="half" idx="10"/>
          </p:nvPr>
        </p:nvSpPr>
        <p:spPr/>
        <p:txBody>
          <a:bodyPr/>
          <a:lstStyle/>
          <a:p>
            <a:fld id="{69237D61-BAD5-419F-B355-7DBE54A5601F}" type="datetimeFigureOut">
              <a:rPr lang="ru-RU" smtClean="0"/>
              <a:t>15.09.2023</a:t>
            </a:fld>
            <a:endParaRPr lang="ru-RU"/>
          </a:p>
        </p:txBody>
      </p:sp>
      <p:sp>
        <p:nvSpPr>
          <p:cNvPr id="3" name="Нижний колонтитул 2">
            <a:extLst>
              <a:ext uri="{FF2B5EF4-FFF2-40B4-BE49-F238E27FC236}">
                <a16:creationId xmlns="" xmlns:a16="http://schemas.microsoft.com/office/drawing/2014/main" id="{DDC24C81-0483-2EC6-FC0F-F5BCA5F67625}"/>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 xmlns:a16="http://schemas.microsoft.com/office/drawing/2014/main" id="{45E757DB-214B-5765-A964-80E94585BD93}"/>
              </a:ext>
            </a:extLst>
          </p:cNvPr>
          <p:cNvSpPr>
            <a:spLocks noGrp="1"/>
          </p:cNvSpPr>
          <p:nvPr>
            <p:ph type="sldNum" sz="quarter" idx="12"/>
          </p:nvPr>
        </p:nvSpPr>
        <p:spPr/>
        <p:txBody>
          <a:bodyPr/>
          <a:lstStyle/>
          <a:p>
            <a:fld id="{0D02978C-3CCB-47CA-ADF1-23F89BE098A7}" type="slidenum">
              <a:rPr lang="ru-RU" smtClean="0"/>
              <a:t>‹#›</a:t>
            </a:fld>
            <a:endParaRPr lang="ru-RU"/>
          </a:p>
        </p:txBody>
      </p:sp>
    </p:spTree>
    <p:extLst>
      <p:ext uri="{BB962C8B-B14F-4D97-AF65-F5344CB8AC3E}">
        <p14:creationId xmlns:p14="http://schemas.microsoft.com/office/powerpoint/2010/main" val="35596916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BD7F2E61-B33C-983F-A869-C2A4E55912A3}"/>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 xmlns:a16="http://schemas.microsoft.com/office/drawing/2014/main" id="{CCBE1058-29F6-EDE5-1A8D-261DD20787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 xmlns:a16="http://schemas.microsoft.com/office/drawing/2014/main" id="{55922B37-CFCA-F4F8-2232-53F0C3308A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CFDB94ED-1929-2761-6790-19242218DB9A}"/>
              </a:ext>
            </a:extLst>
          </p:cNvPr>
          <p:cNvSpPr>
            <a:spLocks noGrp="1"/>
          </p:cNvSpPr>
          <p:nvPr>
            <p:ph type="dt" sz="half" idx="10"/>
          </p:nvPr>
        </p:nvSpPr>
        <p:spPr/>
        <p:txBody>
          <a:bodyPr/>
          <a:lstStyle/>
          <a:p>
            <a:fld id="{69237D61-BAD5-419F-B355-7DBE54A5601F}" type="datetimeFigureOut">
              <a:rPr lang="ru-RU" smtClean="0"/>
              <a:t>15.09.2023</a:t>
            </a:fld>
            <a:endParaRPr lang="ru-RU"/>
          </a:p>
        </p:txBody>
      </p:sp>
      <p:sp>
        <p:nvSpPr>
          <p:cNvPr id="6" name="Нижний колонтитул 5">
            <a:extLst>
              <a:ext uri="{FF2B5EF4-FFF2-40B4-BE49-F238E27FC236}">
                <a16:creationId xmlns="" xmlns:a16="http://schemas.microsoft.com/office/drawing/2014/main" id="{BA0720B5-1EA4-C6FC-9162-B3A0FC924DEC}"/>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 xmlns:a16="http://schemas.microsoft.com/office/drawing/2014/main" id="{740365DD-587D-29AF-925A-B74481BC7BB1}"/>
              </a:ext>
            </a:extLst>
          </p:cNvPr>
          <p:cNvSpPr>
            <a:spLocks noGrp="1"/>
          </p:cNvSpPr>
          <p:nvPr>
            <p:ph type="sldNum" sz="quarter" idx="12"/>
          </p:nvPr>
        </p:nvSpPr>
        <p:spPr/>
        <p:txBody>
          <a:bodyPr/>
          <a:lstStyle/>
          <a:p>
            <a:fld id="{0D02978C-3CCB-47CA-ADF1-23F89BE098A7}" type="slidenum">
              <a:rPr lang="ru-RU" smtClean="0"/>
              <a:t>‹#›</a:t>
            </a:fld>
            <a:endParaRPr lang="ru-RU"/>
          </a:p>
        </p:txBody>
      </p:sp>
    </p:spTree>
    <p:extLst>
      <p:ext uri="{BB962C8B-B14F-4D97-AF65-F5344CB8AC3E}">
        <p14:creationId xmlns:p14="http://schemas.microsoft.com/office/powerpoint/2010/main" val="3813694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34D5539D-6610-28A7-A7D3-6BD40B867D8A}"/>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 xmlns:a16="http://schemas.microsoft.com/office/drawing/2014/main" id="{3773FEA4-F70B-DA1A-1E5C-923B38586A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 xmlns:a16="http://schemas.microsoft.com/office/drawing/2014/main" id="{60C92982-6049-FC71-775B-EA77B39ADC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 xmlns:a16="http://schemas.microsoft.com/office/drawing/2014/main" id="{176D387E-5D5A-E058-8FB5-0A6D135C90EE}"/>
              </a:ext>
            </a:extLst>
          </p:cNvPr>
          <p:cNvSpPr>
            <a:spLocks noGrp="1"/>
          </p:cNvSpPr>
          <p:nvPr>
            <p:ph type="dt" sz="half" idx="10"/>
          </p:nvPr>
        </p:nvSpPr>
        <p:spPr/>
        <p:txBody>
          <a:bodyPr/>
          <a:lstStyle/>
          <a:p>
            <a:fld id="{69237D61-BAD5-419F-B355-7DBE54A5601F}" type="datetimeFigureOut">
              <a:rPr lang="ru-RU" smtClean="0"/>
              <a:t>15.09.2023</a:t>
            </a:fld>
            <a:endParaRPr lang="ru-RU"/>
          </a:p>
        </p:txBody>
      </p:sp>
      <p:sp>
        <p:nvSpPr>
          <p:cNvPr id="6" name="Нижний колонтитул 5">
            <a:extLst>
              <a:ext uri="{FF2B5EF4-FFF2-40B4-BE49-F238E27FC236}">
                <a16:creationId xmlns="" xmlns:a16="http://schemas.microsoft.com/office/drawing/2014/main" id="{63D1D34B-5DE2-3887-4366-BF949DF07CA9}"/>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 xmlns:a16="http://schemas.microsoft.com/office/drawing/2014/main" id="{B44004DE-3989-2894-3783-B317F6214D03}"/>
              </a:ext>
            </a:extLst>
          </p:cNvPr>
          <p:cNvSpPr>
            <a:spLocks noGrp="1"/>
          </p:cNvSpPr>
          <p:nvPr>
            <p:ph type="sldNum" sz="quarter" idx="12"/>
          </p:nvPr>
        </p:nvSpPr>
        <p:spPr/>
        <p:txBody>
          <a:bodyPr/>
          <a:lstStyle/>
          <a:p>
            <a:fld id="{0D02978C-3CCB-47CA-ADF1-23F89BE098A7}" type="slidenum">
              <a:rPr lang="ru-RU" smtClean="0"/>
              <a:t>‹#›</a:t>
            </a:fld>
            <a:endParaRPr lang="ru-RU"/>
          </a:p>
        </p:txBody>
      </p:sp>
    </p:spTree>
    <p:extLst>
      <p:ext uri="{BB962C8B-B14F-4D97-AF65-F5344CB8AC3E}">
        <p14:creationId xmlns:p14="http://schemas.microsoft.com/office/powerpoint/2010/main" val="521265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BE15E13B-93CF-4D1F-CBAF-5259B9E388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 xmlns:a16="http://schemas.microsoft.com/office/drawing/2014/main" id="{51F3EA65-60EA-716B-AC88-946F1BE3BD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 xmlns:a16="http://schemas.microsoft.com/office/drawing/2014/main" id="{36289696-E286-1B40-938C-D1D046C1F5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237D61-BAD5-419F-B355-7DBE54A5601F}" type="datetimeFigureOut">
              <a:rPr lang="ru-RU" smtClean="0"/>
              <a:t>15.09.2023</a:t>
            </a:fld>
            <a:endParaRPr lang="ru-RU"/>
          </a:p>
        </p:txBody>
      </p:sp>
      <p:sp>
        <p:nvSpPr>
          <p:cNvPr id="5" name="Нижний колонтитул 4">
            <a:extLst>
              <a:ext uri="{FF2B5EF4-FFF2-40B4-BE49-F238E27FC236}">
                <a16:creationId xmlns="" xmlns:a16="http://schemas.microsoft.com/office/drawing/2014/main" id="{AD8EEDE2-949B-26CE-EAD8-DF335036E4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 xmlns:a16="http://schemas.microsoft.com/office/drawing/2014/main" id="{588C8F7B-9750-F737-32DB-3DBD0AE4BD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02978C-3CCB-47CA-ADF1-23F89BE098A7}" type="slidenum">
              <a:rPr lang="ru-RU" smtClean="0"/>
              <a:t>‹#›</a:t>
            </a:fld>
            <a:endParaRPr lang="ru-RU"/>
          </a:p>
        </p:txBody>
      </p:sp>
    </p:spTree>
    <p:extLst>
      <p:ext uri="{BB962C8B-B14F-4D97-AF65-F5344CB8AC3E}">
        <p14:creationId xmlns:p14="http://schemas.microsoft.com/office/powerpoint/2010/main" val="293099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3.crdownload"/><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crdownload"/><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C9E26864-C245-9326-363E-AA129AC1A1C4}"/>
              </a:ext>
            </a:extLst>
          </p:cNvPr>
          <p:cNvSpPr>
            <a:spLocks noGrp="1"/>
          </p:cNvSpPr>
          <p:nvPr>
            <p:ph type="ctrTitle"/>
          </p:nvPr>
        </p:nvSpPr>
        <p:spPr>
          <a:xfrm>
            <a:off x="1524000" y="1346480"/>
            <a:ext cx="9144000" cy="1576013"/>
          </a:xfrm>
        </p:spPr>
        <p:txBody>
          <a:bodyPr>
            <a:normAutofit/>
          </a:bodyPr>
          <a:lstStyle/>
          <a:p>
            <a:r>
              <a:rPr lang="en-US" sz="4000" b="1" dirty="0">
                <a:solidFill>
                  <a:schemeClr val="bg1">
                    <a:lumMod val="95000"/>
                  </a:schemeClr>
                </a:solidFill>
              </a:rPr>
              <a:t>“Our </a:t>
            </a:r>
            <a:r>
              <a:rPr lang="en-US" sz="4000" b="1" dirty="0" smtClean="0">
                <a:solidFill>
                  <a:schemeClr val="bg1">
                    <a:lumMod val="95000"/>
                  </a:schemeClr>
                </a:solidFill>
              </a:rPr>
              <a:t>country</a:t>
            </a:r>
            <a:r>
              <a:rPr lang="en-US" sz="4000" b="1" dirty="0" smtClean="0">
                <a:solidFill>
                  <a:schemeClr val="bg1">
                    <a:lumMod val="95000"/>
                  </a:schemeClr>
                </a:solidFill>
              </a:rPr>
              <a:t>man</a:t>
            </a:r>
            <a:r>
              <a:rPr lang="en-US" sz="4000" b="1" dirty="0">
                <a:solidFill>
                  <a:schemeClr val="bg1">
                    <a:lumMod val="95000"/>
                  </a:schemeClr>
                </a:solidFill>
              </a:rPr>
              <a:t>: the cosmonaut Gorbunov Alexander.”</a:t>
            </a:r>
            <a:r>
              <a:rPr lang="en-US" sz="4400" b="1" dirty="0">
                <a:solidFill>
                  <a:schemeClr val="bg1">
                    <a:lumMod val="95000"/>
                  </a:schemeClr>
                </a:solidFill>
              </a:rPr>
              <a:t/>
            </a:r>
            <a:br>
              <a:rPr lang="en-US" sz="4400" b="1" dirty="0">
                <a:solidFill>
                  <a:schemeClr val="bg1">
                    <a:lumMod val="95000"/>
                  </a:schemeClr>
                </a:solidFill>
              </a:rPr>
            </a:br>
            <a:r>
              <a:rPr lang="en-US" sz="2400" b="1" dirty="0">
                <a:solidFill>
                  <a:schemeClr val="bg1">
                    <a:lumMod val="95000"/>
                  </a:schemeClr>
                </a:solidFill>
              </a:rPr>
              <a:t>“</a:t>
            </a:r>
            <a:r>
              <a:rPr lang="ru-RU" sz="2400" b="1" dirty="0">
                <a:solidFill>
                  <a:schemeClr val="bg1">
                    <a:lumMod val="95000"/>
                  </a:schemeClr>
                </a:solidFill>
              </a:rPr>
              <a:t>Наш земляк</a:t>
            </a:r>
            <a:r>
              <a:rPr lang="en-US" sz="2400" b="1" dirty="0">
                <a:solidFill>
                  <a:schemeClr val="bg1">
                    <a:lumMod val="95000"/>
                  </a:schemeClr>
                </a:solidFill>
              </a:rPr>
              <a:t>: </a:t>
            </a:r>
            <a:r>
              <a:rPr lang="ru-RU" sz="2400" b="1" dirty="0">
                <a:solidFill>
                  <a:schemeClr val="bg1">
                    <a:lumMod val="95000"/>
                  </a:schemeClr>
                </a:solidFill>
              </a:rPr>
              <a:t>космонавт Горбунов Александр.</a:t>
            </a:r>
            <a:r>
              <a:rPr lang="en-US" sz="2400" b="1" dirty="0">
                <a:solidFill>
                  <a:schemeClr val="bg1">
                    <a:lumMod val="95000"/>
                  </a:schemeClr>
                </a:solidFill>
              </a:rPr>
              <a:t>”</a:t>
            </a:r>
            <a:endParaRPr lang="ru-RU" sz="2400" b="1" dirty="0">
              <a:solidFill>
                <a:schemeClr val="bg1">
                  <a:lumMod val="95000"/>
                </a:schemeClr>
              </a:solidFill>
            </a:endParaRPr>
          </a:p>
        </p:txBody>
      </p:sp>
      <p:sp>
        <p:nvSpPr>
          <p:cNvPr id="3" name="Подзаголовок 2">
            <a:extLst>
              <a:ext uri="{FF2B5EF4-FFF2-40B4-BE49-F238E27FC236}">
                <a16:creationId xmlns="" xmlns:a16="http://schemas.microsoft.com/office/drawing/2014/main" id="{910E0AE8-3FF2-651C-63D3-46CED0D1262A}"/>
              </a:ext>
            </a:extLst>
          </p:cNvPr>
          <p:cNvSpPr>
            <a:spLocks noGrp="1"/>
          </p:cNvSpPr>
          <p:nvPr>
            <p:ph type="subTitle" idx="1"/>
          </p:nvPr>
        </p:nvSpPr>
        <p:spPr>
          <a:xfrm>
            <a:off x="7315200" y="5029200"/>
            <a:ext cx="4495800" cy="1253779"/>
          </a:xfrm>
          <a:solidFill>
            <a:schemeClr val="accent1">
              <a:lumMod val="60000"/>
              <a:lumOff val="40000"/>
            </a:schemeClr>
          </a:solidFill>
          <a:ln>
            <a:solidFill>
              <a:schemeClr val="accent1">
                <a:lumMod val="60000"/>
                <a:lumOff val="40000"/>
              </a:schemeClr>
            </a:solidFill>
          </a:ln>
        </p:spPr>
        <p:txBody>
          <a:bodyPr>
            <a:normAutofit fontScale="92500" lnSpcReduction="10000"/>
          </a:bodyPr>
          <a:lstStyle/>
          <a:p>
            <a:pPr marL="1260000" algn="l"/>
            <a:r>
              <a:rPr lang="en-US" sz="1800" b="1" dirty="0"/>
              <a:t>Made by the student </a:t>
            </a:r>
            <a:r>
              <a:rPr lang="en-US" sz="1800" b="1" dirty="0" smtClean="0"/>
              <a:t>of </a:t>
            </a:r>
            <a:r>
              <a:rPr lang="ru-RU" sz="1800" b="1" dirty="0" smtClean="0"/>
              <a:t>11</a:t>
            </a:r>
            <a:r>
              <a:rPr lang="en-US" sz="1800" b="1" dirty="0" smtClean="0"/>
              <a:t> </a:t>
            </a:r>
            <a:r>
              <a:rPr lang="en-US" sz="1800" b="1" dirty="0" err="1" smtClean="0"/>
              <a:t>th</a:t>
            </a:r>
            <a:r>
              <a:rPr lang="en-US" sz="1800" b="1" dirty="0" smtClean="0"/>
              <a:t> </a:t>
            </a:r>
            <a:r>
              <a:rPr lang="ru-RU" sz="1800" b="1" dirty="0" smtClean="0"/>
              <a:t>«А» </a:t>
            </a:r>
            <a:r>
              <a:rPr lang="en-US" sz="1800" b="1" dirty="0" smtClean="0"/>
              <a:t>form, school 6, </a:t>
            </a:r>
            <a:r>
              <a:rPr lang="en-US" sz="1800" b="1" dirty="0" err="1" smtClean="0"/>
              <a:t>Zheleznogorsk</a:t>
            </a:r>
            <a:endParaRPr lang="en-US" sz="1800" b="1" dirty="0"/>
          </a:p>
          <a:p>
            <a:pPr marL="1260000" algn="l"/>
            <a:r>
              <a:rPr lang="en-US" sz="1800" b="1" dirty="0"/>
              <a:t>Margarita </a:t>
            </a:r>
            <a:r>
              <a:rPr lang="en-US" sz="1800" b="1" dirty="0" err="1"/>
              <a:t>Mamedova</a:t>
            </a:r>
            <a:endParaRPr lang="ru-RU" sz="1800" b="1" dirty="0"/>
          </a:p>
          <a:p>
            <a:pPr marL="1260000" algn="l"/>
            <a:r>
              <a:rPr lang="en-US" sz="1800" b="1" dirty="0"/>
              <a:t>Teacher: Tatyana Medvedeva</a:t>
            </a:r>
            <a:endParaRPr lang="ru-RU" sz="1800" b="1" dirty="0"/>
          </a:p>
        </p:txBody>
      </p:sp>
    </p:spTree>
    <p:extLst>
      <p:ext uri="{BB962C8B-B14F-4D97-AF65-F5344CB8AC3E}">
        <p14:creationId xmlns:p14="http://schemas.microsoft.com/office/powerpoint/2010/main" val="2838612304"/>
      </p:ext>
    </p:extLst>
  </p:cSld>
  <p:clrMapOvr>
    <a:masterClrMapping/>
  </p:clrMapOvr>
  <mc:AlternateContent xmlns:mc="http://schemas.openxmlformats.org/markup-compatibility/2006" xmlns:p14="http://schemas.microsoft.com/office/powerpoint/2010/main">
    <mc:Choice Requires="p14">
      <p:transition spd="slow" p14:dur="2000" advTm="283036"/>
    </mc:Choice>
    <mc:Fallback xmlns="">
      <p:transition spd="slow" advTm="283036"/>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 xmlns:a16="http://schemas.microsoft.com/office/drawing/2014/main" id="{69D66A2B-2365-BA87-BC10-1590E792F490}"/>
              </a:ext>
            </a:extLst>
          </p:cNvPr>
          <p:cNvSpPr/>
          <p:nvPr/>
        </p:nvSpPr>
        <p:spPr>
          <a:xfrm>
            <a:off x="838198" y="4225491"/>
            <a:ext cx="3572433" cy="2165684"/>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a:extLst>
              <a:ext uri="{FF2B5EF4-FFF2-40B4-BE49-F238E27FC236}">
                <a16:creationId xmlns="" xmlns:a16="http://schemas.microsoft.com/office/drawing/2014/main" id="{69FC9841-506A-A7DE-07F5-34295A41FDD8}"/>
              </a:ext>
            </a:extLst>
          </p:cNvPr>
          <p:cNvSpPr>
            <a:spLocks noGrp="1"/>
          </p:cNvSpPr>
          <p:nvPr>
            <p:ph sz="half" idx="1"/>
          </p:nvPr>
        </p:nvSpPr>
        <p:spPr>
          <a:xfrm>
            <a:off x="838200" y="1258420"/>
            <a:ext cx="3572433" cy="2739839"/>
          </a:xfrm>
          <a:solidFill>
            <a:schemeClr val="bg1">
              <a:lumMod val="75000"/>
            </a:schemeClr>
          </a:solidFill>
          <a:ln>
            <a:solidFill>
              <a:schemeClr val="bg1">
                <a:lumMod val="75000"/>
              </a:schemeClr>
            </a:solidFill>
          </a:ln>
        </p:spPr>
        <p:txBody>
          <a:bodyPr>
            <a:noAutofit/>
          </a:bodyPr>
          <a:lstStyle/>
          <a:p>
            <a:pPr marL="0" indent="0">
              <a:buNone/>
            </a:pPr>
            <a:r>
              <a:rPr lang="en-US" sz="2200" dirty="0"/>
              <a:t>In July 2021, as part of the conditional crew, together with Alexander </a:t>
            </a:r>
            <a:r>
              <a:rPr lang="en-US" sz="2200" dirty="0" err="1"/>
              <a:t>Grebenkin</a:t>
            </a:r>
            <a:r>
              <a:rPr lang="en-US" sz="2200" dirty="0"/>
              <a:t> and Alexey </a:t>
            </a:r>
            <a:r>
              <a:rPr lang="en-US" sz="2200" dirty="0" err="1"/>
              <a:t>Zubritsky</a:t>
            </a:r>
            <a:r>
              <a:rPr lang="en-US" sz="2200" dirty="0"/>
              <a:t>, he underwent a two-day training session to work out actions after the spacecraft landed in desert conditions. </a:t>
            </a:r>
            <a:endParaRPr lang="ru-RU" sz="2200" dirty="0"/>
          </a:p>
        </p:txBody>
      </p:sp>
      <p:sp>
        <p:nvSpPr>
          <p:cNvPr id="4" name="Объект 3">
            <a:extLst>
              <a:ext uri="{FF2B5EF4-FFF2-40B4-BE49-F238E27FC236}">
                <a16:creationId xmlns="" xmlns:a16="http://schemas.microsoft.com/office/drawing/2014/main" id="{350BAFF7-A8C1-14DE-71C2-A9D860A1E447}"/>
              </a:ext>
            </a:extLst>
          </p:cNvPr>
          <p:cNvSpPr>
            <a:spLocks noGrp="1"/>
          </p:cNvSpPr>
          <p:nvPr>
            <p:ph sz="half" idx="2"/>
          </p:nvPr>
        </p:nvSpPr>
        <p:spPr>
          <a:xfrm>
            <a:off x="7781367" y="3756396"/>
            <a:ext cx="3572435" cy="2739839"/>
          </a:xfrm>
          <a:solidFill>
            <a:schemeClr val="bg1">
              <a:lumMod val="75000"/>
            </a:schemeClr>
          </a:solidFill>
          <a:ln>
            <a:solidFill>
              <a:schemeClr val="bg1">
                <a:lumMod val="75000"/>
              </a:schemeClr>
            </a:solidFill>
          </a:ln>
        </p:spPr>
        <p:txBody>
          <a:bodyPr>
            <a:noAutofit/>
          </a:bodyPr>
          <a:lstStyle/>
          <a:p>
            <a:pPr marL="0" indent="0">
              <a:buNone/>
            </a:pPr>
            <a:r>
              <a:rPr lang="ru-RU" sz="2100" dirty="0"/>
              <a:t>В июле 2021 года в составе условного экипажа вместе с Александром Гребёнкиными Алексеем </a:t>
            </a:r>
            <a:r>
              <a:rPr lang="ru-RU" sz="2100" dirty="0" err="1"/>
              <a:t>Зубрицким</a:t>
            </a:r>
            <a:r>
              <a:rPr lang="ru-RU" sz="2100" dirty="0"/>
              <a:t> прошёл двухдневную тренировку по отработке действий после приземления космического аппарата в условиях пустыни.</a:t>
            </a:r>
          </a:p>
        </p:txBody>
      </p:sp>
      <p:sp>
        <p:nvSpPr>
          <p:cNvPr id="8" name="Прямоугольник 7">
            <a:extLst>
              <a:ext uri="{FF2B5EF4-FFF2-40B4-BE49-F238E27FC236}">
                <a16:creationId xmlns="" xmlns:a16="http://schemas.microsoft.com/office/drawing/2014/main" id="{86A02C57-FDC7-0569-F926-9C5ED19052AC}"/>
              </a:ext>
            </a:extLst>
          </p:cNvPr>
          <p:cNvSpPr/>
          <p:nvPr/>
        </p:nvSpPr>
        <p:spPr>
          <a:xfrm>
            <a:off x="7781367" y="1258420"/>
            <a:ext cx="357243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1266" name="Picture 2">
            <a:extLst>
              <a:ext uri="{FF2B5EF4-FFF2-40B4-BE49-F238E27FC236}">
                <a16:creationId xmlns="" xmlns:a16="http://schemas.microsoft.com/office/drawing/2014/main" id="{6CD5AA57-C24D-EE59-31AE-B833D1AE00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4805" y="4285085"/>
            <a:ext cx="3079218" cy="2046496"/>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a:extLst>
              <a:ext uri="{FF2B5EF4-FFF2-40B4-BE49-F238E27FC236}">
                <a16:creationId xmlns="" xmlns:a16="http://schemas.microsoft.com/office/drawing/2014/main" id="{94B17979-3950-AE6B-414B-0EF4D0AD0F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7370" y="1318053"/>
            <a:ext cx="3400425" cy="2259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72913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 xmlns:a16="http://schemas.microsoft.com/office/drawing/2014/main" id="{69D66A2B-2365-BA87-BC10-1590E792F490}"/>
              </a:ext>
            </a:extLst>
          </p:cNvPr>
          <p:cNvSpPr/>
          <p:nvPr/>
        </p:nvSpPr>
        <p:spPr>
          <a:xfrm>
            <a:off x="838198" y="4113632"/>
            <a:ext cx="357243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a:extLst>
              <a:ext uri="{FF2B5EF4-FFF2-40B4-BE49-F238E27FC236}">
                <a16:creationId xmlns="" xmlns:a16="http://schemas.microsoft.com/office/drawing/2014/main" id="{69FC9841-506A-A7DE-07F5-34295A41FDD8}"/>
              </a:ext>
            </a:extLst>
          </p:cNvPr>
          <p:cNvSpPr>
            <a:spLocks noGrp="1"/>
          </p:cNvSpPr>
          <p:nvPr>
            <p:ph sz="half" idx="1"/>
          </p:nvPr>
        </p:nvSpPr>
        <p:spPr>
          <a:xfrm>
            <a:off x="838200" y="1258420"/>
            <a:ext cx="3572433" cy="2739839"/>
          </a:xfrm>
          <a:solidFill>
            <a:schemeClr val="bg1">
              <a:lumMod val="75000"/>
            </a:schemeClr>
          </a:solidFill>
          <a:ln>
            <a:solidFill>
              <a:schemeClr val="bg1">
                <a:lumMod val="75000"/>
              </a:schemeClr>
            </a:solidFill>
          </a:ln>
        </p:spPr>
        <p:txBody>
          <a:bodyPr>
            <a:noAutofit/>
          </a:bodyPr>
          <a:lstStyle/>
          <a:p>
            <a:pPr marL="0" indent="0">
              <a:buNone/>
            </a:pPr>
            <a:r>
              <a:rPr lang="en-US" sz="1800" dirty="0"/>
              <a:t>On January 20, 2022, the Interdepartmental Commission for the Selection of Cosmonauts approved Gorbunov as part of the main crew of the ISS-72 expedition. If the cross-flights of Russian and American astronauts continue, he will have to go into space on an American spacecraft.</a:t>
            </a:r>
            <a:endParaRPr lang="ru-RU" sz="1800" dirty="0"/>
          </a:p>
        </p:txBody>
      </p:sp>
      <p:sp>
        <p:nvSpPr>
          <p:cNvPr id="4" name="Объект 3">
            <a:extLst>
              <a:ext uri="{FF2B5EF4-FFF2-40B4-BE49-F238E27FC236}">
                <a16:creationId xmlns="" xmlns:a16="http://schemas.microsoft.com/office/drawing/2014/main" id="{350BAFF7-A8C1-14DE-71C2-A9D860A1E447}"/>
              </a:ext>
            </a:extLst>
          </p:cNvPr>
          <p:cNvSpPr>
            <a:spLocks noGrp="1"/>
          </p:cNvSpPr>
          <p:nvPr>
            <p:ph sz="half" idx="2"/>
          </p:nvPr>
        </p:nvSpPr>
        <p:spPr>
          <a:xfrm>
            <a:off x="7781367" y="3756396"/>
            <a:ext cx="3572435" cy="2739839"/>
          </a:xfrm>
          <a:solidFill>
            <a:schemeClr val="bg1">
              <a:lumMod val="75000"/>
            </a:schemeClr>
          </a:solidFill>
          <a:ln>
            <a:solidFill>
              <a:schemeClr val="bg1">
                <a:lumMod val="75000"/>
              </a:schemeClr>
            </a:solidFill>
          </a:ln>
        </p:spPr>
        <p:txBody>
          <a:bodyPr>
            <a:noAutofit/>
          </a:bodyPr>
          <a:lstStyle/>
          <a:p>
            <a:pPr marL="0" indent="0">
              <a:buNone/>
            </a:pPr>
            <a:r>
              <a:rPr lang="ru-RU" sz="1600" dirty="0"/>
              <a:t>20 января 2022 года Межведомственная комиссия по отбору космонавтов утвердила Горбунова в составе основного экипажа экспедиции МКС-72. В случае, если перекрёстные полёты российских и американских астронавтов будет продолжены, ему предстоит отправиться в космос на американском космическом корабле.</a:t>
            </a:r>
          </a:p>
        </p:txBody>
      </p:sp>
      <p:sp>
        <p:nvSpPr>
          <p:cNvPr id="8" name="Прямоугольник 7">
            <a:extLst>
              <a:ext uri="{FF2B5EF4-FFF2-40B4-BE49-F238E27FC236}">
                <a16:creationId xmlns="" xmlns:a16="http://schemas.microsoft.com/office/drawing/2014/main" id="{86A02C57-FDC7-0569-F926-9C5ED19052AC}"/>
              </a:ext>
            </a:extLst>
          </p:cNvPr>
          <p:cNvSpPr/>
          <p:nvPr/>
        </p:nvSpPr>
        <p:spPr>
          <a:xfrm>
            <a:off x="7781367" y="1258420"/>
            <a:ext cx="357243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 name="Рисунок 9">
            <a:extLst>
              <a:ext uri="{FF2B5EF4-FFF2-40B4-BE49-F238E27FC236}">
                <a16:creationId xmlns="" xmlns:a16="http://schemas.microsoft.com/office/drawing/2014/main" id="{0E94AD0E-87C9-E38D-F36C-671C0FB51A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0843" y="4159481"/>
            <a:ext cx="1527142" cy="2287544"/>
          </a:xfrm>
          <a:prstGeom prst="rect">
            <a:avLst/>
          </a:prstGeom>
        </p:spPr>
      </p:pic>
      <p:pic>
        <p:nvPicPr>
          <p:cNvPr id="9228" name="Picture 12">
            <a:extLst>
              <a:ext uri="{FF2B5EF4-FFF2-40B4-BE49-F238E27FC236}">
                <a16:creationId xmlns="" xmlns:a16="http://schemas.microsoft.com/office/drawing/2014/main" id="{59B26EFA-A0EB-8385-40B3-55F2D964155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76143" y="1319850"/>
            <a:ext cx="3382880" cy="22563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93397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 xmlns:a16="http://schemas.microsoft.com/office/drawing/2014/main" id="{69D66A2B-2365-BA87-BC10-1590E792F490}"/>
              </a:ext>
            </a:extLst>
          </p:cNvPr>
          <p:cNvSpPr/>
          <p:nvPr/>
        </p:nvSpPr>
        <p:spPr>
          <a:xfrm>
            <a:off x="838198" y="4113632"/>
            <a:ext cx="357243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a:extLst>
              <a:ext uri="{FF2B5EF4-FFF2-40B4-BE49-F238E27FC236}">
                <a16:creationId xmlns="" xmlns:a16="http://schemas.microsoft.com/office/drawing/2014/main" id="{69FC9841-506A-A7DE-07F5-34295A41FDD8}"/>
              </a:ext>
            </a:extLst>
          </p:cNvPr>
          <p:cNvSpPr>
            <a:spLocks noGrp="1"/>
          </p:cNvSpPr>
          <p:nvPr>
            <p:ph sz="half" idx="1"/>
          </p:nvPr>
        </p:nvSpPr>
        <p:spPr>
          <a:xfrm>
            <a:off x="838200" y="1258420"/>
            <a:ext cx="3572433" cy="2739839"/>
          </a:xfrm>
          <a:solidFill>
            <a:schemeClr val="bg1">
              <a:lumMod val="75000"/>
            </a:schemeClr>
          </a:solidFill>
          <a:ln>
            <a:solidFill>
              <a:schemeClr val="bg1">
                <a:lumMod val="75000"/>
              </a:schemeClr>
            </a:solidFill>
          </a:ln>
        </p:spPr>
        <p:txBody>
          <a:bodyPr>
            <a:noAutofit/>
          </a:bodyPr>
          <a:lstStyle/>
          <a:p>
            <a:pPr marL="0" indent="0">
              <a:buNone/>
            </a:pPr>
            <a:r>
              <a:rPr lang="en-US" sz="1600" dirty="0"/>
              <a:t>In February 2022, as part of the conditional crew, together with Sergey </a:t>
            </a:r>
            <a:r>
              <a:rPr lang="en-US" sz="1600" dirty="0" err="1"/>
              <a:t>Mikaev</a:t>
            </a:r>
            <a:r>
              <a:rPr lang="en-US" sz="1600" dirty="0"/>
              <a:t> and Alexey </a:t>
            </a:r>
            <a:r>
              <a:rPr lang="en-US" sz="1600" dirty="0" err="1"/>
              <a:t>Zubritsky</a:t>
            </a:r>
            <a:r>
              <a:rPr lang="en-US" sz="1600" dirty="0"/>
              <a:t>, he took part in a training session on actions after an emergency landing of the descent vehicle in the steppe in winter. On February 10, 2023, Alexander Gorbunov, together with Sergey </a:t>
            </a:r>
            <a:r>
              <a:rPr lang="en-US" sz="1600" dirty="0" err="1"/>
              <a:t>Kud-Sverchkov</a:t>
            </a:r>
            <a:r>
              <a:rPr lang="en-US" sz="1600" dirty="0"/>
              <a:t> and Alexey </a:t>
            </a:r>
            <a:r>
              <a:rPr lang="en-US" sz="1600" dirty="0" err="1"/>
              <a:t>Zubritsky</a:t>
            </a:r>
            <a:r>
              <a:rPr lang="en-US" sz="1600" dirty="0"/>
              <a:t>, worked out survival skills in the winter forest.</a:t>
            </a:r>
            <a:endParaRPr lang="ru-RU" sz="1600" dirty="0"/>
          </a:p>
        </p:txBody>
      </p:sp>
      <p:sp>
        <p:nvSpPr>
          <p:cNvPr id="4" name="Объект 3">
            <a:extLst>
              <a:ext uri="{FF2B5EF4-FFF2-40B4-BE49-F238E27FC236}">
                <a16:creationId xmlns="" xmlns:a16="http://schemas.microsoft.com/office/drawing/2014/main" id="{350BAFF7-A8C1-14DE-71C2-A9D860A1E447}"/>
              </a:ext>
            </a:extLst>
          </p:cNvPr>
          <p:cNvSpPr>
            <a:spLocks noGrp="1"/>
          </p:cNvSpPr>
          <p:nvPr>
            <p:ph sz="half" idx="2"/>
          </p:nvPr>
        </p:nvSpPr>
        <p:spPr>
          <a:xfrm>
            <a:off x="7781367" y="3756396"/>
            <a:ext cx="3572435" cy="2739839"/>
          </a:xfrm>
          <a:solidFill>
            <a:schemeClr val="bg1">
              <a:lumMod val="75000"/>
            </a:schemeClr>
          </a:solidFill>
          <a:ln>
            <a:solidFill>
              <a:schemeClr val="bg1">
                <a:lumMod val="75000"/>
              </a:schemeClr>
            </a:solidFill>
          </a:ln>
        </p:spPr>
        <p:txBody>
          <a:bodyPr>
            <a:noAutofit/>
          </a:bodyPr>
          <a:lstStyle/>
          <a:p>
            <a:pPr marL="0" indent="0">
              <a:buNone/>
            </a:pPr>
            <a:r>
              <a:rPr lang="ru-RU" sz="1600" dirty="0"/>
              <a:t>В феврале 2022 года в составе условного экипажа вместе с Сергеем </a:t>
            </a:r>
            <a:r>
              <a:rPr lang="ru-RU" sz="1600" dirty="0" err="1"/>
              <a:t>Микаевым</a:t>
            </a:r>
            <a:r>
              <a:rPr lang="ru-RU" sz="1600" dirty="0"/>
              <a:t> и Алексеем </a:t>
            </a:r>
            <a:r>
              <a:rPr lang="ru-RU" sz="1600" dirty="0" err="1"/>
              <a:t>Зубрицким</a:t>
            </a:r>
            <a:r>
              <a:rPr lang="ru-RU" sz="1600" dirty="0"/>
              <a:t> принял участие в тренировке по действиям после нештатной посадки спускаемого аппарата в степи зимой. 10 февраля 2023 года Александр Горбунов вместе с Сергеем Кудь-Сверчковыми Алексеем </a:t>
            </a:r>
            <a:r>
              <a:rPr lang="ru-RU" sz="1600" dirty="0" err="1"/>
              <a:t>Зубрицким</a:t>
            </a:r>
            <a:r>
              <a:rPr lang="ru-RU" sz="1600" dirty="0"/>
              <a:t> отработал навыки выживания в зимнем лесу.</a:t>
            </a:r>
          </a:p>
        </p:txBody>
      </p:sp>
      <p:sp>
        <p:nvSpPr>
          <p:cNvPr id="8" name="Прямоугольник 7">
            <a:extLst>
              <a:ext uri="{FF2B5EF4-FFF2-40B4-BE49-F238E27FC236}">
                <a16:creationId xmlns="" xmlns:a16="http://schemas.microsoft.com/office/drawing/2014/main" id="{86A02C57-FDC7-0569-F926-9C5ED19052AC}"/>
              </a:ext>
            </a:extLst>
          </p:cNvPr>
          <p:cNvSpPr/>
          <p:nvPr/>
        </p:nvSpPr>
        <p:spPr>
          <a:xfrm>
            <a:off x="7781367" y="1258420"/>
            <a:ext cx="357243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 name="Picture 2">
            <a:extLst>
              <a:ext uri="{FF2B5EF4-FFF2-40B4-BE49-F238E27FC236}">
                <a16:creationId xmlns="" xmlns:a16="http://schemas.microsoft.com/office/drawing/2014/main" id="{B7DB63CE-C5AB-FF64-CBC5-B4B96643989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8440" y="4219270"/>
            <a:ext cx="3251947" cy="216796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 xmlns:a16="http://schemas.microsoft.com/office/drawing/2014/main" id="{EDC8CE2D-DC75-3740-23A7-0EBC1772F7B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86433" y="1393941"/>
            <a:ext cx="3162300" cy="2108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4774233"/>
      </p:ext>
    </p:extLst>
  </p:cSld>
  <p:clrMapOvr>
    <a:masterClrMapping/>
  </p:clrMapOvr>
  <mc:AlternateContent xmlns:mc="http://schemas.openxmlformats.org/markup-compatibility/2006" xmlns:p14="http://schemas.microsoft.com/office/powerpoint/2010/main">
    <mc:Choice Requires="p14">
      <p:transition spd="slow" p14:dur="2000" advTm="283036"/>
    </mc:Choice>
    <mc:Fallback xmlns="">
      <p:transition spd="slow" advTm="283036"/>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 xmlns:a16="http://schemas.microsoft.com/office/drawing/2014/main" id="{69D66A2B-2365-BA87-BC10-1590E792F490}"/>
              </a:ext>
            </a:extLst>
          </p:cNvPr>
          <p:cNvSpPr/>
          <p:nvPr/>
        </p:nvSpPr>
        <p:spPr>
          <a:xfrm>
            <a:off x="1713297" y="4113632"/>
            <a:ext cx="1819176"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a:extLst>
              <a:ext uri="{FF2B5EF4-FFF2-40B4-BE49-F238E27FC236}">
                <a16:creationId xmlns="" xmlns:a16="http://schemas.microsoft.com/office/drawing/2014/main" id="{69FC9841-506A-A7DE-07F5-34295A41FDD8}"/>
              </a:ext>
            </a:extLst>
          </p:cNvPr>
          <p:cNvSpPr>
            <a:spLocks noGrp="1"/>
          </p:cNvSpPr>
          <p:nvPr>
            <p:ph sz="half" idx="1"/>
          </p:nvPr>
        </p:nvSpPr>
        <p:spPr>
          <a:xfrm>
            <a:off x="838200" y="1258420"/>
            <a:ext cx="3572433" cy="2739839"/>
          </a:xfrm>
          <a:solidFill>
            <a:schemeClr val="bg1">
              <a:lumMod val="75000"/>
            </a:schemeClr>
          </a:solidFill>
          <a:ln>
            <a:solidFill>
              <a:schemeClr val="bg1">
                <a:lumMod val="75000"/>
              </a:schemeClr>
            </a:solidFill>
          </a:ln>
        </p:spPr>
        <p:txBody>
          <a:bodyPr>
            <a:noAutofit/>
          </a:bodyPr>
          <a:lstStyle/>
          <a:p>
            <a:pPr marL="0" indent="0">
              <a:buNone/>
            </a:pPr>
            <a:r>
              <a:rPr lang="en-US" sz="1800" dirty="0"/>
              <a:t>In May 2023, information appeared that Alexander Gorbunov is being trained as a stand-in for cosmonaut Alexander </a:t>
            </a:r>
            <a:r>
              <a:rPr lang="en-US" sz="1800" dirty="0" err="1"/>
              <a:t>Grebenkin</a:t>
            </a:r>
            <a:r>
              <a:rPr lang="en-US" sz="1800" dirty="0"/>
              <a:t>, a member of the main crew of the American Crew Dragon manned spacecraft. A. Gorbunov is also being trained as a flight engineer for the main crew of the Soyuz MS-26 spacecraft and the ISS-72 space expedition.</a:t>
            </a:r>
            <a:endParaRPr lang="ru-RU" sz="1800" dirty="0"/>
          </a:p>
        </p:txBody>
      </p:sp>
      <p:sp>
        <p:nvSpPr>
          <p:cNvPr id="4" name="Объект 3">
            <a:extLst>
              <a:ext uri="{FF2B5EF4-FFF2-40B4-BE49-F238E27FC236}">
                <a16:creationId xmlns="" xmlns:a16="http://schemas.microsoft.com/office/drawing/2014/main" id="{350BAFF7-A8C1-14DE-71C2-A9D860A1E447}"/>
              </a:ext>
            </a:extLst>
          </p:cNvPr>
          <p:cNvSpPr>
            <a:spLocks noGrp="1"/>
          </p:cNvSpPr>
          <p:nvPr>
            <p:ph sz="half" idx="2"/>
          </p:nvPr>
        </p:nvSpPr>
        <p:spPr>
          <a:xfrm>
            <a:off x="7781367" y="3756396"/>
            <a:ext cx="3572435" cy="2739839"/>
          </a:xfrm>
          <a:solidFill>
            <a:schemeClr val="bg1">
              <a:lumMod val="75000"/>
            </a:schemeClr>
          </a:solidFill>
          <a:ln>
            <a:solidFill>
              <a:schemeClr val="bg1">
                <a:lumMod val="75000"/>
              </a:schemeClr>
            </a:solidFill>
          </a:ln>
        </p:spPr>
        <p:txBody>
          <a:bodyPr>
            <a:noAutofit/>
          </a:bodyPr>
          <a:lstStyle/>
          <a:p>
            <a:pPr marL="0" indent="0">
              <a:buNone/>
            </a:pPr>
            <a:r>
              <a:rPr lang="ru-RU" sz="1600" dirty="0"/>
              <a:t>В мае 2023 года появилась информация, что Александр Горбунов проходит подготовку в качестве дублёра космонавта Александра Гребёнкина, члена основного экипажа американского пилотируемого корабля </a:t>
            </a:r>
            <a:r>
              <a:rPr lang="ru-RU" sz="1600" dirty="0" err="1"/>
              <a:t>Crew</a:t>
            </a:r>
            <a:r>
              <a:rPr lang="ru-RU" sz="1600" dirty="0"/>
              <a:t> Dragon. Также А. Горбунов проходит подготовку бортинженером основного экипажа корабля «Союз МС-26» и космической экспедиции МКС-72.</a:t>
            </a:r>
          </a:p>
        </p:txBody>
      </p:sp>
      <p:sp>
        <p:nvSpPr>
          <p:cNvPr id="8" name="Прямоугольник 7">
            <a:extLst>
              <a:ext uri="{FF2B5EF4-FFF2-40B4-BE49-F238E27FC236}">
                <a16:creationId xmlns="" xmlns:a16="http://schemas.microsoft.com/office/drawing/2014/main" id="{86A02C57-FDC7-0569-F926-9C5ED19052AC}"/>
              </a:ext>
            </a:extLst>
          </p:cNvPr>
          <p:cNvSpPr/>
          <p:nvPr/>
        </p:nvSpPr>
        <p:spPr>
          <a:xfrm>
            <a:off x="8653112" y="1258420"/>
            <a:ext cx="1809549"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46" name="Picture 6">
            <a:extLst>
              <a:ext uri="{FF2B5EF4-FFF2-40B4-BE49-F238E27FC236}">
                <a16:creationId xmlns="" xmlns:a16="http://schemas.microsoft.com/office/drawing/2014/main" id="{B2C69191-EE67-106C-6EBE-E411A17DF54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96403" y="4195410"/>
            <a:ext cx="1456022" cy="221568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0">
            <a:extLst>
              <a:ext uri="{FF2B5EF4-FFF2-40B4-BE49-F238E27FC236}">
                <a16:creationId xmlns="" xmlns:a16="http://schemas.microsoft.com/office/drawing/2014/main" id="{2875BB95-9DFD-42DC-E96C-53D2A87635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63855" y="1392447"/>
            <a:ext cx="1407458" cy="2111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5310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 xmlns:a16="http://schemas.microsoft.com/office/drawing/2014/main" id="{710D5F56-0937-5940-CE3D-A85F66B1C17E}"/>
              </a:ext>
            </a:extLst>
          </p:cNvPr>
          <p:cNvSpPr>
            <a:spLocks noGrp="1"/>
          </p:cNvSpPr>
          <p:nvPr>
            <p:ph type="ctrTitle"/>
          </p:nvPr>
        </p:nvSpPr>
        <p:spPr/>
        <p:txBody>
          <a:bodyPr>
            <a:normAutofit/>
          </a:bodyPr>
          <a:lstStyle/>
          <a:p>
            <a:r>
              <a:rPr lang="en-US" sz="4800" b="1" dirty="0">
                <a:solidFill>
                  <a:schemeClr val="bg1"/>
                </a:solidFill>
              </a:rPr>
              <a:t>We are very proud of our fellow countryman</a:t>
            </a:r>
            <a:r>
              <a:rPr lang="ru-RU" sz="4800" b="1" dirty="0">
                <a:solidFill>
                  <a:schemeClr val="bg1"/>
                </a:solidFill>
              </a:rPr>
              <a:t>!</a:t>
            </a:r>
            <a:r>
              <a:rPr lang="ru-RU" b="1" dirty="0">
                <a:solidFill>
                  <a:schemeClr val="bg1"/>
                </a:solidFill>
              </a:rPr>
              <a:t/>
            </a:r>
            <a:br>
              <a:rPr lang="ru-RU" b="1" dirty="0">
                <a:solidFill>
                  <a:schemeClr val="bg1"/>
                </a:solidFill>
              </a:rPr>
            </a:br>
            <a:r>
              <a:rPr lang="ru-RU" sz="2000" b="1" dirty="0">
                <a:solidFill>
                  <a:schemeClr val="bg1"/>
                </a:solidFill>
              </a:rPr>
              <a:t>Мы очень гордимся нашим земляком!</a:t>
            </a:r>
          </a:p>
        </p:txBody>
      </p:sp>
    </p:spTree>
    <p:extLst>
      <p:ext uri="{BB962C8B-B14F-4D97-AF65-F5344CB8AC3E}">
        <p14:creationId xmlns:p14="http://schemas.microsoft.com/office/powerpoint/2010/main" val="455380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 xmlns:a16="http://schemas.microsoft.com/office/drawing/2014/main" id="{69D66A2B-2365-BA87-BC10-1590E792F490}"/>
              </a:ext>
            </a:extLst>
          </p:cNvPr>
          <p:cNvSpPr/>
          <p:nvPr/>
        </p:nvSpPr>
        <p:spPr>
          <a:xfrm>
            <a:off x="1676400" y="4113632"/>
            <a:ext cx="189155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a:extLst>
              <a:ext uri="{FF2B5EF4-FFF2-40B4-BE49-F238E27FC236}">
                <a16:creationId xmlns="" xmlns:a16="http://schemas.microsoft.com/office/drawing/2014/main" id="{79A1101E-6340-9323-BAAF-2BE3C719A10C}"/>
              </a:ext>
            </a:extLst>
          </p:cNvPr>
          <p:cNvSpPr>
            <a:spLocks noGrp="1"/>
          </p:cNvSpPr>
          <p:nvPr>
            <p:ph type="title"/>
          </p:nvPr>
        </p:nvSpPr>
        <p:spPr>
          <a:xfrm>
            <a:off x="3953435" y="365126"/>
            <a:ext cx="4329953" cy="594098"/>
          </a:xfrm>
          <a:solidFill>
            <a:schemeClr val="bg1">
              <a:lumMod val="75000"/>
            </a:schemeClr>
          </a:solidFill>
          <a:ln>
            <a:solidFill>
              <a:schemeClr val="bg1">
                <a:lumMod val="75000"/>
              </a:schemeClr>
            </a:solidFill>
          </a:ln>
        </p:spPr>
        <p:txBody>
          <a:bodyPr>
            <a:noAutofit/>
          </a:bodyPr>
          <a:lstStyle/>
          <a:p>
            <a:pPr algn="ctr"/>
            <a:r>
              <a:rPr lang="en-US" sz="2000" b="1" dirty="0"/>
              <a:t>Alexander Vladimirovich Gorbunov</a:t>
            </a:r>
            <a:r>
              <a:rPr lang="ru-RU" sz="2000" b="1" dirty="0"/>
              <a:t/>
            </a:r>
            <a:br>
              <a:rPr lang="ru-RU" sz="2000" b="1" dirty="0"/>
            </a:br>
            <a:endParaRPr lang="ru-RU" sz="2000" b="1" dirty="0"/>
          </a:p>
        </p:txBody>
      </p:sp>
      <p:sp>
        <p:nvSpPr>
          <p:cNvPr id="3" name="Объект 2">
            <a:extLst>
              <a:ext uri="{FF2B5EF4-FFF2-40B4-BE49-F238E27FC236}">
                <a16:creationId xmlns="" xmlns:a16="http://schemas.microsoft.com/office/drawing/2014/main" id="{69FC9841-506A-A7DE-07F5-34295A41FDD8}"/>
              </a:ext>
            </a:extLst>
          </p:cNvPr>
          <p:cNvSpPr>
            <a:spLocks noGrp="1"/>
          </p:cNvSpPr>
          <p:nvPr>
            <p:ph sz="half" idx="1"/>
          </p:nvPr>
        </p:nvSpPr>
        <p:spPr>
          <a:xfrm>
            <a:off x="838200" y="1258420"/>
            <a:ext cx="3572433" cy="2739839"/>
          </a:xfrm>
          <a:solidFill>
            <a:schemeClr val="bg1">
              <a:lumMod val="75000"/>
            </a:schemeClr>
          </a:solidFill>
          <a:ln>
            <a:solidFill>
              <a:schemeClr val="bg1">
                <a:lumMod val="75000"/>
              </a:schemeClr>
            </a:solidFill>
          </a:ln>
        </p:spPr>
        <p:txBody>
          <a:bodyPr>
            <a:normAutofit/>
          </a:bodyPr>
          <a:lstStyle/>
          <a:p>
            <a:pPr marL="0" indent="0">
              <a:buNone/>
            </a:pPr>
            <a:r>
              <a:rPr lang="en-US" sz="2400" dirty="0"/>
              <a:t>Alexander Vladimirovich Gorbunov (born May 24, </a:t>
            </a:r>
            <a:r>
              <a:rPr lang="ru-RU" sz="2400" dirty="0"/>
              <a:t>  </a:t>
            </a:r>
            <a:r>
              <a:rPr lang="en-US" sz="2400" dirty="0"/>
              <a:t>1990) is a Russian cosmonaut—test pilot of the Gagarin Research Institute of the Central Research Institute. </a:t>
            </a:r>
            <a:endParaRPr lang="ru-RU" sz="2400" dirty="0"/>
          </a:p>
        </p:txBody>
      </p:sp>
      <p:sp>
        <p:nvSpPr>
          <p:cNvPr id="4" name="Объект 3">
            <a:extLst>
              <a:ext uri="{FF2B5EF4-FFF2-40B4-BE49-F238E27FC236}">
                <a16:creationId xmlns="" xmlns:a16="http://schemas.microsoft.com/office/drawing/2014/main" id="{350BAFF7-A8C1-14DE-71C2-A9D860A1E447}"/>
              </a:ext>
            </a:extLst>
          </p:cNvPr>
          <p:cNvSpPr>
            <a:spLocks noGrp="1"/>
          </p:cNvSpPr>
          <p:nvPr>
            <p:ph sz="half" idx="2"/>
          </p:nvPr>
        </p:nvSpPr>
        <p:spPr>
          <a:xfrm>
            <a:off x="7781367" y="3756396"/>
            <a:ext cx="3572435" cy="2739839"/>
          </a:xfrm>
          <a:solidFill>
            <a:schemeClr val="bg1">
              <a:lumMod val="75000"/>
            </a:schemeClr>
          </a:solidFill>
          <a:ln>
            <a:solidFill>
              <a:schemeClr val="bg1">
                <a:lumMod val="75000"/>
              </a:schemeClr>
            </a:solidFill>
          </a:ln>
        </p:spPr>
        <p:txBody>
          <a:bodyPr>
            <a:noAutofit/>
          </a:bodyPr>
          <a:lstStyle/>
          <a:p>
            <a:pPr marL="0" indent="0">
              <a:buNone/>
            </a:pPr>
            <a:r>
              <a:rPr lang="ru-RU" sz="2400" dirty="0"/>
              <a:t>Александр Владимирович Горбунов(род. 24 мая 1990)— российский космонавт-испытатель отряда ФГБУ «НИИ ЦПК имени Ю. А. Гагарина». </a:t>
            </a:r>
          </a:p>
        </p:txBody>
      </p:sp>
      <p:sp>
        <p:nvSpPr>
          <p:cNvPr id="8" name="Прямоугольник 7">
            <a:extLst>
              <a:ext uri="{FF2B5EF4-FFF2-40B4-BE49-F238E27FC236}">
                <a16:creationId xmlns="" xmlns:a16="http://schemas.microsoft.com/office/drawing/2014/main" id="{86A02C57-FDC7-0569-F926-9C5ED19052AC}"/>
              </a:ext>
            </a:extLst>
          </p:cNvPr>
          <p:cNvSpPr/>
          <p:nvPr/>
        </p:nvSpPr>
        <p:spPr>
          <a:xfrm>
            <a:off x="8659906" y="1258420"/>
            <a:ext cx="1810870"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a:extLst>
              <a:ext uri="{FF2B5EF4-FFF2-40B4-BE49-F238E27FC236}">
                <a16:creationId xmlns="" xmlns:a16="http://schemas.microsoft.com/office/drawing/2014/main" id="{92FD7DDB-4C4C-BD9B-D0D1-DA064B5B7D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60843" y="4159481"/>
            <a:ext cx="1527142" cy="2287544"/>
          </a:xfrm>
          <a:prstGeom prst="rect">
            <a:avLst/>
          </a:prstGeom>
        </p:spPr>
      </p:pic>
      <p:pic>
        <p:nvPicPr>
          <p:cNvPr id="6" name="Picture 6">
            <a:extLst>
              <a:ext uri="{FF2B5EF4-FFF2-40B4-BE49-F238E27FC236}">
                <a16:creationId xmlns="" xmlns:a16="http://schemas.microsoft.com/office/drawing/2014/main" id="{ABB7C996-39A1-50AF-A4F6-0A211CAF36E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39572" y="1340198"/>
            <a:ext cx="1456022" cy="22156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8846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 xmlns:a16="http://schemas.microsoft.com/office/drawing/2014/main" id="{69D66A2B-2365-BA87-BC10-1590E792F490}"/>
              </a:ext>
            </a:extLst>
          </p:cNvPr>
          <p:cNvSpPr/>
          <p:nvPr/>
        </p:nvSpPr>
        <p:spPr>
          <a:xfrm>
            <a:off x="1550894" y="4113632"/>
            <a:ext cx="1999129"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a:extLst>
              <a:ext uri="{FF2B5EF4-FFF2-40B4-BE49-F238E27FC236}">
                <a16:creationId xmlns="" xmlns:a16="http://schemas.microsoft.com/office/drawing/2014/main" id="{79A1101E-6340-9323-BAAF-2BE3C719A10C}"/>
              </a:ext>
            </a:extLst>
          </p:cNvPr>
          <p:cNvSpPr>
            <a:spLocks noGrp="1"/>
          </p:cNvSpPr>
          <p:nvPr>
            <p:ph type="title"/>
          </p:nvPr>
        </p:nvSpPr>
        <p:spPr>
          <a:xfrm>
            <a:off x="1472453" y="361765"/>
            <a:ext cx="9247094" cy="725161"/>
          </a:xfrm>
          <a:solidFill>
            <a:schemeClr val="bg1">
              <a:lumMod val="75000"/>
            </a:schemeClr>
          </a:solidFill>
          <a:ln>
            <a:solidFill>
              <a:schemeClr val="bg1">
                <a:lumMod val="75000"/>
              </a:schemeClr>
            </a:solidFill>
          </a:ln>
        </p:spPr>
        <p:txBody>
          <a:bodyPr>
            <a:normAutofit fontScale="90000"/>
          </a:bodyPr>
          <a:lstStyle/>
          <a:p>
            <a:pPr algn="ctr"/>
            <a:r>
              <a:rPr lang="en-US" sz="3600" b="1" dirty="0"/>
              <a:t>Early years, studies and professional activity.</a:t>
            </a:r>
            <a:r>
              <a:rPr lang="ru-RU" b="1" dirty="0"/>
              <a:t/>
            </a:r>
            <a:br>
              <a:rPr lang="ru-RU" b="1" dirty="0"/>
            </a:br>
            <a:r>
              <a:rPr lang="ru-RU" sz="1800" b="1" dirty="0"/>
              <a:t>Ранние годы, учёба и профессиональная деятельность.</a:t>
            </a:r>
          </a:p>
        </p:txBody>
      </p:sp>
      <p:sp>
        <p:nvSpPr>
          <p:cNvPr id="3" name="Объект 2">
            <a:extLst>
              <a:ext uri="{FF2B5EF4-FFF2-40B4-BE49-F238E27FC236}">
                <a16:creationId xmlns="" xmlns:a16="http://schemas.microsoft.com/office/drawing/2014/main" id="{69FC9841-506A-A7DE-07F5-34295A41FDD8}"/>
              </a:ext>
            </a:extLst>
          </p:cNvPr>
          <p:cNvSpPr>
            <a:spLocks noGrp="1"/>
          </p:cNvSpPr>
          <p:nvPr>
            <p:ph sz="half" idx="1"/>
          </p:nvPr>
        </p:nvSpPr>
        <p:spPr>
          <a:xfrm>
            <a:off x="838200" y="1258420"/>
            <a:ext cx="3572433" cy="2739839"/>
          </a:xfrm>
          <a:solidFill>
            <a:schemeClr val="bg1">
              <a:lumMod val="75000"/>
            </a:schemeClr>
          </a:solidFill>
          <a:ln>
            <a:solidFill>
              <a:schemeClr val="bg1">
                <a:lumMod val="75000"/>
              </a:schemeClr>
            </a:solidFill>
          </a:ln>
        </p:spPr>
        <p:txBody>
          <a:bodyPr>
            <a:noAutofit/>
          </a:bodyPr>
          <a:lstStyle/>
          <a:p>
            <a:pPr marL="0" indent="0">
              <a:buNone/>
            </a:pPr>
            <a:r>
              <a:rPr lang="en-US" sz="2100" dirty="0"/>
              <a:t>Early years, studies and professional activity. He was born on May 24, 1990 in the city of</a:t>
            </a:r>
            <a:r>
              <a:rPr lang="ru-RU" sz="2100" dirty="0"/>
              <a:t> </a:t>
            </a:r>
            <a:r>
              <a:rPr lang="en-US" sz="2100" dirty="0" err="1"/>
              <a:t>Zheleznogorsk</a:t>
            </a:r>
            <a:r>
              <a:rPr lang="en-US" sz="2100" dirty="0"/>
              <a:t>, Kursk region. In 2008, after graduating from secondary school No. 6 in</a:t>
            </a:r>
            <a:r>
              <a:rPr lang="ru-RU" sz="2100" dirty="0"/>
              <a:t> </a:t>
            </a:r>
            <a:r>
              <a:rPr lang="en-US" sz="2100" dirty="0" err="1"/>
              <a:t>Zheleznogorsk</a:t>
            </a:r>
            <a:r>
              <a:rPr lang="en-US" sz="2100" dirty="0"/>
              <a:t>, he entered the Moscow Aviation Institute.</a:t>
            </a:r>
            <a:endParaRPr lang="ru-RU" sz="2100" dirty="0"/>
          </a:p>
        </p:txBody>
      </p:sp>
      <p:sp>
        <p:nvSpPr>
          <p:cNvPr id="4" name="Объект 3">
            <a:extLst>
              <a:ext uri="{FF2B5EF4-FFF2-40B4-BE49-F238E27FC236}">
                <a16:creationId xmlns="" xmlns:a16="http://schemas.microsoft.com/office/drawing/2014/main" id="{350BAFF7-A8C1-14DE-71C2-A9D860A1E447}"/>
              </a:ext>
            </a:extLst>
          </p:cNvPr>
          <p:cNvSpPr>
            <a:spLocks noGrp="1"/>
          </p:cNvSpPr>
          <p:nvPr>
            <p:ph sz="half" idx="2"/>
          </p:nvPr>
        </p:nvSpPr>
        <p:spPr>
          <a:xfrm>
            <a:off x="7781367" y="3756396"/>
            <a:ext cx="3572435" cy="2739839"/>
          </a:xfrm>
          <a:solidFill>
            <a:schemeClr val="bg1">
              <a:lumMod val="75000"/>
            </a:schemeClr>
          </a:solidFill>
          <a:ln>
            <a:solidFill>
              <a:schemeClr val="bg1">
                <a:lumMod val="75000"/>
              </a:schemeClr>
            </a:solidFill>
          </a:ln>
        </p:spPr>
        <p:txBody>
          <a:bodyPr>
            <a:noAutofit/>
          </a:bodyPr>
          <a:lstStyle/>
          <a:p>
            <a:pPr marL="0" indent="0">
              <a:buNone/>
            </a:pPr>
            <a:r>
              <a:rPr lang="ru-RU" sz="2000" dirty="0"/>
              <a:t>Родился 24 мая 1990 года в городе Железногорске Курской области. В 2008 году после окончания средней школы №6 г. Железногорска поступил в Московский авиационный институт. </a:t>
            </a:r>
          </a:p>
        </p:txBody>
      </p:sp>
      <p:sp>
        <p:nvSpPr>
          <p:cNvPr id="8" name="Прямоугольник 7">
            <a:extLst>
              <a:ext uri="{FF2B5EF4-FFF2-40B4-BE49-F238E27FC236}">
                <a16:creationId xmlns="" xmlns:a16="http://schemas.microsoft.com/office/drawing/2014/main" id="{86A02C57-FDC7-0569-F926-9C5ED19052AC}"/>
              </a:ext>
            </a:extLst>
          </p:cNvPr>
          <p:cNvSpPr/>
          <p:nvPr/>
        </p:nvSpPr>
        <p:spPr>
          <a:xfrm>
            <a:off x="8516471" y="1258420"/>
            <a:ext cx="2097741"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050" name="Picture 2">
            <a:extLst>
              <a:ext uri="{FF2B5EF4-FFF2-40B4-BE49-F238E27FC236}">
                <a16:creationId xmlns="" xmlns:a16="http://schemas.microsoft.com/office/drawing/2014/main" id="{CDA9A1E8-3867-F984-F3D2-92793BC89B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7434" y="4265313"/>
            <a:ext cx="1766047" cy="207588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8">
            <a:extLst>
              <a:ext uri="{FF2B5EF4-FFF2-40B4-BE49-F238E27FC236}">
                <a16:creationId xmlns="" xmlns:a16="http://schemas.microsoft.com/office/drawing/2014/main" id="{33E2437E-B39E-4921-CEDB-9CA8BDB7553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25845" y="1338797"/>
            <a:ext cx="1478991" cy="22184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54248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 xmlns:a16="http://schemas.microsoft.com/office/drawing/2014/main" id="{69D66A2B-2365-BA87-BC10-1590E792F490}"/>
              </a:ext>
            </a:extLst>
          </p:cNvPr>
          <p:cNvSpPr/>
          <p:nvPr/>
        </p:nvSpPr>
        <p:spPr>
          <a:xfrm>
            <a:off x="838198" y="3827929"/>
            <a:ext cx="3572433" cy="2664945"/>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a:extLst>
              <a:ext uri="{FF2B5EF4-FFF2-40B4-BE49-F238E27FC236}">
                <a16:creationId xmlns="" xmlns:a16="http://schemas.microsoft.com/office/drawing/2014/main" id="{69FC9841-506A-A7DE-07F5-34295A41FDD8}"/>
              </a:ext>
            </a:extLst>
          </p:cNvPr>
          <p:cNvSpPr>
            <a:spLocks noGrp="1"/>
          </p:cNvSpPr>
          <p:nvPr>
            <p:ph sz="half" idx="1"/>
          </p:nvPr>
        </p:nvSpPr>
        <p:spPr>
          <a:xfrm>
            <a:off x="838200" y="1258421"/>
            <a:ext cx="3572433" cy="2296014"/>
          </a:xfrm>
          <a:solidFill>
            <a:schemeClr val="bg1">
              <a:lumMod val="75000"/>
            </a:schemeClr>
          </a:solidFill>
          <a:ln>
            <a:solidFill>
              <a:schemeClr val="bg1">
                <a:lumMod val="75000"/>
              </a:schemeClr>
            </a:solidFill>
          </a:ln>
        </p:spPr>
        <p:txBody>
          <a:bodyPr>
            <a:noAutofit/>
          </a:bodyPr>
          <a:lstStyle/>
          <a:p>
            <a:pPr marL="0" indent="0">
              <a:buNone/>
            </a:pPr>
            <a:r>
              <a:rPr lang="en-US" sz="2400" dirty="0"/>
              <a:t>He studied at the military department at the MAI in the specialty "Operation and repair of aircraft, helicopters and aircraft engines“.</a:t>
            </a:r>
            <a:endParaRPr lang="ru-RU" sz="2400" dirty="0"/>
          </a:p>
        </p:txBody>
      </p:sp>
      <p:sp>
        <p:nvSpPr>
          <p:cNvPr id="4" name="Объект 3">
            <a:extLst>
              <a:ext uri="{FF2B5EF4-FFF2-40B4-BE49-F238E27FC236}">
                <a16:creationId xmlns="" xmlns:a16="http://schemas.microsoft.com/office/drawing/2014/main" id="{350BAFF7-A8C1-14DE-71C2-A9D860A1E447}"/>
              </a:ext>
            </a:extLst>
          </p:cNvPr>
          <p:cNvSpPr>
            <a:spLocks noGrp="1"/>
          </p:cNvSpPr>
          <p:nvPr>
            <p:ph sz="half" idx="2"/>
          </p:nvPr>
        </p:nvSpPr>
        <p:spPr>
          <a:xfrm>
            <a:off x="7781367" y="4029210"/>
            <a:ext cx="3572435" cy="2467025"/>
          </a:xfrm>
          <a:solidFill>
            <a:schemeClr val="bg1">
              <a:lumMod val="75000"/>
            </a:schemeClr>
          </a:solidFill>
          <a:ln>
            <a:solidFill>
              <a:schemeClr val="bg1">
                <a:lumMod val="75000"/>
              </a:schemeClr>
            </a:solidFill>
          </a:ln>
        </p:spPr>
        <p:txBody>
          <a:bodyPr>
            <a:noAutofit/>
          </a:bodyPr>
          <a:lstStyle/>
          <a:p>
            <a:pPr marL="0" indent="0">
              <a:buNone/>
            </a:pPr>
            <a:r>
              <a:rPr lang="ru-RU" sz="2400" dirty="0"/>
              <a:t>Проходил обучение на военной кафедре при МАИ по специальности «Эксплуатация и ремонт самолётов, вертолётов и авиационных двигателей»</a:t>
            </a:r>
            <a:r>
              <a:rPr lang="en-US" sz="2400" dirty="0"/>
              <a:t>.</a:t>
            </a:r>
            <a:endParaRPr lang="ru-RU" sz="2400" dirty="0"/>
          </a:p>
        </p:txBody>
      </p:sp>
      <p:sp>
        <p:nvSpPr>
          <p:cNvPr id="8" name="Прямоугольник 7">
            <a:extLst>
              <a:ext uri="{FF2B5EF4-FFF2-40B4-BE49-F238E27FC236}">
                <a16:creationId xmlns="" xmlns:a16="http://schemas.microsoft.com/office/drawing/2014/main" id="{86A02C57-FDC7-0569-F926-9C5ED19052AC}"/>
              </a:ext>
            </a:extLst>
          </p:cNvPr>
          <p:cNvSpPr/>
          <p:nvPr/>
        </p:nvSpPr>
        <p:spPr>
          <a:xfrm>
            <a:off x="7781367" y="1258419"/>
            <a:ext cx="3572433" cy="2569509"/>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3076" name="Picture 4">
            <a:extLst>
              <a:ext uri="{FF2B5EF4-FFF2-40B4-BE49-F238E27FC236}">
                <a16:creationId xmlns="" xmlns:a16="http://schemas.microsoft.com/office/drawing/2014/main" id="{B38BCA06-3A53-C150-B32E-0D1C3DE234E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45574" y="1395166"/>
            <a:ext cx="3444018" cy="229601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 xmlns:a16="http://schemas.microsoft.com/office/drawing/2014/main" id="{9699CC93-10CF-D042-5E5E-88804436460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7103" y="4029210"/>
            <a:ext cx="3394621" cy="2262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6063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 xmlns:a16="http://schemas.microsoft.com/office/drawing/2014/main" id="{69D66A2B-2365-BA87-BC10-1590E792F490}"/>
              </a:ext>
            </a:extLst>
          </p:cNvPr>
          <p:cNvSpPr/>
          <p:nvPr/>
        </p:nvSpPr>
        <p:spPr>
          <a:xfrm>
            <a:off x="838198" y="4113632"/>
            <a:ext cx="357243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a:extLst>
              <a:ext uri="{FF2B5EF4-FFF2-40B4-BE49-F238E27FC236}">
                <a16:creationId xmlns="" xmlns:a16="http://schemas.microsoft.com/office/drawing/2014/main" id="{69FC9841-506A-A7DE-07F5-34295A41FDD8}"/>
              </a:ext>
            </a:extLst>
          </p:cNvPr>
          <p:cNvSpPr>
            <a:spLocks noGrp="1"/>
          </p:cNvSpPr>
          <p:nvPr>
            <p:ph sz="half" idx="1"/>
          </p:nvPr>
        </p:nvSpPr>
        <p:spPr>
          <a:xfrm>
            <a:off x="838200" y="1258420"/>
            <a:ext cx="3572433" cy="2739839"/>
          </a:xfrm>
          <a:solidFill>
            <a:schemeClr val="bg1">
              <a:lumMod val="75000"/>
            </a:schemeClr>
          </a:solidFill>
          <a:ln>
            <a:solidFill>
              <a:schemeClr val="bg1">
                <a:lumMod val="75000"/>
              </a:schemeClr>
            </a:solidFill>
          </a:ln>
        </p:spPr>
        <p:txBody>
          <a:bodyPr>
            <a:normAutofit/>
          </a:bodyPr>
          <a:lstStyle/>
          <a:p>
            <a:pPr marL="0" indent="0">
              <a:buNone/>
            </a:pPr>
            <a:r>
              <a:rPr lang="en-US" sz="2500" dirty="0"/>
              <a:t>March 2014, he worked as an engineer of the 2nd, then 1st category in the design department of transport cargo ships of RSC </a:t>
            </a:r>
            <a:r>
              <a:rPr lang="en-US" sz="2500" dirty="0" err="1"/>
              <a:t>Energia</a:t>
            </a:r>
            <a:r>
              <a:rPr lang="en-US" sz="2500" dirty="0"/>
              <a:t> named after S. P. Korolev</a:t>
            </a:r>
            <a:r>
              <a:rPr lang="ru-RU" sz="2500" dirty="0"/>
              <a:t>.</a:t>
            </a:r>
          </a:p>
        </p:txBody>
      </p:sp>
      <p:sp>
        <p:nvSpPr>
          <p:cNvPr id="4" name="Объект 3">
            <a:extLst>
              <a:ext uri="{FF2B5EF4-FFF2-40B4-BE49-F238E27FC236}">
                <a16:creationId xmlns="" xmlns:a16="http://schemas.microsoft.com/office/drawing/2014/main" id="{350BAFF7-A8C1-14DE-71C2-A9D860A1E447}"/>
              </a:ext>
            </a:extLst>
          </p:cNvPr>
          <p:cNvSpPr>
            <a:spLocks noGrp="1"/>
          </p:cNvSpPr>
          <p:nvPr>
            <p:ph sz="half" idx="2"/>
          </p:nvPr>
        </p:nvSpPr>
        <p:spPr>
          <a:xfrm>
            <a:off x="7781367" y="3756396"/>
            <a:ext cx="3572435" cy="2739839"/>
          </a:xfrm>
          <a:solidFill>
            <a:schemeClr val="bg1">
              <a:lumMod val="75000"/>
            </a:schemeClr>
          </a:solidFill>
          <a:ln>
            <a:solidFill>
              <a:schemeClr val="bg1">
                <a:lumMod val="75000"/>
              </a:schemeClr>
            </a:solidFill>
          </a:ln>
        </p:spPr>
        <p:txBody>
          <a:bodyPr>
            <a:noAutofit/>
          </a:bodyPr>
          <a:lstStyle/>
          <a:p>
            <a:pPr marL="0" indent="0">
              <a:buNone/>
            </a:pPr>
            <a:r>
              <a:rPr lang="ru-RU" sz="2400" dirty="0"/>
              <a:t>С марта 2014 года работал инженером 2-й, затем 1-й категории в отделе проектирования транспортных грузовых кораблей РКК «Энергия» имени С. П. Королёва.</a:t>
            </a:r>
          </a:p>
        </p:txBody>
      </p:sp>
      <p:pic>
        <p:nvPicPr>
          <p:cNvPr id="1028" name="Picture 4">
            <a:extLst>
              <a:ext uri="{FF2B5EF4-FFF2-40B4-BE49-F238E27FC236}">
                <a16:creationId xmlns="" xmlns:a16="http://schemas.microsoft.com/office/drawing/2014/main" id="{79F8760C-C83F-521B-68AC-252A8339057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6113" y="4212144"/>
            <a:ext cx="3276602" cy="2182217"/>
          </a:xfrm>
          <a:prstGeom prst="rect">
            <a:avLst/>
          </a:prstGeom>
          <a:noFill/>
          <a:extLst>
            <a:ext uri="{909E8E84-426E-40DD-AFC4-6F175D3DCCD1}">
              <a14:hiddenFill xmlns:a14="http://schemas.microsoft.com/office/drawing/2010/main">
                <a:solidFill>
                  <a:srgbClr val="FFFFFF"/>
                </a:solidFill>
              </a14:hiddenFill>
            </a:ext>
          </a:extLst>
        </p:spPr>
      </p:pic>
      <p:sp>
        <p:nvSpPr>
          <p:cNvPr id="8" name="Прямоугольник 7">
            <a:extLst>
              <a:ext uri="{FF2B5EF4-FFF2-40B4-BE49-F238E27FC236}">
                <a16:creationId xmlns="" xmlns:a16="http://schemas.microsoft.com/office/drawing/2014/main" id="{86A02C57-FDC7-0569-F926-9C5ED19052AC}"/>
              </a:ext>
            </a:extLst>
          </p:cNvPr>
          <p:cNvSpPr/>
          <p:nvPr/>
        </p:nvSpPr>
        <p:spPr>
          <a:xfrm>
            <a:off x="7781367" y="1258420"/>
            <a:ext cx="357243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098" name="Picture 2">
            <a:extLst>
              <a:ext uri="{FF2B5EF4-FFF2-40B4-BE49-F238E27FC236}">
                <a16:creationId xmlns="" xmlns:a16="http://schemas.microsoft.com/office/drawing/2014/main" id="{A1C47E1E-7CBF-BB95-B8B8-F8E8DEEE66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90781" y="1504840"/>
            <a:ext cx="3353603" cy="1886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8889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 xmlns:a16="http://schemas.microsoft.com/office/drawing/2014/main" id="{69D66A2B-2365-BA87-BC10-1590E792F490}"/>
              </a:ext>
            </a:extLst>
          </p:cNvPr>
          <p:cNvSpPr/>
          <p:nvPr/>
        </p:nvSpPr>
        <p:spPr>
          <a:xfrm>
            <a:off x="838198" y="4113632"/>
            <a:ext cx="357243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a:extLst>
              <a:ext uri="{FF2B5EF4-FFF2-40B4-BE49-F238E27FC236}">
                <a16:creationId xmlns="" xmlns:a16="http://schemas.microsoft.com/office/drawing/2014/main" id="{79A1101E-6340-9323-BAAF-2BE3C719A10C}"/>
              </a:ext>
            </a:extLst>
          </p:cNvPr>
          <p:cNvSpPr>
            <a:spLocks noGrp="1"/>
          </p:cNvSpPr>
          <p:nvPr>
            <p:ph type="title"/>
          </p:nvPr>
        </p:nvSpPr>
        <p:spPr>
          <a:xfrm>
            <a:off x="3865107" y="332255"/>
            <a:ext cx="4461786" cy="777921"/>
          </a:xfrm>
          <a:solidFill>
            <a:schemeClr val="bg1">
              <a:lumMod val="75000"/>
            </a:schemeClr>
          </a:solidFill>
          <a:ln>
            <a:solidFill>
              <a:schemeClr val="bg1">
                <a:lumMod val="75000"/>
              </a:schemeClr>
            </a:solidFill>
          </a:ln>
        </p:spPr>
        <p:txBody>
          <a:bodyPr>
            <a:noAutofit/>
          </a:bodyPr>
          <a:lstStyle/>
          <a:p>
            <a:pPr algn="ctr"/>
            <a:r>
              <a:rPr lang="en-US" sz="3600" b="1" dirty="0"/>
              <a:t>Space training</a:t>
            </a:r>
            <a:r>
              <a:rPr lang="ru-RU" sz="3600" b="1" dirty="0"/>
              <a:t/>
            </a:r>
            <a:br>
              <a:rPr lang="ru-RU" sz="3600" b="1" dirty="0"/>
            </a:br>
            <a:r>
              <a:rPr lang="ru-RU" sz="2000" b="1" dirty="0"/>
              <a:t>Космическая подготовка</a:t>
            </a:r>
          </a:p>
        </p:txBody>
      </p:sp>
      <p:sp>
        <p:nvSpPr>
          <p:cNvPr id="3" name="Объект 2">
            <a:extLst>
              <a:ext uri="{FF2B5EF4-FFF2-40B4-BE49-F238E27FC236}">
                <a16:creationId xmlns="" xmlns:a16="http://schemas.microsoft.com/office/drawing/2014/main" id="{69FC9841-506A-A7DE-07F5-34295A41FDD8}"/>
              </a:ext>
            </a:extLst>
          </p:cNvPr>
          <p:cNvSpPr>
            <a:spLocks noGrp="1"/>
          </p:cNvSpPr>
          <p:nvPr>
            <p:ph sz="half" idx="1"/>
          </p:nvPr>
        </p:nvSpPr>
        <p:spPr>
          <a:xfrm>
            <a:off x="838200" y="1258420"/>
            <a:ext cx="3572433" cy="2739839"/>
          </a:xfrm>
          <a:solidFill>
            <a:schemeClr val="bg1">
              <a:lumMod val="75000"/>
            </a:schemeClr>
          </a:solidFill>
          <a:ln>
            <a:solidFill>
              <a:schemeClr val="bg1">
                <a:lumMod val="75000"/>
              </a:schemeClr>
            </a:solidFill>
          </a:ln>
        </p:spPr>
        <p:txBody>
          <a:bodyPr>
            <a:noAutofit/>
          </a:bodyPr>
          <a:lstStyle/>
          <a:p>
            <a:pPr marL="0" indent="0">
              <a:buNone/>
            </a:pPr>
            <a:r>
              <a:rPr lang="en-US" sz="1800" dirty="0"/>
              <a:t>In 2015, he passed a medical examination at the Institute of Biomedical Problems, and also passed an internal "mini-exam". In November 2017, he received the admission of the Main Medical Commission. On August 10, 2018, he was recommended for enrollment as a candidate for test cosmonauts</a:t>
            </a:r>
            <a:r>
              <a:rPr lang="ru-RU" sz="1800" dirty="0"/>
              <a:t>.</a:t>
            </a:r>
          </a:p>
        </p:txBody>
      </p:sp>
      <p:sp>
        <p:nvSpPr>
          <p:cNvPr id="4" name="Объект 3">
            <a:extLst>
              <a:ext uri="{FF2B5EF4-FFF2-40B4-BE49-F238E27FC236}">
                <a16:creationId xmlns="" xmlns:a16="http://schemas.microsoft.com/office/drawing/2014/main" id="{350BAFF7-A8C1-14DE-71C2-A9D860A1E447}"/>
              </a:ext>
            </a:extLst>
          </p:cNvPr>
          <p:cNvSpPr>
            <a:spLocks noGrp="1"/>
          </p:cNvSpPr>
          <p:nvPr>
            <p:ph sz="half" idx="2"/>
          </p:nvPr>
        </p:nvSpPr>
        <p:spPr>
          <a:xfrm>
            <a:off x="7781367" y="3756396"/>
            <a:ext cx="3572435" cy="2739839"/>
          </a:xfrm>
          <a:solidFill>
            <a:schemeClr val="bg1">
              <a:lumMod val="75000"/>
            </a:schemeClr>
          </a:solidFill>
          <a:ln>
            <a:solidFill>
              <a:schemeClr val="bg1">
                <a:lumMod val="75000"/>
              </a:schemeClr>
            </a:solidFill>
          </a:ln>
        </p:spPr>
        <p:txBody>
          <a:bodyPr>
            <a:noAutofit/>
          </a:bodyPr>
          <a:lstStyle/>
          <a:p>
            <a:pPr marL="0" indent="0">
              <a:buNone/>
            </a:pPr>
            <a:r>
              <a:rPr lang="ru-RU" sz="1600" dirty="0"/>
              <a:t>В 2015 году прошел медицинское обследование в Институте медико-биологических проблем, а также прошел внутренний «мини-экзамен». ноябре 2017 года получил допуск Главной медицинской комиссии. 10 августа 2018 года</a:t>
            </a:r>
            <a:r>
              <a:rPr lang="en-US" sz="1600" dirty="0"/>
              <a:t>,</a:t>
            </a:r>
            <a:r>
              <a:rPr lang="ru-RU" sz="1600" dirty="0"/>
              <a:t> был рекомендован к зачислению на должность кандидата в космонавты-испытатели.</a:t>
            </a:r>
          </a:p>
        </p:txBody>
      </p:sp>
      <p:sp>
        <p:nvSpPr>
          <p:cNvPr id="8" name="Прямоугольник 7">
            <a:extLst>
              <a:ext uri="{FF2B5EF4-FFF2-40B4-BE49-F238E27FC236}">
                <a16:creationId xmlns="" xmlns:a16="http://schemas.microsoft.com/office/drawing/2014/main" id="{86A02C57-FDC7-0569-F926-9C5ED19052AC}"/>
              </a:ext>
            </a:extLst>
          </p:cNvPr>
          <p:cNvSpPr/>
          <p:nvPr/>
        </p:nvSpPr>
        <p:spPr>
          <a:xfrm>
            <a:off x="7781367" y="1258420"/>
            <a:ext cx="357243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122" name="Picture 2">
            <a:extLst>
              <a:ext uri="{FF2B5EF4-FFF2-40B4-BE49-F238E27FC236}">
                <a16:creationId xmlns="" xmlns:a16="http://schemas.microsoft.com/office/drawing/2014/main" id="{90B3B3C9-EE2F-A2A9-81CF-510A2A43DD4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6751" y="4218479"/>
            <a:ext cx="3255326" cy="216954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 xmlns:a16="http://schemas.microsoft.com/office/drawing/2014/main" id="{FFBB1BF4-A7FC-6AA6-799D-4BD4B597943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2961" y="1324960"/>
            <a:ext cx="3369243" cy="2246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5320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 xmlns:a16="http://schemas.microsoft.com/office/drawing/2014/main" id="{69D66A2B-2365-BA87-BC10-1590E792F490}"/>
              </a:ext>
            </a:extLst>
          </p:cNvPr>
          <p:cNvSpPr/>
          <p:nvPr/>
        </p:nvSpPr>
        <p:spPr>
          <a:xfrm>
            <a:off x="838198" y="4113632"/>
            <a:ext cx="357243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a:extLst>
              <a:ext uri="{FF2B5EF4-FFF2-40B4-BE49-F238E27FC236}">
                <a16:creationId xmlns="" xmlns:a16="http://schemas.microsoft.com/office/drawing/2014/main" id="{69FC9841-506A-A7DE-07F5-34295A41FDD8}"/>
              </a:ext>
            </a:extLst>
          </p:cNvPr>
          <p:cNvSpPr>
            <a:spLocks noGrp="1"/>
          </p:cNvSpPr>
          <p:nvPr>
            <p:ph sz="half" idx="1"/>
          </p:nvPr>
        </p:nvSpPr>
        <p:spPr>
          <a:xfrm>
            <a:off x="838200" y="1258420"/>
            <a:ext cx="3572433" cy="2739839"/>
          </a:xfrm>
          <a:solidFill>
            <a:schemeClr val="bg1">
              <a:lumMod val="75000"/>
            </a:schemeClr>
          </a:solidFill>
          <a:ln>
            <a:solidFill>
              <a:schemeClr val="bg1">
                <a:lumMod val="75000"/>
              </a:schemeClr>
            </a:solidFill>
          </a:ln>
        </p:spPr>
        <p:txBody>
          <a:bodyPr>
            <a:noAutofit/>
          </a:bodyPr>
          <a:lstStyle/>
          <a:p>
            <a:pPr marL="0" indent="0">
              <a:buNone/>
            </a:pPr>
            <a:r>
              <a:rPr lang="en-US" sz="2500" dirty="0"/>
              <a:t>On October 1, 2018, he</a:t>
            </a:r>
            <a:r>
              <a:rPr lang="ru-RU" sz="2500" dirty="0"/>
              <a:t> </a:t>
            </a:r>
            <a:r>
              <a:rPr lang="en-US" sz="2500" dirty="0"/>
              <a:t>began general space training. He began training on actions after landing in a wooded and swampy area in winter ("winter survival").</a:t>
            </a:r>
            <a:endParaRPr lang="ru-RU" sz="2500" dirty="0"/>
          </a:p>
        </p:txBody>
      </p:sp>
      <p:sp>
        <p:nvSpPr>
          <p:cNvPr id="4" name="Объект 3">
            <a:extLst>
              <a:ext uri="{FF2B5EF4-FFF2-40B4-BE49-F238E27FC236}">
                <a16:creationId xmlns="" xmlns:a16="http://schemas.microsoft.com/office/drawing/2014/main" id="{350BAFF7-A8C1-14DE-71C2-A9D860A1E447}"/>
              </a:ext>
            </a:extLst>
          </p:cNvPr>
          <p:cNvSpPr>
            <a:spLocks noGrp="1"/>
          </p:cNvSpPr>
          <p:nvPr>
            <p:ph sz="half" idx="2"/>
          </p:nvPr>
        </p:nvSpPr>
        <p:spPr>
          <a:xfrm>
            <a:off x="7781367" y="3756396"/>
            <a:ext cx="3572435" cy="2739839"/>
          </a:xfrm>
          <a:solidFill>
            <a:schemeClr val="bg1">
              <a:lumMod val="75000"/>
            </a:schemeClr>
          </a:solidFill>
          <a:ln>
            <a:solidFill>
              <a:schemeClr val="bg1">
                <a:lumMod val="75000"/>
              </a:schemeClr>
            </a:solidFill>
          </a:ln>
        </p:spPr>
        <p:txBody>
          <a:bodyPr>
            <a:noAutofit/>
          </a:bodyPr>
          <a:lstStyle/>
          <a:p>
            <a:pPr marL="0" indent="0">
              <a:buNone/>
            </a:pPr>
            <a:r>
              <a:rPr lang="ru-RU" sz="2100" dirty="0"/>
              <a:t>1 октября 2018 года был зачислен в отряд космонавтов и приступил к </a:t>
            </a:r>
            <a:r>
              <a:rPr lang="ru-RU" sz="2100" dirty="0" err="1"/>
              <a:t>общекосмической</a:t>
            </a:r>
            <a:r>
              <a:rPr lang="ru-RU" sz="2100" dirty="0"/>
              <a:t> подготовке. Приступил к тренировкам по действиям после посадки в лесисто-болотистой местности зимой («зимнее выживание»).</a:t>
            </a:r>
          </a:p>
        </p:txBody>
      </p:sp>
      <p:sp>
        <p:nvSpPr>
          <p:cNvPr id="8" name="Прямоугольник 7">
            <a:extLst>
              <a:ext uri="{FF2B5EF4-FFF2-40B4-BE49-F238E27FC236}">
                <a16:creationId xmlns="" xmlns:a16="http://schemas.microsoft.com/office/drawing/2014/main" id="{86A02C57-FDC7-0569-F926-9C5ED19052AC}"/>
              </a:ext>
            </a:extLst>
          </p:cNvPr>
          <p:cNvSpPr/>
          <p:nvPr/>
        </p:nvSpPr>
        <p:spPr>
          <a:xfrm>
            <a:off x="7781367" y="1258420"/>
            <a:ext cx="357243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146" name="Picture 2">
            <a:extLst>
              <a:ext uri="{FF2B5EF4-FFF2-40B4-BE49-F238E27FC236}">
                <a16:creationId xmlns="" xmlns:a16="http://schemas.microsoft.com/office/drawing/2014/main" id="{218E9259-0A81-5A9D-C521-AA5854D2116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9294" y="4219672"/>
            <a:ext cx="3250240" cy="2167161"/>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a:extLst>
              <a:ext uri="{FF2B5EF4-FFF2-40B4-BE49-F238E27FC236}">
                <a16:creationId xmlns="" xmlns:a16="http://schemas.microsoft.com/office/drawing/2014/main" id="{0114DD1B-1CC6-A812-1263-8842DD44A57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03277" y="1405009"/>
            <a:ext cx="3128612" cy="20860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60440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 xmlns:a16="http://schemas.microsoft.com/office/drawing/2014/main" id="{69D66A2B-2365-BA87-BC10-1590E792F490}"/>
              </a:ext>
            </a:extLst>
          </p:cNvPr>
          <p:cNvSpPr/>
          <p:nvPr/>
        </p:nvSpPr>
        <p:spPr>
          <a:xfrm>
            <a:off x="838198" y="4113632"/>
            <a:ext cx="357243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a:extLst>
              <a:ext uri="{FF2B5EF4-FFF2-40B4-BE49-F238E27FC236}">
                <a16:creationId xmlns="" xmlns:a16="http://schemas.microsoft.com/office/drawing/2014/main" id="{69FC9841-506A-A7DE-07F5-34295A41FDD8}"/>
              </a:ext>
            </a:extLst>
          </p:cNvPr>
          <p:cNvSpPr>
            <a:spLocks noGrp="1"/>
          </p:cNvSpPr>
          <p:nvPr>
            <p:ph sz="half" idx="1"/>
          </p:nvPr>
        </p:nvSpPr>
        <p:spPr>
          <a:xfrm>
            <a:off x="838200" y="1258421"/>
            <a:ext cx="3572433" cy="2170580"/>
          </a:xfrm>
          <a:solidFill>
            <a:schemeClr val="bg1">
              <a:lumMod val="75000"/>
            </a:schemeClr>
          </a:solidFill>
          <a:ln>
            <a:solidFill>
              <a:schemeClr val="bg1">
                <a:lumMod val="75000"/>
              </a:schemeClr>
            </a:solidFill>
          </a:ln>
        </p:spPr>
        <p:txBody>
          <a:bodyPr>
            <a:noAutofit/>
          </a:bodyPr>
          <a:lstStyle/>
          <a:p>
            <a:pPr marL="0" indent="0">
              <a:buNone/>
            </a:pPr>
            <a:r>
              <a:rPr lang="en-US" dirty="0"/>
              <a:t>On August 30, 2019, he successfully passed the exam and was awarded the qualification of "diver". </a:t>
            </a:r>
            <a:endParaRPr lang="ru-RU" dirty="0"/>
          </a:p>
        </p:txBody>
      </p:sp>
      <p:sp>
        <p:nvSpPr>
          <p:cNvPr id="4" name="Объект 3">
            <a:extLst>
              <a:ext uri="{FF2B5EF4-FFF2-40B4-BE49-F238E27FC236}">
                <a16:creationId xmlns="" xmlns:a16="http://schemas.microsoft.com/office/drawing/2014/main" id="{350BAFF7-A8C1-14DE-71C2-A9D860A1E447}"/>
              </a:ext>
            </a:extLst>
          </p:cNvPr>
          <p:cNvSpPr>
            <a:spLocks noGrp="1"/>
          </p:cNvSpPr>
          <p:nvPr>
            <p:ph sz="half" idx="2"/>
          </p:nvPr>
        </p:nvSpPr>
        <p:spPr>
          <a:xfrm>
            <a:off x="7781367" y="4610501"/>
            <a:ext cx="3572435" cy="1885734"/>
          </a:xfrm>
          <a:solidFill>
            <a:schemeClr val="bg1">
              <a:lumMod val="75000"/>
            </a:schemeClr>
          </a:solidFill>
          <a:ln>
            <a:solidFill>
              <a:schemeClr val="bg1">
                <a:lumMod val="75000"/>
              </a:schemeClr>
            </a:solidFill>
          </a:ln>
        </p:spPr>
        <p:txBody>
          <a:bodyPr>
            <a:noAutofit/>
          </a:bodyPr>
          <a:lstStyle/>
          <a:p>
            <a:pPr marL="0" indent="0">
              <a:buNone/>
            </a:pPr>
            <a:r>
              <a:rPr lang="ru-RU" sz="1800" dirty="0"/>
              <a:t> </a:t>
            </a:r>
            <a:r>
              <a:rPr lang="ru-RU" sz="2500" dirty="0"/>
              <a:t>30 августа 2019 года успешно сдал экзамен, и ему была присвоена квалификация «водолаз».</a:t>
            </a:r>
          </a:p>
        </p:txBody>
      </p:sp>
      <p:sp>
        <p:nvSpPr>
          <p:cNvPr id="8" name="Прямоугольник 7">
            <a:extLst>
              <a:ext uri="{FF2B5EF4-FFF2-40B4-BE49-F238E27FC236}">
                <a16:creationId xmlns="" xmlns:a16="http://schemas.microsoft.com/office/drawing/2014/main" id="{86A02C57-FDC7-0569-F926-9C5ED19052AC}"/>
              </a:ext>
            </a:extLst>
          </p:cNvPr>
          <p:cNvSpPr/>
          <p:nvPr/>
        </p:nvSpPr>
        <p:spPr>
          <a:xfrm>
            <a:off x="8345103" y="1258419"/>
            <a:ext cx="2444817" cy="3169201"/>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7170" name="Picture 2">
            <a:extLst>
              <a:ext uri="{FF2B5EF4-FFF2-40B4-BE49-F238E27FC236}">
                <a16:creationId xmlns="" xmlns:a16="http://schemas.microsoft.com/office/drawing/2014/main" id="{7626824C-4231-3A6F-F418-5C35BC6E13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6491" y="4158486"/>
            <a:ext cx="3055845" cy="228953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 xmlns:a16="http://schemas.microsoft.com/office/drawing/2014/main" id="{7918010A-D303-4FA5-48D6-5C238881719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56041" y="1353125"/>
            <a:ext cx="2023083" cy="2979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69527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7" name="Прямоугольник 6">
            <a:extLst>
              <a:ext uri="{FF2B5EF4-FFF2-40B4-BE49-F238E27FC236}">
                <a16:creationId xmlns="" xmlns:a16="http://schemas.microsoft.com/office/drawing/2014/main" id="{69D66A2B-2365-BA87-BC10-1590E792F490}"/>
              </a:ext>
            </a:extLst>
          </p:cNvPr>
          <p:cNvSpPr/>
          <p:nvPr/>
        </p:nvSpPr>
        <p:spPr>
          <a:xfrm>
            <a:off x="838198" y="4225491"/>
            <a:ext cx="3572433" cy="2165684"/>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Объект 2">
            <a:extLst>
              <a:ext uri="{FF2B5EF4-FFF2-40B4-BE49-F238E27FC236}">
                <a16:creationId xmlns="" xmlns:a16="http://schemas.microsoft.com/office/drawing/2014/main" id="{69FC9841-506A-A7DE-07F5-34295A41FDD8}"/>
              </a:ext>
            </a:extLst>
          </p:cNvPr>
          <p:cNvSpPr>
            <a:spLocks noGrp="1"/>
          </p:cNvSpPr>
          <p:nvPr>
            <p:ph sz="half" idx="1"/>
          </p:nvPr>
        </p:nvSpPr>
        <p:spPr>
          <a:xfrm>
            <a:off x="838200" y="1258420"/>
            <a:ext cx="3572433" cy="2739839"/>
          </a:xfrm>
          <a:solidFill>
            <a:schemeClr val="bg1">
              <a:lumMod val="75000"/>
            </a:schemeClr>
          </a:solidFill>
          <a:ln>
            <a:solidFill>
              <a:schemeClr val="bg1">
                <a:lumMod val="75000"/>
              </a:schemeClr>
            </a:solidFill>
          </a:ln>
        </p:spPr>
        <p:txBody>
          <a:bodyPr>
            <a:noAutofit/>
          </a:bodyPr>
          <a:lstStyle/>
          <a:p>
            <a:pPr marL="0" indent="0">
              <a:buNone/>
            </a:pPr>
            <a:r>
              <a:rPr lang="en-US" sz="2000" dirty="0"/>
              <a:t>On November 24, 2020, he passed the state exam following the completion of the general space training course. On December 2, 2020, by the decision of the Interdepartmental Qualification Commission, he was awarded the qualification of a test cosmonaut.</a:t>
            </a:r>
            <a:endParaRPr lang="ru-RU" sz="2000" dirty="0"/>
          </a:p>
        </p:txBody>
      </p:sp>
      <p:sp>
        <p:nvSpPr>
          <p:cNvPr id="4" name="Объект 3">
            <a:extLst>
              <a:ext uri="{FF2B5EF4-FFF2-40B4-BE49-F238E27FC236}">
                <a16:creationId xmlns="" xmlns:a16="http://schemas.microsoft.com/office/drawing/2014/main" id="{350BAFF7-A8C1-14DE-71C2-A9D860A1E447}"/>
              </a:ext>
            </a:extLst>
          </p:cNvPr>
          <p:cNvSpPr>
            <a:spLocks noGrp="1"/>
          </p:cNvSpPr>
          <p:nvPr>
            <p:ph sz="half" idx="2"/>
          </p:nvPr>
        </p:nvSpPr>
        <p:spPr>
          <a:xfrm>
            <a:off x="7781367" y="3756396"/>
            <a:ext cx="3572435" cy="2739839"/>
          </a:xfrm>
          <a:solidFill>
            <a:schemeClr val="bg1">
              <a:lumMod val="75000"/>
            </a:schemeClr>
          </a:solidFill>
          <a:ln>
            <a:solidFill>
              <a:schemeClr val="bg1">
                <a:lumMod val="75000"/>
              </a:schemeClr>
            </a:solidFill>
          </a:ln>
        </p:spPr>
        <p:txBody>
          <a:bodyPr>
            <a:noAutofit/>
          </a:bodyPr>
          <a:lstStyle/>
          <a:p>
            <a:pPr marL="0" indent="0">
              <a:buNone/>
            </a:pPr>
            <a:r>
              <a:rPr lang="ru-RU" sz="1800" dirty="0"/>
              <a:t>24 ноября 2020 года сдал государственный экзамен по итогам окончания курса </a:t>
            </a:r>
            <a:r>
              <a:rPr lang="ru-RU" sz="1800" dirty="0" err="1"/>
              <a:t>общекосмической</a:t>
            </a:r>
            <a:r>
              <a:rPr lang="ru-RU" sz="1800" dirty="0"/>
              <a:t> подготовки. 2 декабря 2020 года решением Межведомственной квалификационной комиссии</a:t>
            </a:r>
            <a:r>
              <a:rPr lang="en-US" sz="1800" dirty="0"/>
              <a:t>, </a:t>
            </a:r>
            <a:r>
              <a:rPr lang="ru-RU" sz="1800" dirty="0"/>
              <a:t>ему была присвоена квалификация космонавта-испытателя.</a:t>
            </a:r>
          </a:p>
        </p:txBody>
      </p:sp>
      <p:sp>
        <p:nvSpPr>
          <p:cNvPr id="8" name="Прямоугольник 7">
            <a:extLst>
              <a:ext uri="{FF2B5EF4-FFF2-40B4-BE49-F238E27FC236}">
                <a16:creationId xmlns="" xmlns:a16="http://schemas.microsoft.com/office/drawing/2014/main" id="{86A02C57-FDC7-0569-F926-9C5ED19052AC}"/>
              </a:ext>
            </a:extLst>
          </p:cNvPr>
          <p:cNvSpPr/>
          <p:nvPr/>
        </p:nvSpPr>
        <p:spPr>
          <a:xfrm>
            <a:off x="7781367" y="1258420"/>
            <a:ext cx="3572433" cy="2379242"/>
          </a:xfrm>
          <a:prstGeom prst="rect">
            <a:avLst/>
          </a:prstGeom>
          <a:solidFill>
            <a:schemeClr val="bg1">
              <a:lumMod val="75000"/>
            </a:schemeClr>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194" name="Picture 2">
            <a:extLst>
              <a:ext uri="{FF2B5EF4-FFF2-40B4-BE49-F238E27FC236}">
                <a16:creationId xmlns="" xmlns:a16="http://schemas.microsoft.com/office/drawing/2014/main" id="{25539744-3388-42B1-753D-3053B23F79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2241" y="4365928"/>
            <a:ext cx="3484345" cy="187465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a:extLst>
              <a:ext uri="{FF2B5EF4-FFF2-40B4-BE49-F238E27FC236}">
                <a16:creationId xmlns="" xmlns:a16="http://schemas.microsoft.com/office/drawing/2014/main" id="{5DACA9A8-8ED2-B296-6BAA-3B7633F09B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2215" y="1324462"/>
            <a:ext cx="3370736" cy="2247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6141118"/>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TotalTime>
  <Words>932</Words>
  <Application>Microsoft Office PowerPoint</Application>
  <PresentationFormat>Произвольный</PresentationFormat>
  <Paragraphs>32</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“Our countryman: the cosmonaut Gorbunov Alexander.” “Наш земляк: космонавт Горбунов Александр.”</vt:lpstr>
      <vt:lpstr>Alexander Vladimirovich Gorbunov </vt:lpstr>
      <vt:lpstr>Early years, studies and professional activity. Ранние годы, учёба и профессиональная деятельность.</vt:lpstr>
      <vt:lpstr>Презентация PowerPoint</vt:lpstr>
      <vt:lpstr>Презентация PowerPoint</vt:lpstr>
      <vt:lpstr>Space training Космическая подготовка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We are very proud of our fellow countryman! Мы очень гордимся нашим земляком!</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“Our townsman Gorbunov A.” “Наш земляк Горбунов А.”</dc:title>
  <dc:creator>softik222@yandex.ru</dc:creator>
  <cp:lastModifiedBy>admin</cp:lastModifiedBy>
  <cp:revision>11</cp:revision>
  <dcterms:created xsi:type="dcterms:W3CDTF">2023-09-14T16:49:11Z</dcterms:created>
  <dcterms:modified xsi:type="dcterms:W3CDTF">2023-09-15T20:11:35Z</dcterms:modified>
</cp:coreProperties>
</file>