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61" r:id="rId2"/>
    <p:sldId id="300" r:id="rId3"/>
    <p:sldId id="310" r:id="rId4"/>
    <p:sldId id="311" r:id="rId5"/>
    <p:sldId id="296" r:id="rId6"/>
    <p:sldId id="282" r:id="rId7"/>
    <p:sldId id="283" r:id="rId8"/>
    <p:sldId id="266" r:id="rId9"/>
    <p:sldId id="284" r:id="rId10"/>
    <p:sldId id="285" r:id="rId11"/>
    <p:sldId id="315" r:id="rId12"/>
    <p:sldId id="286" r:id="rId13"/>
    <p:sldId id="316" r:id="rId14"/>
    <p:sldId id="287" r:id="rId15"/>
    <p:sldId id="288" r:id="rId16"/>
    <p:sldId id="289" r:id="rId17"/>
    <p:sldId id="290" r:id="rId18"/>
    <p:sldId id="291" r:id="rId19"/>
    <p:sldId id="292" r:id="rId20"/>
    <p:sldId id="270" r:id="rId21"/>
    <p:sldId id="271" r:id="rId22"/>
    <p:sldId id="275" r:id="rId23"/>
    <p:sldId id="280" r:id="rId24"/>
    <p:sldId id="279" r:id="rId25"/>
    <p:sldId id="317" r:id="rId26"/>
    <p:sldId id="309" r:id="rId27"/>
    <p:sldId id="308" r:id="rId28"/>
    <p:sldId id="318" r:id="rId29"/>
    <p:sldId id="274" r:id="rId30"/>
    <p:sldId id="262" r:id="rId31"/>
    <p:sldId id="265" r:id="rId32"/>
    <p:sldId id="263" r:id="rId33"/>
    <p:sldId id="276" r:id="rId34"/>
    <p:sldId id="277" r:id="rId35"/>
    <p:sldId id="278" r:id="rId36"/>
    <p:sldId id="267" r:id="rId37"/>
    <p:sldId id="268" r:id="rId38"/>
    <p:sldId id="31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B9EDFF"/>
    <a:srgbClr val="9FE6FF"/>
    <a:srgbClr val="85DFFF"/>
    <a:srgbClr val="6600CC"/>
    <a:srgbClr val="FF6699"/>
    <a:srgbClr val="FFFF00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78" d="100"/>
          <a:sy n="78" d="100"/>
        </p:scale>
        <p:origin x="-498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C465B2-46EA-4B8E-8900-DC31F13C7528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C616A-D9E7-4C59-9393-CB43C98914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75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00E5099-D883-4744-9602-E836882CFA11}" type="slidenum">
              <a:rPr lang="ru-RU" altLang="ru-RU"/>
              <a:pPr eaLnBrk="1" hangingPunct="1"/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027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D57580F-F467-424F-98AF-DA693C16EE8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0576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29.07.2024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21200" y="6619885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48.png"/><Relationship Id="rId2" Type="http://schemas.openxmlformats.org/officeDocument/2006/relationships/image" Target="../media/image43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47.png"/><Relationship Id="rId4" Type="http://schemas.openxmlformats.org/officeDocument/2006/relationships/image" Target="../media/image44.png"/><Relationship Id="rId9" Type="http://schemas.microsoft.com/office/2007/relationships/hdphoto" Target="../media/hdphoto4.wdp"/><Relationship Id="rId1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48.png"/><Relationship Id="rId2" Type="http://schemas.openxmlformats.org/officeDocument/2006/relationships/image" Target="../media/image43.png"/><Relationship Id="rId16" Type="http://schemas.openxmlformats.org/officeDocument/2006/relationships/image" Target="../media/image5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47.png"/><Relationship Id="rId4" Type="http://schemas.openxmlformats.org/officeDocument/2006/relationships/image" Target="../media/image44.png"/><Relationship Id="rId9" Type="http://schemas.microsoft.com/office/2007/relationships/hdphoto" Target="../media/hdphoto4.wdp"/><Relationship Id="rId1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70.png"/><Relationship Id="rId7" Type="http://schemas.openxmlformats.org/officeDocument/2006/relationships/image" Target="../media/image73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66.png"/><Relationship Id="rId9" Type="http://schemas.openxmlformats.org/officeDocument/2006/relationships/image" Target="../media/image7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1042987" y="476250"/>
            <a:ext cx="7561461" cy="5905500"/>
            <a:chOff x="-23" y="0"/>
            <a:chExt cx="5806" cy="4320"/>
          </a:xfrm>
        </p:grpSpPr>
        <p:sp>
          <p:nvSpPr>
            <p:cNvPr id="14341" name="Line 3"/>
            <p:cNvSpPr>
              <a:spLocks noChangeShapeType="1"/>
            </p:cNvSpPr>
            <p:nvPr/>
          </p:nvSpPr>
          <p:spPr bwMode="auto">
            <a:xfrm>
              <a:off x="0" y="437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Line 4"/>
            <p:cNvSpPr>
              <a:spLocks noChangeShapeType="1"/>
            </p:cNvSpPr>
            <p:nvPr/>
          </p:nvSpPr>
          <p:spPr bwMode="auto">
            <a:xfrm>
              <a:off x="0" y="75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Line 5"/>
            <p:cNvSpPr>
              <a:spLocks noChangeShapeType="1"/>
            </p:cNvSpPr>
            <p:nvPr/>
          </p:nvSpPr>
          <p:spPr bwMode="auto">
            <a:xfrm>
              <a:off x="0" y="1343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Line 6"/>
            <p:cNvSpPr>
              <a:spLocks noChangeShapeType="1"/>
            </p:cNvSpPr>
            <p:nvPr/>
          </p:nvSpPr>
          <p:spPr bwMode="auto">
            <a:xfrm>
              <a:off x="0" y="1706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Line 7"/>
            <p:cNvSpPr>
              <a:spLocks noChangeShapeType="1"/>
            </p:cNvSpPr>
            <p:nvPr/>
          </p:nvSpPr>
          <p:spPr bwMode="auto">
            <a:xfrm>
              <a:off x="0" y="234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Line 8"/>
            <p:cNvSpPr>
              <a:spLocks noChangeShapeType="1"/>
            </p:cNvSpPr>
            <p:nvPr/>
          </p:nvSpPr>
          <p:spPr bwMode="auto">
            <a:xfrm>
              <a:off x="23" y="270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Line 9"/>
            <p:cNvSpPr>
              <a:spLocks noChangeShapeType="1"/>
            </p:cNvSpPr>
            <p:nvPr/>
          </p:nvSpPr>
          <p:spPr bwMode="auto">
            <a:xfrm flipH="1">
              <a:off x="0" y="0"/>
              <a:ext cx="1746" cy="252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Line 10"/>
            <p:cNvSpPr>
              <a:spLocks noChangeShapeType="1"/>
            </p:cNvSpPr>
            <p:nvPr/>
          </p:nvSpPr>
          <p:spPr bwMode="auto">
            <a:xfrm flipH="1">
              <a:off x="884" y="0"/>
              <a:ext cx="2812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Line 11"/>
            <p:cNvSpPr>
              <a:spLocks noChangeShapeType="1"/>
            </p:cNvSpPr>
            <p:nvPr/>
          </p:nvSpPr>
          <p:spPr bwMode="auto">
            <a:xfrm flipH="1">
              <a:off x="2925" y="0"/>
              <a:ext cx="2677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Line 12"/>
            <p:cNvSpPr>
              <a:spLocks noChangeShapeType="1"/>
            </p:cNvSpPr>
            <p:nvPr/>
          </p:nvSpPr>
          <p:spPr bwMode="auto">
            <a:xfrm flipH="1">
              <a:off x="4694" y="2432"/>
              <a:ext cx="1066" cy="188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Line 13"/>
            <p:cNvSpPr>
              <a:spLocks noChangeShapeType="1"/>
            </p:cNvSpPr>
            <p:nvPr/>
          </p:nvSpPr>
          <p:spPr bwMode="auto">
            <a:xfrm>
              <a:off x="-1" y="3340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Line 14"/>
            <p:cNvSpPr>
              <a:spLocks noChangeShapeType="1"/>
            </p:cNvSpPr>
            <p:nvPr/>
          </p:nvSpPr>
          <p:spPr bwMode="auto">
            <a:xfrm>
              <a:off x="-23" y="370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6687" name="WordArt 15"/>
          <p:cNvSpPr>
            <a:spLocks noChangeArrowheads="1" noChangeShapeType="1" noTextEdit="1"/>
          </p:cNvSpPr>
          <p:nvPr/>
        </p:nvSpPr>
        <p:spPr bwMode="auto">
          <a:xfrm>
            <a:off x="2224221" y="1109862"/>
            <a:ext cx="5419018" cy="18468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12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С л о в а -</a:t>
            </a:r>
          </a:p>
        </p:txBody>
      </p:sp>
      <p:sp>
        <p:nvSpPr>
          <p:cNvPr id="156688" name="WordArt 16"/>
          <p:cNvSpPr>
            <a:spLocks noChangeArrowheads="1" noChangeShapeType="1" noTextEdit="1"/>
          </p:cNvSpPr>
          <p:nvPr/>
        </p:nvSpPr>
        <p:spPr bwMode="auto">
          <a:xfrm>
            <a:off x="1834405" y="2951559"/>
            <a:ext cx="5976020" cy="174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предметы</a:t>
            </a:r>
          </a:p>
        </p:txBody>
      </p:sp>
    </p:spTree>
    <p:extLst>
      <p:ext uri="{BB962C8B-B14F-4D97-AF65-F5344CB8AC3E}">
        <p14:creationId xmlns:p14="http://schemas.microsoft.com/office/powerpoint/2010/main" val="51713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7" grpId="0"/>
      <p:bldP spid="15668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D:\клипарты\природа\4f8098480a7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029" y="371475"/>
            <a:ext cx="309562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 descr="D:\клипарты\природа\16_1_~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236" y="371475"/>
            <a:ext cx="3319463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 descr="D:\клипарты\природа\96f1403e24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299" y="29718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5" descr="D:\клипарты\природа\0_5b25a_a24de361_XXX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881" y="3302507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6" descr="D:\клипарты\природа\78feb940959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464" y="1514491"/>
            <a:ext cx="3706812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035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521606"/>
            <a:ext cx="6163868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явления природы</a:t>
            </a:r>
          </a:p>
        </p:txBody>
      </p:sp>
      <p:pic>
        <p:nvPicPr>
          <p:cNvPr id="13315" name="Picture 2" descr="D:\клипарты\природа\4f8098480a7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029" y="371475"/>
            <a:ext cx="309562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 descr="D:\клипарты\природа\16_1_~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236" y="371475"/>
            <a:ext cx="3319463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4" descr="D:\клипарты\природа\96f1403e24e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299" y="29718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5" descr="D:\клипарты\природа\0_5b25a_a24de361_XXXL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881" y="3302507"/>
            <a:ext cx="212407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6" descr="D:\клипарты\природа\78feb940959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464" y="1514491"/>
            <a:ext cx="3706812" cy="299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113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детские фотообои\дети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640" y="476672"/>
            <a:ext cx="2713037" cy="2792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G:\детские фотообои\дети\113415_82.jpg"/>
          <p:cNvPicPr>
            <a:picLocks noChangeAspect="1" noChangeArrowheads="1"/>
          </p:cNvPicPr>
          <p:nvPr/>
        </p:nvPicPr>
        <p:blipFill>
          <a:blip r:embed="rId3"/>
          <a:srcRect l="39876" t="8798" b="9090"/>
          <a:stretch>
            <a:fillRect/>
          </a:stretch>
        </p:blipFill>
        <p:spPr bwMode="auto">
          <a:xfrm>
            <a:off x="5724128" y="3429000"/>
            <a:ext cx="2348933" cy="2839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8" name="Picture 2" descr="https://avatars.mds.yandex.net/get-pdb/163339/dbdbc76b-27a2-4d47-a4ea-b69307b54022/s1200?webp=fals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9" r="12998"/>
          <a:stretch/>
        </p:blipFill>
        <p:spPr bwMode="auto">
          <a:xfrm>
            <a:off x="5311247" y="332313"/>
            <a:ext cx="2815725" cy="2820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prod.media.wapa.pe/1200x630/wapa/imagen/2017/08/22/Nota-20667-dos_anos_etapa_maternidad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0" r="24679"/>
          <a:stretch/>
        </p:blipFill>
        <p:spPr bwMode="auto">
          <a:xfrm>
            <a:off x="1475656" y="3657168"/>
            <a:ext cx="3080551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92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детские фотообои\дети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7428" y="332313"/>
            <a:ext cx="2713037" cy="2792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342560" y="3256774"/>
            <a:ext cx="21627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радость</a:t>
            </a:r>
          </a:p>
        </p:txBody>
      </p:sp>
      <p:pic>
        <p:nvPicPr>
          <p:cNvPr id="5123" name="Picture 3" descr="G:\детские фотообои\дети\113415_82.jpg"/>
          <p:cNvPicPr>
            <a:picLocks noChangeAspect="1" noChangeArrowheads="1"/>
          </p:cNvPicPr>
          <p:nvPr/>
        </p:nvPicPr>
        <p:blipFill>
          <a:blip r:embed="rId3"/>
          <a:srcRect l="39876" t="8798" b="9090"/>
          <a:stretch>
            <a:fillRect/>
          </a:stretch>
        </p:blipFill>
        <p:spPr bwMode="auto">
          <a:xfrm>
            <a:off x="6628157" y="295395"/>
            <a:ext cx="2348933" cy="2839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842244" y="3286124"/>
            <a:ext cx="1790875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грусть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91529" y="3286124"/>
            <a:ext cx="2593595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удивление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62809" y="4293096"/>
            <a:ext cx="2770310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чувства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92701" y="5517232"/>
            <a:ext cx="440697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вопрос: что?</a:t>
            </a:r>
          </a:p>
        </p:txBody>
      </p:sp>
      <p:pic>
        <p:nvPicPr>
          <p:cNvPr id="9218" name="Picture 2" descr="https://avatars.mds.yandex.net/get-pdb/163339/dbdbc76b-27a2-4d47-a4ea-b69307b54022/s1200?webp=fals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99" r="12998"/>
          <a:stretch/>
        </p:blipFill>
        <p:spPr bwMode="auto">
          <a:xfrm>
            <a:off x="3780465" y="314043"/>
            <a:ext cx="2815725" cy="282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prod.media.wapa.pe/1200x630/wapa/imagen/2017/08/22/Nota-20667-dos_anos_etapa_maternidad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0" r="24679"/>
          <a:stretch/>
        </p:blipFill>
        <p:spPr bwMode="auto">
          <a:xfrm>
            <a:off x="1067428" y="4077072"/>
            <a:ext cx="2132261" cy="1744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298232" y="5877272"/>
            <a:ext cx="156966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обида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18984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69474" y="1785927"/>
            <a:ext cx="299793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события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3108" y="428604"/>
            <a:ext cx="440697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вопрос: что?</a:t>
            </a:r>
          </a:p>
        </p:txBody>
      </p:sp>
      <p:pic>
        <p:nvPicPr>
          <p:cNvPr id="6146" name="Picture 2" descr="http://www.qrim.ru/files/images/crimean_wa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0072" y="1744851"/>
            <a:ext cx="3571875" cy="2357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156176" y="4469495"/>
            <a:ext cx="215315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война</a:t>
            </a:r>
          </a:p>
        </p:txBody>
      </p:sp>
      <p:pic>
        <p:nvPicPr>
          <p:cNvPr id="6148" name="Picture 4" descr="http://razmir.ru/ckfinder/userfiles/images/3D_Art_-_Our_world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87590" y="2918505"/>
            <a:ext cx="2682675" cy="2012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276156" y="5127575"/>
            <a:ext cx="1505541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мир</a:t>
            </a:r>
          </a:p>
        </p:txBody>
      </p:sp>
    </p:spTree>
    <p:extLst>
      <p:ext uri="{BB962C8B-B14F-4D97-AF65-F5344CB8AC3E}">
        <p14:creationId xmlns:p14="http://schemas.microsoft.com/office/powerpoint/2010/main" val="411597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57166"/>
            <a:ext cx="7725796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Слова, отвечающие </a:t>
            </a:r>
          </a:p>
          <a:p>
            <a:pPr algn="ctr"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на вопросы </a:t>
            </a:r>
          </a:p>
          <a:p>
            <a:pPr algn="ctr"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КТО? И ЧТО?</a:t>
            </a:r>
          </a:p>
          <a:p>
            <a:pPr algn="ctr">
              <a:defRPr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-</a:t>
            </a: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это существительные.</a:t>
            </a:r>
          </a:p>
        </p:txBody>
      </p:sp>
      <p:pic>
        <p:nvPicPr>
          <p:cNvPr id="33794" name="Picture 2" descr="C:\Users\Helen\Desktop\ель\чтение\2011-11-25_1946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2465" y="3717032"/>
            <a:ext cx="5493924" cy="2813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2830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30152" y="205558"/>
            <a:ext cx="2278188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кто?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1268143" y="6109493"/>
            <a:ext cx="3138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/>
              <a:t>Что здесь лишнее?</a:t>
            </a:r>
          </a:p>
        </p:txBody>
      </p:sp>
      <p:pic>
        <p:nvPicPr>
          <p:cNvPr id="23554" name="Picture 2" descr="D:\клипарты\еда раст\0a1477208f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0" y="3081338"/>
            <a:ext cx="2533650" cy="283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3" descr="D:\клипарты\животные\ утка 61255965b40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902" y="2483878"/>
            <a:ext cx="2225675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4" descr="D:\клипарты\животные\d119391ed534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28"/>
          <a:stretch>
            <a:fillRect/>
          </a:stretch>
        </p:blipFill>
        <p:spPr bwMode="auto">
          <a:xfrm>
            <a:off x="6419750" y="310724"/>
            <a:ext cx="235743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5" descr="D:\клипарты\животные\d9f34fde76a6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9"/>
          <a:stretch>
            <a:fillRect/>
          </a:stretch>
        </p:blipFill>
        <p:spPr bwMode="auto">
          <a:xfrm>
            <a:off x="1165216" y="310724"/>
            <a:ext cx="1614487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6" descr="D:\клипарты\животные\d815250e9f1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5" t="14635" r="12193" b="23901"/>
          <a:stretch>
            <a:fillRect/>
          </a:stretch>
        </p:blipFill>
        <p:spPr bwMode="auto">
          <a:xfrm>
            <a:off x="4319808" y="3579813"/>
            <a:ext cx="3357562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7" descr="D:\клипарты\животные\delf1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8263" y="1537729"/>
            <a:ext cx="2714625" cy="276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092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45731" y="375980"/>
            <a:ext cx="2300630" cy="13234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что?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1239499" y="6120606"/>
            <a:ext cx="3144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/>
              <a:t>Кто здесь лишний?</a:t>
            </a:r>
          </a:p>
        </p:txBody>
      </p:sp>
      <p:pic>
        <p:nvPicPr>
          <p:cNvPr id="18436" name="Picture 2" descr="D:\клипарты\игрушкиа\2fc96f40907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1" b="4568"/>
          <a:stretch>
            <a:fillRect/>
          </a:stretch>
        </p:blipFill>
        <p:spPr bwMode="auto">
          <a:xfrm>
            <a:off x="5857875" y="3857625"/>
            <a:ext cx="2992438" cy="24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3" descr="D:\клипарты\игрушкиа\5b82c2ed4f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499" y="3311421"/>
            <a:ext cx="2249487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4" descr="D:\клипарты\игрушкиа\3a0997f1d70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772" y="3687762"/>
            <a:ext cx="2176463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5" descr="D:\клипарты\одежда\5d67f4651f4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540" y="378619"/>
            <a:ext cx="2066925" cy="310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6" descr="D:\клипарты\еда раст\0a043543366a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330" y="1839971"/>
            <a:ext cx="2185988" cy="208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7" descr="D:\клипарты\животные\cfa74fc8938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463" y="430272"/>
            <a:ext cx="2736850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30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274935"/>
            <a:ext cx="450956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Задание №2.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9843" y="1628800"/>
            <a:ext cx="8045450" cy="23082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Люблю свой лес в зелёной майке,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Ромашку на лесной лужайке,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Люблю я солнце, добрый ветер,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А маму больше всех на свете.</a:t>
            </a: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1333712" y="4725144"/>
            <a:ext cx="70977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/>
              <a:t>Найди слова, которые отвечают на вопросы </a:t>
            </a:r>
          </a:p>
          <a:p>
            <a:pPr eaLnBrk="1" hangingPunct="1"/>
            <a:r>
              <a:rPr lang="ru-RU" altLang="ru-RU" sz="2400" b="1" dirty="0"/>
              <a:t>КТО? И ЧТО? </a:t>
            </a:r>
          </a:p>
        </p:txBody>
      </p:sp>
    </p:spTree>
    <p:extLst>
      <p:ext uri="{BB962C8B-B14F-4D97-AF65-F5344CB8AC3E}">
        <p14:creationId xmlns:p14="http://schemas.microsoft.com/office/powerpoint/2010/main" val="284581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844824"/>
            <a:ext cx="2337178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atin typeface="Arial" pitchFamily="34" charset="0"/>
                <a:cs typeface="Arial" pitchFamily="34" charset="0"/>
              </a:rPr>
              <a:t>Что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?...  </a:t>
            </a:r>
            <a:endParaRPr lang="ru-RU" sz="4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3820079"/>
            <a:ext cx="214642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atin typeface="Arial" pitchFamily="34" charset="0"/>
                <a:cs typeface="Arial" pitchFamily="34" charset="0"/>
              </a:rPr>
              <a:t>Кто? 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...</a:t>
            </a:r>
            <a:endParaRPr lang="ru-RU" sz="40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45972" y="262912"/>
            <a:ext cx="425629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Назови слово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95974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1308/0018cb27-d5250f6f/640/img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2" r="19766"/>
          <a:stretch/>
        </p:blipFill>
        <p:spPr bwMode="auto">
          <a:xfrm>
            <a:off x="611560" y="1230806"/>
            <a:ext cx="360040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ертикальный свиток 1"/>
          <p:cNvSpPr/>
          <p:nvPr/>
        </p:nvSpPr>
        <p:spPr>
          <a:xfrm>
            <a:off x="4355976" y="1230806"/>
            <a:ext cx="4320480" cy="4702744"/>
          </a:xfrm>
          <a:prstGeom prst="verticalScroll">
            <a:avLst/>
          </a:prstGeom>
          <a:solidFill>
            <a:srgbClr val="B9ED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 кто живёт в стране с названием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РЕЧЬ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называют –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РЕЧИ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30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259449"/>
            <a:ext cx="727280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14124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Impact"/>
                <a:ea typeface="+mj-ea"/>
                <a:cs typeface="+mj-cs"/>
              </a:rPr>
              <a:t/>
            </a:r>
            <a:br>
              <a:rPr lang="ru-RU" sz="4000" b="1" dirty="0">
                <a:solidFill>
                  <a:srgbClr val="F14124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Impact"/>
                <a:ea typeface="+mj-ea"/>
                <a:cs typeface="+mj-cs"/>
              </a:rPr>
            </a:br>
            <a:r>
              <a:rPr lang="ru-RU" sz="4800" b="1" dirty="0">
                <a:solidFill>
                  <a:srgbClr val="4E67C8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Impact"/>
                <a:ea typeface="+mj-ea"/>
                <a:cs typeface="+mj-cs"/>
              </a:rPr>
              <a:t/>
            </a:r>
            <a:br>
              <a:rPr lang="ru-RU" sz="4800" b="1" dirty="0">
                <a:solidFill>
                  <a:srgbClr val="4E67C8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Impact"/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1026" name="Picture 2" descr="http://www.iqbaby.ru/files/product_full_image/27009_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097" r="969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97" y="1065612"/>
            <a:ext cx="3992337" cy="2649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0109.psstatic.com/158934297_dog-muzzle-size-9-fits-dogs-like-german-shepherd-husky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88" b="100000" l="0" r="965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116" y="3997454"/>
            <a:ext cx="2623980" cy="262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diamondlantern.com/wp-content/uploads/2012/05/Down-the-Rabbit-Hole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153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715" y="3203314"/>
            <a:ext cx="2269225" cy="2894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little-feya.org.ua/wp-content/gallery/autumn_spring_2009-2010/autumn_9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759" y="1918173"/>
            <a:ext cx="1646261" cy="2180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pica.nipic.com/2007-10-01/200710119345962_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6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597" y="4535084"/>
            <a:ext cx="1646261" cy="177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cs623226.vk.me/v623226748/49579/4hTO0u0DaZA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645" b="100000" l="2918" r="945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103" y="2618102"/>
            <a:ext cx="2608062" cy="1857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www.playcast.ru/uploads/2015/03/14/12637760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89918" l="2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298" y="990608"/>
            <a:ext cx="2656220" cy="1721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" descr="z_2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791" y="3817285"/>
            <a:ext cx="19050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248791" y="374919"/>
            <a:ext cx="6347545" cy="6156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Распредели слова на две группы.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52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259449"/>
            <a:ext cx="727280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14124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Impact"/>
                <a:ea typeface="+mj-ea"/>
                <a:cs typeface="+mj-cs"/>
              </a:rPr>
              <a:t/>
            </a:r>
            <a:br>
              <a:rPr lang="ru-RU" sz="4000" b="1" dirty="0">
                <a:solidFill>
                  <a:srgbClr val="F14124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Impact"/>
                <a:ea typeface="+mj-ea"/>
                <a:cs typeface="+mj-cs"/>
              </a:rPr>
            </a:br>
            <a:r>
              <a:rPr lang="ru-RU" sz="4800" b="1" dirty="0">
                <a:solidFill>
                  <a:srgbClr val="4E67C8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Impact"/>
                <a:ea typeface="+mj-ea"/>
                <a:cs typeface="+mj-cs"/>
              </a:rPr>
              <a:t/>
            </a:r>
            <a:br>
              <a:rPr lang="ru-RU" sz="4800" b="1" dirty="0">
                <a:solidFill>
                  <a:srgbClr val="4E67C8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Impact"/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1026" name="Picture 2" descr="http://www.iqbaby.ru/files/product_full_image/27009_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097" r="969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004" y="798182"/>
            <a:ext cx="3545516" cy="235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0109.psstatic.com/158934297_dog-muzzle-size-9-fits-dogs-like-german-shepherd-husky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88" b="100000" l="0" r="965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992" y="2400411"/>
            <a:ext cx="2623980" cy="262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diamondlantern.com/wp-content/uploads/2012/05/Down-the-Rabbit-Hole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7153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20" y="3494733"/>
            <a:ext cx="2525037" cy="322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little-feya.org.ua/wp-content/gallery/autumn_spring_2009-2010/autumn_9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154" y="3429000"/>
            <a:ext cx="1646261" cy="2180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pica.nipic.com/2007-10-01/200710119345962_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96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72775"/>
            <a:ext cx="1646261" cy="177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cs623226.vk.me/v623226748/49579/4hTO0u0DaZA.jpg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4645" b="100000" l="2918" r="945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832" y="1535299"/>
            <a:ext cx="2176399" cy="154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http://www.playcast.ru/uploads/2015/03/14/12637760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89918" l="2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152" y="4994032"/>
            <a:ext cx="2656220" cy="1721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Кто?                      Что?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2" name="Picture 15" descr="z_2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968" y="3429000"/>
            <a:ext cx="19050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855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5400" b="1" dirty="0" smtClean="0">
                <a:solidFill>
                  <a:srgbClr val="6600CC"/>
                </a:solidFill>
              </a:rPr>
              <a:t>Кто?    Что?</a:t>
            </a:r>
          </a:p>
        </p:txBody>
      </p:sp>
      <p:sp>
        <p:nvSpPr>
          <p:cNvPr id="338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35696" y="1336675"/>
            <a:ext cx="6851104" cy="461260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3600" b="1" dirty="0" smtClean="0">
                <a:solidFill>
                  <a:schemeClr val="tx2"/>
                </a:solidFill>
              </a:rPr>
              <a:t>   </a:t>
            </a:r>
            <a:r>
              <a:rPr lang="ru-RU" altLang="ru-RU" sz="3600" b="1" dirty="0" smtClean="0">
                <a:solidFill>
                  <a:srgbClr val="0000FF"/>
                </a:solidFill>
              </a:rPr>
              <a:t>Одушевлённые</a:t>
            </a:r>
            <a:r>
              <a:rPr lang="ru-RU" altLang="ru-RU" sz="3600" dirty="0" smtClean="0"/>
              <a:t> предметы отвечают на вопрос </a:t>
            </a:r>
            <a:r>
              <a:rPr lang="ru-RU" altLang="ru-RU" sz="3600" b="1" i="1" dirty="0" smtClean="0">
                <a:solidFill>
                  <a:srgbClr val="008000"/>
                </a:solidFill>
              </a:rPr>
              <a:t>кто?</a:t>
            </a:r>
            <a:r>
              <a:rPr lang="ru-RU" altLang="ru-RU" sz="3600" dirty="0" smtClean="0"/>
              <a:t>  </a:t>
            </a:r>
            <a:br>
              <a:rPr lang="ru-RU" altLang="ru-RU" sz="3600" dirty="0" smtClean="0"/>
            </a:br>
            <a:r>
              <a:rPr lang="ru-RU" altLang="ru-RU" sz="3600" dirty="0" smtClean="0"/>
              <a:t>и обозначают </a:t>
            </a:r>
            <a:r>
              <a:rPr lang="ru-RU" altLang="ru-RU" sz="3600" dirty="0" smtClean="0">
                <a:solidFill>
                  <a:srgbClr val="C00000"/>
                </a:solidFill>
              </a:rPr>
              <a:t>живые существа</a:t>
            </a:r>
            <a:r>
              <a:rPr lang="ru-RU" altLang="ru-RU" sz="3600" dirty="0" smtClean="0"/>
              <a:t>.</a:t>
            </a:r>
            <a:br>
              <a:rPr lang="ru-RU" altLang="ru-RU" sz="3600" dirty="0" smtClean="0"/>
            </a:br>
            <a:endParaRPr lang="ru-RU" altLang="ru-RU" sz="3600" dirty="0" smtClean="0"/>
          </a:p>
          <a:p>
            <a:pPr marL="0" indent="0" eaLnBrk="1" hangingPunct="1">
              <a:buNone/>
            </a:pPr>
            <a:r>
              <a:rPr lang="ru-RU" altLang="ru-RU" sz="3600" b="1" dirty="0" smtClean="0">
                <a:solidFill>
                  <a:schemeClr val="tx2"/>
                </a:solidFill>
              </a:rPr>
              <a:t>   </a:t>
            </a:r>
            <a:r>
              <a:rPr lang="ru-RU" altLang="ru-RU" sz="3600" b="1" dirty="0" smtClean="0">
                <a:solidFill>
                  <a:srgbClr val="0000FF"/>
                </a:solidFill>
              </a:rPr>
              <a:t>Неодушевлённые</a:t>
            </a:r>
            <a:r>
              <a:rPr lang="ru-RU" altLang="ru-RU" sz="3600" dirty="0" smtClean="0"/>
              <a:t> предметы   отвечают на вопрос </a:t>
            </a:r>
            <a:r>
              <a:rPr lang="ru-RU" altLang="ru-RU" sz="3600" b="1" i="1" dirty="0" smtClean="0">
                <a:solidFill>
                  <a:srgbClr val="008000"/>
                </a:solidFill>
              </a:rPr>
              <a:t>что?</a:t>
            </a:r>
            <a:r>
              <a:rPr lang="ru-RU" altLang="ru-RU" sz="3600" dirty="0" smtClean="0"/>
              <a:t>  </a:t>
            </a:r>
            <a:br>
              <a:rPr lang="ru-RU" altLang="ru-RU" sz="3600" dirty="0" smtClean="0"/>
            </a:br>
            <a:r>
              <a:rPr lang="ru-RU" altLang="ru-RU" sz="3600" dirty="0" smtClean="0"/>
              <a:t>и обозначают </a:t>
            </a:r>
            <a:r>
              <a:rPr lang="ru-RU" altLang="ru-RU" sz="3600" dirty="0" smtClean="0">
                <a:solidFill>
                  <a:srgbClr val="C00000"/>
                </a:solidFill>
              </a:rPr>
              <a:t>предметы, явления природы, события</a:t>
            </a:r>
            <a:r>
              <a:rPr lang="ru-RU" altLang="ru-RU" sz="3600" dirty="0" smtClean="0"/>
              <a:t>.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1373596" y="1489075"/>
            <a:ext cx="503238" cy="43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331640" y="3717032"/>
            <a:ext cx="503238" cy="503237"/>
            <a:chOff x="204" y="2387"/>
            <a:chExt cx="317" cy="317"/>
          </a:xfrm>
        </p:grpSpPr>
        <p:sp>
          <p:nvSpPr>
            <p:cNvPr id="9222" name="AutoShape 5"/>
            <p:cNvSpPr>
              <a:spLocks noChangeArrowheads="1"/>
            </p:cNvSpPr>
            <p:nvPr/>
          </p:nvSpPr>
          <p:spPr bwMode="auto">
            <a:xfrm>
              <a:off x="204" y="2432"/>
              <a:ext cx="317" cy="27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42 w 21600"/>
                <a:gd name="T13" fmla="*/ 2303 h 21600"/>
                <a:gd name="T14" fmla="*/ 16558 w 21600"/>
                <a:gd name="T15" fmla="*/ 1365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ru-RU" altLang="ru-RU">
                <a:solidFill>
                  <a:srgbClr val="FF0000"/>
                </a:solidFill>
              </a:endParaRPr>
            </a:p>
          </p:txBody>
        </p:sp>
        <p:sp>
          <p:nvSpPr>
            <p:cNvPr id="9223" name="Line 7"/>
            <p:cNvSpPr>
              <a:spLocks noChangeShapeType="1"/>
            </p:cNvSpPr>
            <p:nvPr/>
          </p:nvSpPr>
          <p:spPr bwMode="auto">
            <a:xfrm flipH="1">
              <a:off x="249" y="2387"/>
              <a:ext cx="227" cy="317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46976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8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WordArt 5"/>
          <p:cNvSpPr>
            <a:spLocks noChangeArrowheads="1" noChangeShapeType="1" noTextEdit="1"/>
          </p:cNvSpPr>
          <p:nvPr/>
        </p:nvSpPr>
        <p:spPr bwMode="auto">
          <a:xfrm>
            <a:off x="1403648" y="482600"/>
            <a:ext cx="31019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cs typeface="Arial" panose="020B0604020202020204" pitchFamily="34" charset="0"/>
              </a:rPr>
              <a:t>Одушевлённые</a:t>
            </a:r>
          </a:p>
        </p:txBody>
      </p:sp>
      <p:sp>
        <p:nvSpPr>
          <p:cNvPr id="20484" name="WordArt 6"/>
          <p:cNvSpPr>
            <a:spLocks noChangeArrowheads="1" noChangeShapeType="1" noTextEdit="1"/>
          </p:cNvSpPr>
          <p:nvPr/>
        </p:nvSpPr>
        <p:spPr bwMode="auto">
          <a:xfrm>
            <a:off x="5364088" y="482600"/>
            <a:ext cx="335756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cs typeface="Arial" panose="020B0604020202020204" pitchFamily="34" charset="0"/>
              </a:rPr>
              <a:t>Неодушевлённые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47662" y="1250392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муравей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47662" y="2136840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тюльпан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47662" y="3060508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ученик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47660" y="4797884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дельфин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53047" y="5708129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бабочка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547660" y="3929196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тетрадь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12160" y="1250392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альбом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012159" y="2132856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щенок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12159" y="3060508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солнце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012159" y="3929196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воробей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956015" y="4797884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кукла</a:t>
            </a:r>
            <a:endParaRPr lang="ru-RU" sz="3600" b="1" dirty="0">
              <a:solidFill>
                <a:srgbClr val="00800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547659" y="5707916"/>
            <a:ext cx="2520281" cy="64807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8000"/>
                </a:solidFill>
              </a:rPr>
              <a:t>ручей</a:t>
            </a:r>
            <a:endParaRPr lang="ru-RU" sz="36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88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18488" cy="1135062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0000FF"/>
                </a:solidFill>
              </a:rPr>
              <a:t>Превращения Незнайки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0800" y="1054100"/>
            <a:ext cx="7499672" cy="12731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dirty="0" smtClean="0"/>
              <a:t>Замените одну букву в словах так,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dirty="0" smtClean="0"/>
              <a:t>чтобы они отвечали на вопрос </a:t>
            </a:r>
            <a:r>
              <a:rPr lang="ru-RU" altLang="ru-RU" b="1" i="1" dirty="0" smtClean="0">
                <a:solidFill>
                  <a:srgbClr val="248829"/>
                </a:solidFill>
              </a:rPr>
              <a:t>кто?</a:t>
            </a:r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dirty="0" smtClean="0"/>
              <a:t>	</a:t>
            </a:r>
          </a:p>
          <a:p>
            <a:pPr eaLnBrk="1" hangingPunct="1"/>
            <a:endParaRPr lang="ru-RU" altLang="ru-RU" dirty="0" smtClean="0"/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7812360" y="2670968"/>
            <a:ext cx="503238" cy="43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501775" y="2564904"/>
            <a:ext cx="2179637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 smtClean="0">
                <a:solidFill>
                  <a:srgbClr val="2488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что?</a:t>
            </a:r>
            <a:endParaRPr lang="ru-RU" altLang="ru-RU" sz="3600" i="1" dirty="0">
              <a:solidFill>
                <a:srgbClr val="24882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капля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дверь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мак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дом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843808" y="2609532"/>
            <a:ext cx="503238" cy="503237"/>
            <a:chOff x="204" y="2387"/>
            <a:chExt cx="317" cy="317"/>
          </a:xfrm>
          <a:solidFill>
            <a:srgbClr val="C00000"/>
          </a:solidFill>
        </p:grpSpPr>
        <p:sp>
          <p:nvSpPr>
            <p:cNvPr id="9224" name="AutoShape 8"/>
            <p:cNvSpPr>
              <a:spLocks noChangeArrowheads="1"/>
            </p:cNvSpPr>
            <p:nvPr/>
          </p:nvSpPr>
          <p:spPr bwMode="auto">
            <a:xfrm>
              <a:off x="204" y="2432"/>
              <a:ext cx="317" cy="27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42 w 21600"/>
                <a:gd name="T13" fmla="*/ 2303 h 21600"/>
                <a:gd name="T14" fmla="*/ 16558 w 21600"/>
                <a:gd name="T15" fmla="*/ 1365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225" name="Line 9"/>
            <p:cNvSpPr>
              <a:spLocks noChangeShapeType="1"/>
            </p:cNvSpPr>
            <p:nvPr/>
          </p:nvSpPr>
          <p:spPr bwMode="auto">
            <a:xfrm flipH="1">
              <a:off x="249" y="2387"/>
              <a:ext cx="227" cy="317"/>
            </a:xfrm>
            <a:prstGeom prst="line">
              <a:avLst/>
            </a:prstGeom>
            <a:grp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pic>
        <p:nvPicPr>
          <p:cNvPr id="1026" name="Picture 2" descr="http://class-g-2017.moy.su/_nw/5/9268377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240" y="2115641"/>
            <a:ext cx="3067050" cy="435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709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18488" cy="1135062"/>
          </a:xfrm>
        </p:spPr>
        <p:txBody>
          <a:bodyPr/>
          <a:lstStyle/>
          <a:p>
            <a:pPr eaLnBrk="1" hangingPunct="1"/>
            <a:r>
              <a:rPr lang="ru-RU" altLang="ru-RU" b="1" i="1" smtClean="0">
                <a:solidFill>
                  <a:srgbClr val="0000FF"/>
                </a:solidFill>
              </a:rPr>
              <a:t>Превращения Незнайки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20800" y="1054100"/>
            <a:ext cx="7499672" cy="12731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dirty="0" smtClean="0"/>
              <a:t>Замените одну букву в словах так,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ru-RU" altLang="ru-RU" dirty="0" smtClean="0"/>
              <a:t>чтобы они отвечали на вопрос </a:t>
            </a:r>
            <a:r>
              <a:rPr lang="ru-RU" altLang="ru-RU" b="1" i="1" dirty="0" smtClean="0">
                <a:solidFill>
                  <a:srgbClr val="248829"/>
                </a:solidFill>
              </a:rPr>
              <a:t>кто?</a:t>
            </a:r>
            <a:r>
              <a:rPr lang="ru-RU" altLang="ru-RU" b="1" dirty="0" smtClean="0"/>
              <a:t/>
            </a:r>
            <a:br>
              <a:rPr lang="ru-RU" altLang="ru-RU" b="1" dirty="0" smtClean="0"/>
            </a:br>
            <a:r>
              <a:rPr lang="ru-RU" altLang="ru-RU" dirty="0" smtClean="0"/>
              <a:t>	</a:t>
            </a:r>
          </a:p>
          <a:p>
            <a:pPr eaLnBrk="1" hangingPunct="1"/>
            <a:endParaRPr lang="ru-RU" altLang="ru-RU" dirty="0" smtClean="0"/>
          </a:p>
        </p:txBody>
      </p:sp>
      <p:sp>
        <p:nvSpPr>
          <p:cNvPr id="344068" name="Rectangle 4"/>
          <p:cNvSpPr>
            <a:spLocks noChangeArrowheads="1"/>
          </p:cNvSpPr>
          <p:nvPr/>
        </p:nvSpPr>
        <p:spPr bwMode="auto">
          <a:xfrm>
            <a:off x="6347747" y="2564904"/>
            <a:ext cx="2447925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solidFill>
                  <a:srgbClr val="2488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кто?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цапля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зверь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рак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сом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7812360" y="2670968"/>
            <a:ext cx="503238" cy="4318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1501775" y="2564904"/>
            <a:ext cx="2179637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 smtClean="0">
                <a:solidFill>
                  <a:srgbClr val="24882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что?</a:t>
            </a:r>
            <a:endParaRPr lang="ru-RU" altLang="ru-RU" sz="3600" i="1" dirty="0">
              <a:solidFill>
                <a:srgbClr val="24882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капля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дверь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мак</a:t>
            </a:r>
          </a:p>
          <a:p>
            <a:pPr eaLnBrk="1" hangingPunct="1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ru-RU" altLang="ru-RU" sz="3600" i="1" dirty="0">
                <a:latin typeface="Calibri" panose="020F0502020204030204" pitchFamily="34" charset="0"/>
                <a:cs typeface="Calibri" panose="020F0502020204030204" pitchFamily="34" charset="0"/>
              </a:rPr>
              <a:t>дом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843808" y="2609532"/>
            <a:ext cx="503238" cy="503237"/>
            <a:chOff x="204" y="2387"/>
            <a:chExt cx="317" cy="317"/>
          </a:xfrm>
          <a:solidFill>
            <a:srgbClr val="C00000"/>
          </a:solidFill>
        </p:grpSpPr>
        <p:sp>
          <p:nvSpPr>
            <p:cNvPr id="9224" name="AutoShape 8"/>
            <p:cNvSpPr>
              <a:spLocks noChangeArrowheads="1"/>
            </p:cNvSpPr>
            <p:nvPr/>
          </p:nvSpPr>
          <p:spPr bwMode="auto">
            <a:xfrm>
              <a:off x="204" y="2432"/>
              <a:ext cx="317" cy="27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5042 w 21600"/>
                <a:gd name="T13" fmla="*/ 2303 h 21600"/>
                <a:gd name="T14" fmla="*/ 16558 w 21600"/>
                <a:gd name="T15" fmla="*/ 1365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9225" name="Line 9"/>
            <p:cNvSpPr>
              <a:spLocks noChangeShapeType="1"/>
            </p:cNvSpPr>
            <p:nvPr/>
          </p:nvSpPr>
          <p:spPr bwMode="auto">
            <a:xfrm flipH="1">
              <a:off x="249" y="2387"/>
              <a:ext cx="227" cy="317"/>
            </a:xfrm>
            <a:prstGeom prst="line">
              <a:avLst/>
            </a:prstGeom>
            <a:grp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</p:grpSp>
      <p:pic>
        <p:nvPicPr>
          <p:cNvPr id="1026" name="Picture 2" descr="http://class-g-2017.moy.su/_nw/5/9268377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240" y="2115641"/>
            <a:ext cx="3067050" cy="435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80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40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40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40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40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https://svgsilh.com/png-512/2754246-9c27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061" y="361982"/>
            <a:ext cx="2376264" cy="255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zabavnik.club/wp-content/uploads/Kartinki_pro_skazochnyh_geroev_37_19033026-1024x72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572" y="260648"/>
            <a:ext cx="2392404" cy="170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43608" y="313139"/>
            <a:ext cx="338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Кто?</a:t>
            </a:r>
            <a:r>
              <a:rPr lang="ru-RU" sz="2800" b="1" dirty="0" smtClean="0"/>
              <a:t> или </a:t>
            </a:r>
            <a:r>
              <a:rPr lang="ru-RU" sz="3600" b="1" dirty="0" smtClean="0">
                <a:solidFill>
                  <a:srgbClr val="C00000"/>
                </a:solidFill>
              </a:rPr>
              <a:t>Что?</a:t>
            </a:r>
          </a:p>
          <a:p>
            <a:pPr algn="ctr"/>
            <a:r>
              <a:rPr lang="ru-RU" sz="2800" b="1" dirty="0" smtClean="0"/>
              <a:t>Каких слов больше?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155708" y="1521628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Кто?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51852" y="1546061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Что?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403648" y="2841534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парта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403648" y="3459343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девочка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403648" y="4107495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пенал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421592" y="4736161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кошка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03648" y="5348336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книга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403648" y="6002122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яблоко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795670" y="2841534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груша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795670" y="3484189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портфель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762094" y="4162684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кукла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728518" y="4751739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бабушка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762094" y="5433521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попугай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728518" y="6071383"/>
            <a:ext cx="1872208" cy="4434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черепаха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85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22222E-6 L 0.42518 0.002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07407E-6 L 0.19861 -0.0872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1" y="-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1.11022E-16 L 0.41736 -0.0902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-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1967 -0.1819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26" y="-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L 0.41736 -0.175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-8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0.40955 -0.1868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-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2222E-6 L -0.18802 0.3685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10" y="1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2222E-6 L -0.18802 0.3692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10" y="1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5185E-6 L 0.00364 -0.19283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6" y="-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48148E-6 L -0.39496 -0.0886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-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96296E-6 L -0.39861 -0.1039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31" y="-5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L -0.39496 -0.1025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-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46/2b/f6/462bf6080fae350463b0e930379890f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19" y="2420888"/>
            <a:ext cx="2621187" cy="180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pdb/2078597/ce64751d-1f0e-4ba1-965c-93f89232eb22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13176"/>
            <a:ext cx="2232248" cy="153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pinimg.com/originals/da/28/06/da280694ac80e1057500cbea471f799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322" y="4876713"/>
            <a:ext cx="2448271" cy="172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.pinimg.com/originals/d5/c0/3d/d5c03d78af8c87d07de2bea5ecedb2a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707" y="4847369"/>
            <a:ext cx="2490856" cy="175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.pinimg.com/originals/d5/7d/e3/d57de34f516cd706926751173bd8e86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603" y="4846625"/>
            <a:ext cx="2490855" cy="175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s://i.pinimg.com/originals/d5/c0/3d/d5c03d78af8c87d07de2bea5ecedb2a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69664"/>
            <a:ext cx="2490856" cy="175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i.pinimg.com/originals/da/28/06/da280694ac80e1057500cbea471f799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666" y="2459947"/>
            <a:ext cx="2448271" cy="172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142740" y="1992989"/>
            <a:ext cx="1332148" cy="720080"/>
          </a:xfrm>
          <a:prstGeom prst="cloudCallout">
            <a:avLst/>
          </a:prstGeom>
          <a:solidFill>
            <a:srgbClr val="85D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носка-облако 12"/>
          <p:cNvSpPr/>
          <p:nvPr/>
        </p:nvSpPr>
        <p:spPr>
          <a:xfrm>
            <a:off x="751206" y="4175324"/>
            <a:ext cx="1332148" cy="720080"/>
          </a:xfrm>
          <a:prstGeom prst="cloudCallout">
            <a:avLst/>
          </a:prstGeom>
          <a:solidFill>
            <a:srgbClr val="85D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40210" y="2018566"/>
            <a:ext cx="1434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Кто?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2949" y="4189036"/>
            <a:ext cx="9875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</a:rPr>
              <a:t>Что</a:t>
            </a:r>
            <a:r>
              <a:rPr lang="ru-RU" sz="3200" b="1" dirty="0">
                <a:solidFill>
                  <a:srgbClr val="C00000"/>
                </a:solidFill>
              </a:rPr>
              <a:t>?</a:t>
            </a:r>
          </a:p>
        </p:txBody>
      </p:sp>
      <p:pic>
        <p:nvPicPr>
          <p:cNvPr id="1038" name="Picture 14" descr="https://naurok-test.nyc3.digitaloceanspaces.com/uploads/test/677457/24011/771360_157562632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676" y="2713069"/>
            <a:ext cx="713687" cy="101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cdb-seversk.tom.muzkult.ru/media/2019/10/09/1263148863/Yozh.png.187x-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0" r="18639"/>
          <a:stretch/>
        </p:blipFill>
        <p:spPr bwMode="auto">
          <a:xfrm flipH="1">
            <a:off x="6012160" y="2845805"/>
            <a:ext cx="717329" cy="90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02949" y="315290"/>
            <a:ext cx="78789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Прочитайте загадки. Отгадки «посадите» на нужный поезд.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57549" y="991554"/>
            <a:ext cx="6046908" cy="6642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В лесу живёт, кур крадёт.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57549" y="991554"/>
            <a:ext cx="6046908" cy="89170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Иголки лежали, лежали, да в траву и побежали.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57549" y="978112"/>
            <a:ext cx="6046908" cy="89170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Один льёт, другой пьёт, третий растёт.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12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46/2b/f6/462bf6080fae350463b0e930379890f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19" y="2420888"/>
            <a:ext cx="2621187" cy="180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pdb/2078597/ce64751d-1f0e-4ba1-965c-93f89232eb22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013176"/>
            <a:ext cx="2232248" cy="153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pinimg.com/originals/da/28/06/da280694ac80e1057500cbea471f799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0322" y="4876713"/>
            <a:ext cx="2448271" cy="172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.pinimg.com/originals/d5/c0/3d/d5c03d78af8c87d07de2bea5ecedb2a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707" y="4847369"/>
            <a:ext cx="2490856" cy="175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.pinimg.com/originals/d5/7d/e3/d57de34f516cd706926751173bd8e86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603" y="4846625"/>
            <a:ext cx="2490855" cy="175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s://i.pinimg.com/originals/d5/c0/3d/d5c03d78af8c87d07de2bea5ecedb2a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69664"/>
            <a:ext cx="2490856" cy="175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s://i.pinimg.com/originals/da/28/06/da280694ac80e1057500cbea471f799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666" y="2459947"/>
            <a:ext cx="2448271" cy="172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142740" y="1992989"/>
            <a:ext cx="1332148" cy="720080"/>
          </a:xfrm>
          <a:prstGeom prst="cloudCallout">
            <a:avLst/>
          </a:prstGeom>
          <a:solidFill>
            <a:srgbClr val="85D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носка-облако 12"/>
          <p:cNvSpPr/>
          <p:nvPr/>
        </p:nvSpPr>
        <p:spPr>
          <a:xfrm>
            <a:off x="751206" y="4175324"/>
            <a:ext cx="1332148" cy="720080"/>
          </a:xfrm>
          <a:prstGeom prst="cloudCallout">
            <a:avLst/>
          </a:prstGeom>
          <a:solidFill>
            <a:srgbClr val="85DFFF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40210" y="2018566"/>
            <a:ext cx="1434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Кто?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02949" y="4189036"/>
            <a:ext cx="9875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C00000"/>
                </a:solidFill>
              </a:rPr>
              <a:t>Что</a:t>
            </a:r>
            <a:r>
              <a:rPr lang="ru-RU" sz="3200" b="1" dirty="0">
                <a:solidFill>
                  <a:srgbClr val="C00000"/>
                </a:solidFill>
              </a:rPr>
              <a:t>?</a:t>
            </a:r>
          </a:p>
        </p:txBody>
      </p:sp>
      <p:pic>
        <p:nvPicPr>
          <p:cNvPr id="1038" name="Picture 14" descr="https://naurok-test.nyc3.digitaloceanspaces.com/uploads/test/677457/24011/771360_157562632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676" y="2713069"/>
            <a:ext cx="713687" cy="1019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cdb-seversk.tom.muzkult.ru/media/2019/10/09/1263148863/Yozh.png.187x-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0" r="18639"/>
          <a:stretch/>
        </p:blipFill>
        <p:spPr bwMode="auto">
          <a:xfrm flipH="1">
            <a:off x="6012160" y="2845805"/>
            <a:ext cx="717329" cy="90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i.pinimg.com/originals/7d/3e/b8/7d3eb81b136a8e4cb61b3c54a169251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145" y="5154608"/>
            <a:ext cx="1181697" cy="96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cdn.pixabay.com/photo/2014/12/22/00/01/dirt-576619_1280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922" y="5517232"/>
            <a:ext cx="1388400" cy="69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s://cdn.pixabay.com/photo/2014/12/22/00/01/hill-576591_1280.pn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82" t="34456" r="12964" b="5954"/>
          <a:stretch/>
        </p:blipFill>
        <p:spPr bwMode="auto">
          <a:xfrm>
            <a:off x="7288027" y="5605600"/>
            <a:ext cx="1337627" cy="51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02949" y="315290"/>
            <a:ext cx="787893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Прочитайте загадки. Отгадки «посадите» на нужный поезд.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57549" y="991554"/>
            <a:ext cx="6046908" cy="66428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В лесу живёт, кур крадёт.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57549" y="991554"/>
            <a:ext cx="6046908" cy="89170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Иголки лежали, лежали, да в траву и побежали.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57549" y="978112"/>
            <a:ext cx="6046908" cy="89170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Один льёт, другой пьёт, третий растёт.</a:t>
            </a:r>
            <a:endParaRPr lang="ru-R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58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844824"/>
            <a:ext cx="698477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6600CC"/>
                </a:solidFill>
              </a:rPr>
              <a:t>Прислушайтесь к слову,</a:t>
            </a:r>
          </a:p>
          <a:p>
            <a:pPr algn="ctr"/>
            <a:r>
              <a:rPr lang="ru-RU" sz="4400" b="1" i="1" dirty="0" smtClean="0">
                <a:solidFill>
                  <a:srgbClr val="6600CC"/>
                </a:solidFill>
              </a:rPr>
              <a:t>Приглядитесь к нему,</a:t>
            </a:r>
          </a:p>
          <a:p>
            <a:pPr algn="ctr"/>
            <a:r>
              <a:rPr lang="ru-RU" sz="4400" b="1" i="1" dirty="0" smtClean="0">
                <a:solidFill>
                  <a:srgbClr val="6600CC"/>
                </a:solidFill>
              </a:rPr>
              <a:t>Проникните в его тайну…</a:t>
            </a:r>
            <a:endParaRPr lang="ru-RU" sz="4400" b="1" i="1" dirty="0">
              <a:solidFill>
                <a:srgbClr val="66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60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3491880" y="800506"/>
            <a:ext cx="4680520" cy="4824536"/>
          </a:xfrm>
          <a:prstGeom prst="verticalScroll">
            <a:avLst>
              <a:gd name="adj" fmla="val 8593"/>
            </a:avLst>
          </a:prstGeom>
          <a:solidFill>
            <a:srgbClr val="B9ED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Первого жителя страны зовут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Имя Существительное.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Маленький седобородый старичок в высоком остроконечном колпачке, а в руке у него волшебная палочка.</a:t>
            </a:r>
          </a:p>
          <a:p>
            <a:pPr marL="342900" indent="-342900" algn="ctr">
              <a:buFontTx/>
              <a:buChar char="-"/>
            </a:pPr>
            <a:r>
              <a:rPr lang="ru-RU" sz="2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Неужели волшебная?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Старичок взмахнул палочкой и…  превратился в…</a:t>
            </a:r>
            <a:endParaRPr lang="ru-RU" sz="2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s://avatars.mds.yandex.net/get-pdb/2269311/5fba82e8-98e2-4ae3-935b-c98a196c337c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4703858"/>
            <a:ext cx="1845909" cy="215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7584" y="908720"/>
            <a:ext cx="2880320" cy="564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55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930400" y="418803"/>
            <a:ext cx="8213600" cy="6309320"/>
            <a:chOff x="-23" y="0"/>
            <a:chExt cx="5806" cy="4320"/>
          </a:xfrm>
        </p:grpSpPr>
        <p:sp>
          <p:nvSpPr>
            <p:cNvPr id="17421" name="Line 3"/>
            <p:cNvSpPr>
              <a:spLocks noChangeShapeType="1"/>
            </p:cNvSpPr>
            <p:nvPr/>
          </p:nvSpPr>
          <p:spPr bwMode="auto">
            <a:xfrm>
              <a:off x="0" y="437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Line 4"/>
            <p:cNvSpPr>
              <a:spLocks noChangeShapeType="1"/>
            </p:cNvSpPr>
            <p:nvPr/>
          </p:nvSpPr>
          <p:spPr bwMode="auto">
            <a:xfrm>
              <a:off x="0" y="75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3" name="Line 5"/>
            <p:cNvSpPr>
              <a:spLocks noChangeShapeType="1"/>
            </p:cNvSpPr>
            <p:nvPr/>
          </p:nvSpPr>
          <p:spPr bwMode="auto">
            <a:xfrm>
              <a:off x="0" y="1343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4" name="Line 6"/>
            <p:cNvSpPr>
              <a:spLocks noChangeShapeType="1"/>
            </p:cNvSpPr>
            <p:nvPr/>
          </p:nvSpPr>
          <p:spPr bwMode="auto">
            <a:xfrm>
              <a:off x="0" y="1706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5" name="Line 7"/>
            <p:cNvSpPr>
              <a:spLocks noChangeShapeType="1"/>
            </p:cNvSpPr>
            <p:nvPr/>
          </p:nvSpPr>
          <p:spPr bwMode="auto">
            <a:xfrm>
              <a:off x="0" y="234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6" name="Line 8"/>
            <p:cNvSpPr>
              <a:spLocks noChangeShapeType="1"/>
            </p:cNvSpPr>
            <p:nvPr/>
          </p:nvSpPr>
          <p:spPr bwMode="auto">
            <a:xfrm>
              <a:off x="23" y="270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7" name="Line 9"/>
            <p:cNvSpPr>
              <a:spLocks noChangeShapeType="1"/>
            </p:cNvSpPr>
            <p:nvPr/>
          </p:nvSpPr>
          <p:spPr bwMode="auto">
            <a:xfrm flipH="1">
              <a:off x="0" y="0"/>
              <a:ext cx="1746" cy="252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8" name="Line 10"/>
            <p:cNvSpPr>
              <a:spLocks noChangeShapeType="1"/>
            </p:cNvSpPr>
            <p:nvPr/>
          </p:nvSpPr>
          <p:spPr bwMode="auto">
            <a:xfrm flipH="1">
              <a:off x="884" y="0"/>
              <a:ext cx="2812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29" name="Line 11"/>
            <p:cNvSpPr>
              <a:spLocks noChangeShapeType="1"/>
            </p:cNvSpPr>
            <p:nvPr/>
          </p:nvSpPr>
          <p:spPr bwMode="auto">
            <a:xfrm flipH="1">
              <a:off x="2925" y="0"/>
              <a:ext cx="2677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0" name="Line 12"/>
            <p:cNvSpPr>
              <a:spLocks noChangeShapeType="1"/>
            </p:cNvSpPr>
            <p:nvPr/>
          </p:nvSpPr>
          <p:spPr bwMode="auto">
            <a:xfrm flipH="1">
              <a:off x="4694" y="2432"/>
              <a:ext cx="1066" cy="188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1" name="Line 13"/>
            <p:cNvSpPr>
              <a:spLocks noChangeShapeType="1"/>
            </p:cNvSpPr>
            <p:nvPr/>
          </p:nvSpPr>
          <p:spPr bwMode="auto">
            <a:xfrm>
              <a:off x="-1" y="3340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32" name="Line 14"/>
            <p:cNvSpPr>
              <a:spLocks noChangeShapeType="1"/>
            </p:cNvSpPr>
            <p:nvPr/>
          </p:nvSpPr>
          <p:spPr bwMode="auto">
            <a:xfrm>
              <a:off x="-23" y="370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11" name="WordArt 23"/>
          <p:cNvSpPr>
            <a:spLocks noChangeArrowheads="1" noChangeShapeType="1" noTextEdit="1"/>
          </p:cNvSpPr>
          <p:nvPr/>
        </p:nvSpPr>
        <p:spPr bwMode="auto">
          <a:xfrm>
            <a:off x="1766314" y="291491"/>
            <a:ext cx="5113338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0076"/>
                    </a:gs>
                  </a:gsLst>
                  <a:lin ang="5400000" scaled="1"/>
                </a:gradFill>
                <a:cs typeface="Arial" panose="020B0604020202020204" pitchFamily="34" charset="0"/>
              </a:rPr>
              <a:t>Н. Носов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0076"/>
                    </a:gs>
                  </a:gsLst>
                  <a:lin ang="5400000" scaled="1"/>
                </a:gradFill>
                <a:cs typeface="Arial" panose="020B0604020202020204" pitchFamily="34" charset="0"/>
              </a:rPr>
              <a:t> "Приключения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FF"/>
                    </a:gs>
                    <a:gs pos="100000">
                      <a:srgbClr val="000076"/>
                    </a:gs>
                  </a:gsLst>
                  <a:lin ang="5400000" scaled="1"/>
                </a:gradFill>
                <a:cs typeface="Arial" panose="020B0604020202020204" pitchFamily="34" charset="0"/>
              </a:rPr>
              <a:t>Незнайки и его друзей"</a:t>
            </a:r>
          </a:p>
        </p:txBody>
      </p:sp>
      <p:sp>
        <p:nvSpPr>
          <p:cNvPr id="138269" name="WordArt 29"/>
          <p:cNvSpPr>
            <a:spLocks noChangeArrowheads="1" noChangeShapeType="1" noTextEdit="1"/>
          </p:cNvSpPr>
          <p:nvPr/>
        </p:nvSpPr>
        <p:spPr bwMode="auto">
          <a:xfrm>
            <a:off x="3296962" y="5328356"/>
            <a:ext cx="1655763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Пончик</a:t>
            </a:r>
          </a:p>
        </p:txBody>
      </p:sp>
      <p:sp>
        <p:nvSpPr>
          <p:cNvPr id="138270" name="WordArt 30"/>
          <p:cNvSpPr>
            <a:spLocks noChangeArrowheads="1" noChangeShapeType="1" noTextEdit="1"/>
          </p:cNvSpPr>
          <p:nvPr/>
        </p:nvSpPr>
        <p:spPr bwMode="auto">
          <a:xfrm>
            <a:off x="7088848" y="5312204"/>
            <a:ext cx="1871662" cy="477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Тюбик</a:t>
            </a:r>
          </a:p>
        </p:txBody>
      </p:sp>
      <p:sp>
        <p:nvSpPr>
          <p:cNvPr id="138271" name="WordArt 31"/>
          <p:cNvSpPr>
            <a:spLocks noChangeArrowheads="1" noChangeShapeType="1" noTextEdit="1"/>
          </p:cNvSpPr>
          <p:nvPr/>
        </p:nvSpPr>
        <p:spPr bwMode="auto">
          <a:xfrm>
            <a:off x="4927803" y="5896977"/>
            <a:ext cx="223361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Авоська</a:t>
            </a:r>
          </a:p>
        </p:txBody>
      </p:sp>
      <p:sp>
        <p:nvSpPr>
          <p:cNvPr id="138272" name="WordArt 32"/>
          <p:cNvSpPr>
            <a:spLocks noChangeArrowheads="1" noChangeShapeType="1" noTextEdit="1"/>
          </p:cNvSpPr>
          <p:nvPr/>
        </p:nvSpPr>
        <p:spPr bwMode="auto">
          <a:xfrm>
            <a:off x="999552" y="5300035"/>
            <a:ext cx="194468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Винтик</a:t>
            </a:r>
          </a:p>
        </p:txBody>
      </p:sp>
      <p:pic>
        <p:nvPicPr>
          <p:cNvPr id="2050" name="Picture 2" descr="https://2.bp.blogspot.com/-JEzlu5maLbc/U7yENi4oqBI/AAAAAAAADR0/wHwVLIF7fY4/s1600/0_72b7f_fbf0ef08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388" y="2555731"/>
            <a:ext cx="1908308" cy="276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ds04.infourok.ru/uploads/ex/0afa/000ffd01-c35a4653/hello_html_m17bbfd1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335" y="2599215"/>
            <a:ext cx="1942131" cy="277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HP\Desktop\Катя Детский сад\neznaika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1415" y="2648768"/>
            <a:ext cx="1726529" cy="2668170"/>
          </a:xfrm>
          <a:prstGeom prst="rect">
            <a:avLst/>
          </a:prstGeom>
          <a:noFill/>
        </p:spPr>
      </p:pic>
      <p:pic>
        <p:nvPicPr>
          <p:cNvPr id="2054" name="Picture 6" descr="https://ds04.infourok.ru/uploads/ex/0afa/000ffd01-c35a4653/hello_html_38f1241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019" y="2713235"/>
            <a:ext cx="1787047" cy="256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ds04.infourok.ru/uploads/ex/0664/001157fb-392be141/hello_html_m7b798117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4" t="5895" r="48814" b="21405"/>
          <a:stretch/>
        </p:blipFill>
        <p:spPr bwMode="auto">
          <a:xfrm>
            <a:off x="7161415" y="237511"/>
            <a:ext cx="1773836" cy="2408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69" grpId="0" animBg="1"/>
      <p:bldP spid="138270" grpId="0" animBg="1"/>
      <p:bldP spid="138271" grpId="0" animBg="1"/>
      <p:bldP spid="13827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2"/>
          <p:cNvGrpSpPr>
            <a:grpSpLocks/>
          </p:cNvGrpSpPr>
          <p:nvPr/>
        </p:nvGrpSpPr>
        <p:grpSpPr bwMode="auto">
          <a:xfrm>
            <a:off x="1043608" y="0"/>
            <a:ext cx="7939104" cy="6309320"/>
            <a:chOff x="-23" y="0"/>
            <a:chExt cx="5806" cy="4320"/>
          </a:xfrm>
        </p:grpSpPr>
        <p:sp>
          <p:nvSpPr>
            <p:cNvPr id="21525" name="Line 3"/>
            <p:cNvSpPr>
              <a:spLocks noChangeShapeType="1"/>
            </p:cNvSpPr>
            <p:nvPr/>
          </p:nvSpPr>
          <p:spPr bwMode="auto">
            <a:xfrm>
              <a:off x="0" y="437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6" name="Line 4"/>
            <p:cNvSpPr>
              <a:spLocks noChangeShapeType="1"/>
            </p:cNvSpPr>
            <p:nvPr/>
          </p:nvSpPr>
          <p:spPr bwMode="auto">
            <a:xfrm>
              <a:off x="0" y="75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7" name="Line 5"/>
            <p:cNvSpPr>
              <a:spLocks noChangeShapeType="1"/>
            </p:cNvSpPr>
            <p:nvPr/>
          </p:nvSpPr>
          <p:spPr bwMode="auto">
            <a:xfrm>
              <a:off x="0" y="1343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8" name="Line 6"/>
            <p:cNvSpPr>
              <a:spLocks noChangeShapeType="1"/>
            </p:cNvSpPr>
            <p:nvPr/>
          </p:nvSpPr>
          <p:spPr bwMode="auto">
            <a:xfrm>
              <a:off x="0" y="1706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29" name="Line 7"/>
            <p:cNvSpPr>
              <a:spLocks noChangeShapeType="1"/>
            </p:cNvSpPr>
            <p:nvPr/>
          </p:nvSpPr>
          <p:spPr bwMode="auto">
            <a:xfrm>
              <a:off x="0" y="234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30" name="Line 8"/>
            <p:cNvSpPr>
              <a:spLocks noChangeShapeType="1"/>
            </p:cNvSpPr>
            <p:nvPr/>
          </p:nvSpPr>
          <p:spPr bwMode="auto">
            <a:xfrm>
              <a:off x="23" y="270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31" name="Line 9"/>
            <p:cNvSpPr>
              <a:spLocks noChangeShapeType="1"/>
            </p:cNvSpPr>
            <p:nvPr/>
          </p:nvSpPr>
          <p:spPr bwMode="auto">
            <a:xfrm flipH="1">
              <a:off x="0" y="0"/>
              <a:ext cx="1746" cy="252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32" name="Line 10"/>
            <p:cNvSpPr>
              <a:spLocks noChangeShapeType="1"/>
            </p:cNvSpPr>
            <p:nvPr/>
          </p:nvSpPr>
          <p:spPr bwMode="auto">
            <a:xfrm flipH="1">
              <a:off x="884" y="0"/>
              <a:ext cx="2812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33" name="Line 11"/>
            <p:cNvSpPr>
              <a:spLocks noChangeShapeType="1"/>
            </p:cNvSpPr>
            <p:nvPr/>
          </p:nvSpPr>
          <p:spPr bwMode="auto">
            <a:xfrm flipH="1">
              <a:off x="2925" y="0"/>
              <a:ext cx="2677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34" name="Line 12"/>
            <p:cNvSpPr>
              <a:spLocks noChangeShapeType="1"/>
            </p:cNvSpPr>
            <p:nvPr/>
          </p:nvSpPr>
          <p:spPr bwMode="auto">
            <a:xfrm flipH="1">
              <a:off x="4694" y="2432"/>
              <a:ext cx="1066" cy="188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35" name="Line 13"/>
            <p:cNvSpPr>
              <a:spLocks noChangeShapeType="1"/>
            </p:cNvSpPr>
            <p:nvPr/>
          </p:nvSpPr>
          <p:spPr bwMode="auto">
            <a:xfrm>
              <a:off x="-1" y="3340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36" name="Line 14"/>
            <p:cNvSpPr>
              <a:spLocks noChangeShapeType="1"/>
            </p:cNvSpPr>
            <p:nvPr/>
          </p:nvSpPr>
          <p:spPr bwMode="auto">
            <a:xfrm>
              <a:off x="-23" y="370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1507" name="WordArt 15"/>
          <p:cNvSpPr>
            <a:spLocks noChangeArrowheads="1" noChangeShapeType="1" noTextEdit="1"/>
          </p:cNvSpPr>
          <p:nvPr/>
        </p:nvSpPr>
        <p:spPr bwMode="auto">
          <a:xfrm>
            <a:off x="1167255" y="673100"/>
            <a:ext cx="2250445" cy="4367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352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пончик</a:t>
            </a:r>
          </a:p>
        </p:txBody>
      </p:sp>
      <p:sp>
        <p:nvSpPr>
          <p:cNvPr id="21508" name="WordArt 16"/>
          <p:cNvSpPr>
            <a:spLocks noChangeArrowheads="1" noChangeShapeType="1" noTextEdit="1"/>
          </p:cNvSpPr>
          <p:nvPr/>
        </p:nvSpPr>
        <p:spPr bwMode="auto">
          <a:xfrm>
            <a:off x="1156151" y="2012628"/>
            <a:ext cx="2355698" cy="4394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винтик</a:t>
            </a:r>
          </a:p>
        </p:txBody>
      </p:sp>
      <p:sp>
        <p:nvSpPr>
          <p:cNvPr id="21509" name="WordArt 17"/>
          <p:cNvSpPr>
            <a:spLocks noChangeArrowheads="1" noChangeShapeType="1" noTextEdit="1"/>
          </p:cNvSpPr>
          <p:nvPr/>
        </p:nvSpPr>
        <p:spPr bwMode="auto">
          <a:xfrm>
            <a:off x="1166933" y="3283603"/>
            <a:ext cx="1879802" cy="61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тюбик</a:t>
            </a:r>
          </a:p>
        </p:txBody>
      </p:sp>
      <p:sp>
        <p:nvSpPr>
          <p:cNvPr id="21510" name="WordArt 18"/>
          <p:cNvSpPr>
            <a:spLocks noChangeArrowheads="1" noChangeShapeType="1" noTextEdit="1"/>
          </p:cNvSpPr>
          <p:nvPr/>
        </p:nvSpPr>
        <p:spPr bwMode="auto">
          <a:xfrm>
            <a:off x="1093033" y="4905153"/>
            <a:ext cx="2318707" cy="4553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авоська</a:t>
            </a:r>
          </a:p>
        </p:txBody>
      </p:sp>
      <p:sp>
        <p:nvSpPr>
          <p:cNvPr id="21511" name="WordArt 19"/>
          <p:cNvSpPr>
            <a:spLocks noChangeArrowheads="1" noChangeShapeType="1" noTextEdit="1"/>
          </p:cNvSpPr>
          <p:nvPr/>
        </p:nvSpPr>
        <p:spPr bwMode="auto">
          <a:xfrm>
            <a:off x="5257267" y="519828"/>
            <a:ext cx="2309887" cy="58804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Пончик</a:t>
            </a:r>
          </a:p>
        </p:txBody>
      </p:sp>
      <p:sp>
        <p:nvSpPr>
          <p:cNvPr id="21512" name="WordArt 20"/>
          <p:cNvSpPr>
            <a:spLocks noChangeArrowheads="1" noChangeShapeType="1" noTextEdit="1"/>
          </p:cNvSpPr>
          <p:nvPr/>
        </p:nvSpPr>
        <p:spPr bwMode="auto">
          <a:xfrm>
            <a:off x="5207772" y="1809474"/>
            <a:ext cx="2440416" cy="6392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Винтик</a:t>
            </a:r>
          </a:p>
        </p:txBody>
      </p:sp>
      <p:sp>
        <p:nvSpPr>
          <p:cNvPr id="21513" name="WordArt 21"/>
          <p:cNvSpPr>
            <a:spLocks noChangeArrowheads="1" noChangeShapeType="1" noTextEdit="1"/>
          </p:cNvSpPr>
          <p:nvPr/>
        </p:nvSpPr>
        <p:spPr bwMode="auto">
          <a:xfrm>
            <a:off x="5139354" y="3283603"/>
            <a:ext cx="2509853" cy="65830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Тюбик</a:t>
            </a:r>
          </a:p>
        </p:txBody>
      </p:sp>
      <p:sp>
        <p:nvSpPr>
          <p:cNvPr id="21514" name="WordArt 22"/>
          <p:cNvSpPr>
            <a:spLocks noChangeArrowheads="1" noChangeShapeType="1" noTextEdit="1"/>
          </p:cNvSpPr>
          <p:nvPr/>
        </p:nvSpPr>
        <p:spPr bwMode="auto">
          <a:xfrm>
            <a:off x="5040255" y="4713594"/>
            <a:ext cx="2665412" cy="666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tx2"/>
                </a:solidFill>
                <a:cs typeface="Arial" panose="020B0604020202020204" pitchFamily="34" charset="0"/>
              </a:rPr>
              <a:t>Авоська</a:t>
            </a:r>
          </a:p>
        </p:txBody>
      </p:sp>
      <p:sp>
        <p:nvSpPr>
          <p:cNvPr id="140315" name="WordArt 27"/>
          <p:cNvSpPr>
            <a:spLocks noChangeArrowheads="1" noChangeShapeType="1" noTextEdit="1"/>
          </p:cNvSpPr>
          <p:nvPr/>
        </p:nvSpPr>
        <p:spPr bwMode="auto">
          <a:xfrm>
            <a:off x="5475230" y="5660727"/>
            <a:ext cx="223043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 panose="03010101010201010101" pitchFamily="66" charset="0"/>
              </a:rPr>
              <a:t>кто?</a:t>
            </a:r>
          </a:p>
        </p:txBody>
      </p:sp>
      <p:sp>
        <p:nvSpPr>
          <p:cNvPr id="140316" name="WordArt 28"/>
          <p:cNvSpPr>
            <a:spLocks noChangeArrowheads="1" noChangeShapeType="1" noTextEdit="1"/>
          </p:cNvSpPr>
          <p:nvPr/>
        </p:nvSpPr>
        <p:spPr bwMode="auto">
          <a:xfrm>
            <a:off x="1216607" y="5584745"/>
            <a:ext cx="215900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 panose="03010101010201010101" pitchFamily="66" charset="0"/>
              </a:rPr>
              <a:t>что?</a:t>
            </a:r>
          </a:p>
        </p:txBody>
      </p:sp>
      <p:pic>
        <p:nvPicPr>
          <p:cNvPr id="33" name="Picture 2" descr="https://2.bp.blogspot.com/-JEzlu5maLbc/U7yENi4oqBI/AAAAAAAADR0/wHwVLIF7fY4/s1600/0_72b7f_fbf0ef08_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754" y="60907"/>
            <a:ext cx="1059021" cy="153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 descr="https://ds04.infourok.ru/uploads/ex/0afa/000ffd01-c35a4653/hello_html_m17bbfd1b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23691" y="1578619"/>
            <a:ext cx="1026204" cy="15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:\Users\HP\Desktop\Катя Детский сад\neznaika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9529" y="3086742"/>
            <a:ext cx="1002553" cy="1549341"/>
          </a:xfrm>
          <a:prstGeom prst="rect">
            <a:avLst/>
          </a:prstGeom>
          <a:noFill/>
        </p:spPr>
      </p:pic>
      <p:pic>
        <p:nvPicPr>
          <p:cNvPr id="36" name="Picture 6" descr="https://ds04.infourok.ru/uploads/ex/0afa/000ffd01-c35a4653/hello_html_38f1241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76580" y="4632059"/>
            <a:ext cx="1077670" cy="1484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ds05.infourok.ru/uploads/ex/004f/0002714e-48ea4c7a/hello_html_659dc7dd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540" y="430649"/>
            <a:ext cx="1164575" cy="116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stroydomsale.ru/upload/iblock/953/95330da833463fb27a62fdd69bc4df5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057" y="1925793"/>
            <a:ext cx="1204605" cy="120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fsd.multiurok.ru/html/2019/09/24/s_5d8a644aba4c1/1211108_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2694">
            <a:off x="3276104" y="3171293"/>
            <a:ext cx="1729246" cy="10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larec.com.ua/images/gift/562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871" y="4524430"/>
            <a:ext cx="1043513" cy="192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98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4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315" grpId="0" animBg="1"/>
      <p:bldP spid="1403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4"/>
          <p:cNvGrpSpPr>
            <a:grpSpLocks/>
          </p:cNvGrpSpPr>
          <p:nvPr/>
        </p:nvGrpSpPr>
        <p:grpSpPr bwMode="auto">
          <a:xfrm>
            <a:off x="1187625" y="404664"/>
            <a:ext cx="7704856" cy="6192688"/>
            <a:chOff x="-23" y="0"/>
            <a:chExt cx="5806" cy="4320"/>
          </a:xfrm>
        </p:grpSpPr>
        <p:sp>
          <p:nvSpPr>
            <p:cNvPr id="18437" name="Line 5"/>
            <p:cNvSpPr>
              <a:spLocks noChangeShapeType="1"/>
            </p:cNvSpPr>
            <p:nvPr/>
          </p:nvSpPr>
          <p:spPr bwMode="auto">
            <a:xfrm>
              <a:off x="0" y="437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38" name="Line 6"/>
            <p:cNvSpPr>
              <a:spLocks noChangeShapeType="1"/>
            </p:cNvSpPr>
            <p:nvPr/>
          </p:nvSpPr>
          <p:spPr bwMode="auto">
            <a:xfrm>
              <a:off x="0" y="75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39" name="Line 7"/>
            <p:cNvSpPr>
              <a:spLocks noChangeShapeType="1"/>
            </p:cNvSpPr>
            <p:nvPr/>
          </p:nvSpPr>
          <p:spPr bwMode="auto">
            <a:xfrm>
              <a:off x="0" y="1343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0" name="Line 8"/>
            <p:cNvSpPr>
              <a:spLocks noChangeShapeType="1"/>
            </p:cNvSpPr>
            <p:nvPr/>
          </p:nvSpPr>
          <p:spPr bwMode="auto">
            <a:xfrm>
              <a:off x="0" y="1706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1" name="Line 9"/>
            <p:cNvSpPr>
              <a:spLocks noChangeShapeType="1"/>
            </p:cNvSpPr>
            <p:nvPr/>
          </p:nvSpPr>
          <p:spPr bwMode="auto">
            <a:xfrm>
              <a:off x="0" y="234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>
              <a:off x="23" y="270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3" name="Line 11"/>
            <p:cNvSpPr>
              <a:spLocks noChangeShapeType="1"/>
            </p:cNvSpPr>
            <p:nvPr/>
          </p:nvSpPr>
          <p:spPr bwMode="auto">
            <a:xfrm flipH="1">
              <a:off x="0" y="0"/>
              <a:ext cx="1746" cy="252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 flipH="1">
              <a:off x="884" y="0"/>
              <a:ext cx="2812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5" name="Line 13"/>
            <p:cNvSpPr>
              <a:spLocks noChangeShapeType="1"/>
            </p:cNvSpPr>
            <p:nvPr/>
          </p:nvSpPr>
          <p:spPr bwMode="auto">
            <a:xfrm flipH="1">
              <a:off x="2925" y="0"/>
              <a:ext cx="2677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6" name="Line 14"/>
            <p:cNvSpPr>
              <a:spLocks noChangeShapeType="1"/>
            </p:cNvSpPr>
            <p:nvPr/>
          </p:nvSpPr>
          <p:spPr bwMode="auto">
            <a:xfrm flipH="1">
              <a:off x="4694" y="2432"/>
              <a:ext cx="1066" cy="188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7" name="Line 15"/>
            <p:cNvSpPr>
              <a:spLocks noChangeShapeType="1"/>
            </p:cNvSpPr>
            <p:nvPr/>
          </p:nvSpPr>
          <p:spPr bwMode="auto">
            <a:xfrm>
              <a:off x="-1" y="3340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48" name="Line 16"/>
            <p:cNvSpPr>
              <a:spLocks noChangeShapeType="1"/>
            </p:cNvSpPr>
            <p:nvPr/>
          </p:nvSpPr>
          <p:spPr bwMode="auto">
            <a:xfrm>
              <a:off x="-23" y="370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8" name="Picture 2" descr="http://lisyonok.ucoz.ru/kartinki/mult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325" y="685006"/>
            <a:ext cx="4217988" cy="548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802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4"/>
          <p:cNvGrpSpPr>
            <a:grpSpLocks/>
          </p:cNvGrpSpPr>
          <p:nvPr/>
        </p:nvGrpSpPr>
        <p:grpSpPr bwMode="auto">
          <a:xfrm>
            <a:off x="1116014" y="332656"/>
            <a:ext cx="7848600" cy="6120680"/>
            <a:chOff x="-23" y="0"/>
            <a:chExt cx="5806" cy="4320"/>
          </a:xfrm>
        </p:grpSpPr>
        <p:sp>
          <p:nvSpPr>
            <p:cNvPr id="13323" name="Line 5"/>
            <p:cNvSpPr>
              <a:spLocks noChangeShapeType="1"/>
            </p:cNvSpPr>
            <p:nvPr/>
          </p:nvSpPr>
          <p:spPr bwMode="auto">
            <a:xfrm>
              <a:off x="0" y="437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4" name="Line 6"/>
            <p:cNvSpPr>
              <a:spLocks noChangeShapeType="1"/>
            </p:cNvSpPr>
            <p:nvPr/>
          </p:nvSpPr>
          <p:spPr bwMode="auto">
            <a:xfrm>
              <a:off x="0" y="75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5" name="Line 7"/>
            <p:cNvSpPr>
              <a:spLocks noChangeShapeType="1"/>
            </p:cNvSpPr>
            <p:nvPr/>
          </p:nvSpPr>
          <p:spPr bwMode="auto">
            <a:xfrm>
              <a:off x="0" y="1343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6" name="Line 8"/>
            <p:cNvSpPr>
              <a:spLocks noChangeShapeType="1"/>
            </p:cNvSpPr>
            <p:nvPr/>
          </p:nvSpPr>
          <p:spPr bwMode="auto">
            <a:xfrm>
              <a:off x="0" y="1706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7" name="Line 9"/>
            <p:cNvSpPr>
              <a:spLocks noChangeShapeType="1"/>
            </p:cNvSpPr>
            <p:nvPr/>
          </p:nvSpPr>
          <p:spPr bwMode="auto">
            <a:xfrm>
              <a:off x="0" y="234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8" name="Line 10"/>
            <p:cNvSpPr>
              <a:spLocks noChangeShapeType="1"/>
            </p:cNvSpPr>
            <p:nvPr/>
          </p:nvSpPr>
          <p:spPr bwMode="auto">
            <a:xfrm>
              <a:off x="23" y="270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29" name="Line 11"/>
            <p:cNvSpPr>
              <a:spLocks noChangeShapeType="1"/>
            </p:cNvSpPr>
            <p:nvPr/>
          </p:nvSpPr>
          <p:spPr bwMode="auto">
            <a:xfrm flipH="1">
              <a:off x="0" y="0"/>
              <a:ext cx="1746" cy="252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30" name="Line 12"/>
            <p:cNvSpPr>
              <a:spLocks noChangeShapeType="1"/>
            </p:cNvSpPr>
            <p:nvPr/>
          </p:nvSpPr>
          <p:spPr bwMode="auto">
            <a:xfrm flipH="1">
              <a:off x="884" y="0"/>
              <a:ext cx="2812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31" name="Line 13"/>
            <p:cNvSpPr>
              <a:spLocks noChangeShapeType="1"/>
            </p:cNvSpPr>
            <p:nvPr/>
          </p:nvSpPr>
          <p:spPr bwMode="auto">
            <a:xfrm flipH="1">
              <a:off x="2925" y="0"/>
              <a:ext cx="2677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32" name="Line 14"/>
            <p:cNvSpPr>
              <a:spLocks noChangeShapeType="1"/>
            </p:cNvSpPr>
            <p:nvPr/>
          </p:nvSpPr>
          <p:spPr bwMode="auto">
            <a:xfrm flipH="1">
              <a:off x="4694" y="2432"/>
              <a:ext cx="1066" cy="188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33" name="Line 15"/>
            <p:cNvSpPr>
              <a:spLocks noChangeShapeType="1"/>
            </p:cNvSpPr>
            <p:nvPr/>
          </p:nvSpPr>
          <p:spPr bwMode="auto">
            <a:xfrm>
              <a:off x="-1" y="3340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34" name="Line 16"/>
            <p:cNvSpPr>
              <a:spLocks noChangeShapeType="1"/>
            </p:cNvSpPr>
            <p:nvPr/>
          </p:nvSpPr>
          <p:spPr bwMode="auto">
            <a:xfrm>
              <a:off x="-23" y="370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15" name="WordArt 18"/>
          <p:cNvSpPr>
            <a:spLocks noChangeArrowheads="1" noChangeShapeType="1" noTextEdit="1"/>
          </p:cNvSpPr>
          <p:nvPr/>
        </p:nvSpPr>
        <p:spPr bwMode="auto">
          <a:xfrm>
            <a:off x="1114427" y="2012872"/>
            <a:ext cx="7850187" cy="96927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съел все П(п)</a:t>
            </a:r>
            <a:r>
              <a:rPr lang="ru-RU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ончики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 вокруг!</a:t>
            </a:r>
          </a:p>
        </p:txBody>
      </p:sp>
      <p:sp>
        <p:nvSpPr>
          <p:cNvPr id="13316" name="WordArt 17"/>
          <p:cNvSpPr>
            <a:spLocks noChangeArrowheads="1" noChangeShapeType="1" noTextEdit="1"/>
          </p:cNvSpPr>
          <p:nvPr/>
        </p:nvSpPr>
        <p:spPr bwMode="auto">
          <a:xfrm>
            <a:off x="1145754" y="719423"/>
            <a:ext cx="7786418" cy="8892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П(п)</a:t>
            </a:r>
            <a:r>
              <a:rPr lang="ru-RU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ончик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 мой голодный друг,</a:t>
            </a:r>
          </a:p>
        </p:txBody>
      </p:sp>
      <p:sp>
        <p:nvSpPr>
          <p:cNvPr id="13318" name="WordArt 21"/>
          <p:cNvSpPr>
            <a:spLocks noChangeArrowheads="1" noChangeShapeType="1" noTextEdit="1"/>
          </p:cNvSpPr>
          <p:nvPr/>
        </p:nvSpPr>
        <p:spPr bwMode="auto">
          <a:xfrm>
            <a:off x="1116013" y="1412875"/>
            <a:ext cx="10477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3319" name="WordArt 22"/>
          <p:cNvSpPr>
            <a:spLocks noChangeArrowheads="1" noChangeShapeType="1" noTextEdit="1"/>
          </p:cNvSpPr>
          <p:nvPr/>
        </p:nvSpPr>
        <p:spPr bwMode="auto">
          <a:xfrm>
            <a:off x="4211638" y="2997200"/>
            <a:ext cx="10477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5122" name="Picture 2" descr="https://vdp.mycdn.me/getImage?id=105650784812&amp;idx=2&amp;thumbType=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977" y="3158939"/>
            <a:ext cx="5856705" cy="32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98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4"/>
          <p:cNvGrpSpPr>
            <a:grpSpLocks/>
          </p:cNvGrpSpPr>
          <p:nvPr/>
        </p:nvGrpSpPr>
        <p:grpSpPr bwMode="auto">
          <a:xfrm>
            <a:off x="1116014" y="332656"/>
            <a:ext cx="7778750" cy="6120680"/>
            <a:chOff x="-23" y="0"/>
            <a:chExt cx="5806" cy="4320"/>
          </a:xfrm>
        </p:grpSpPr>
        <p:sp>
          <p:nvSpPr>
            <p:cNvPr id="15370" name="Line 5"/>
            <p:cNvSpPr>
              <a:spLocks noChangeShapeType="1"/>
            </p:cNvSpPr>
            <p:nvPr/>
          </p:nvSpPr>
          <p:spPr bwMode="auto">
            <a:xfrm>
              <a:off x="0" y="437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1" name="Line 6"/>
            <p:cNvSpPr>
              <a:spLocks noChangeShapeType="1"/>
            </p:cNvSpPr>
            <p:nvPr/>
          </p:nvSpPr>
          <p:spPr bwMode="auto">
            <a:xfrm>
              <a:off x="0" y="75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2" name="Line 7"/>
            <p:cNvSpPr>
              <a:spLocks noChangeShapeType="1"/>
            </p:cNvSpPr>
            <p:nvPr/>
          </p:nvSpPr>
          <p:spPr bwMode="auto">
            <a:xfrm>
              <a:off x="0" y="1343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3" name="Line 8"/>
            <p:cNvSpPr>
              <a:spLocks noChangeShapeType="1"/>
            </p:cNvSpPr>
            <p:nvPr/>
          </p:nvSpPr>
          <p:spPr bwMode="auto">
            <a:xfrm>
              <a:off x="0" y="1706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4" name="Line 9"/>
            <p:cNvSpPr>
              <a:spLocks noChangeShapeType="1"/>
            </p:cNvSpPr>
            <p:nvPr/>
          </p:nvSpPr>
          <p:spPr bwMode="auto">
            <a:xfrm>
              <a:off x="0" y="234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5" name="Line 10"/>
            <p:cNvSpPr>
              <a:spLocks noChangeShapeType="1"/>
            </p:cNvSpPr>
            <p:nvPr/>
          </p:nvSpPr>
          <p:spPr bwMode="auto">
            <a:xfrm>
              <a:off x="23" y="270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6" name="Line 11"/>
            <p:cNvSpPr>
              <a:spLocks noChangeShapeType="1"/>
            </p:cNvSpPr>
            <p:nvPr/>
          </p:nvSpPr>
          <p:spPr bwMode="auto">
            <a:xfrm flipH="1">
              <a:off x="0" y="0"/>
              <a:ext cx="1746" cy="252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7" name="Line 12"/>
            <p:cNvSpPr>
              <a:spLocks noChangeShapeType="1"/>
            </p:cNvSpPr>
            <p:nvPr/>
          </p:nvSpPr>
          <p:spPr bwMode="auto">
            <a:xfrm flipH="1">
              <a:off x="884" y="0"/>
              <a:ext cx="2812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8" name="Line 13"/>
            <p:cNvSpPr>
              <a:spLocks noChangeShapeType="1"/>
            </p:cNvSpPr>
            <p:nvPr/>
          </p:nvSpPr>
          <p:spPr bwMode="auto">
            <a:xfrm flipH="1">
              <a:off x="2925" y="0"/>
              <a:ext cx="2677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79" name="Line 14"/>
            <p:cNvSpPr>
              <a:spLocks noChangeShapeType="1"/>
            </p:cNvSpPr>
            <p:nvPr/>
          </p:nvSpPr>
          <p:spPr bwMode="auto">
            <a:xfrm flipH="1">
              <a:off x="4694" y="2432"/>
              <a:ext cx="1066" cy="188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80" name="Line 15"/>
            <p:cNvSpPr>
              <a:spLocks noChangeShapeType="1"/>
            </p:cNvSpPr>
            <p:nvPr/>
          </p:nvSpPr>
          <p:spPr bwMode="auto">
            <a:xfrm>
              <a:off x="-1" y="3340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81" name="Line 16"/>
            <p:cNvSpPr>
              <a:spLocks noChangeShapeType="1"/>
            </p:cNvSpPr>
            <p:nvPr/>
          </p:nvSpPr>
          <p:spPr bwMode="auto">
            <a:xfrm>
              <a:off x="-23" y="370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363" name="WordArt 18"/>
          <p:cNvSpPr>
            <a:spLocks noChangeArrowheads="1" noChangeShapeType="1" noTextEdit="1"/>
          </p:cNvSpPr>
          <p:nvPr/>
        </p:nvSpPr>
        <p:spPr bwMode="auto">
          <a:xfrm>
            <a:off x="1200161" y="1989934"/>
            <a:ext cx="7632973" cy="100726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съел все П(п)</a:t>
            </a:r>
            <a:r>
              <a:rPr lang="ru-RU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ончики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 вокруг!</a:t>
            </a:r>
          </a:p>
        </p:txBody>
      </p:sp>
      <p:sp>
        <p:nvSpPr>
          <p:cNvPr id="15364" name="WordArt 17"/>
          <p:cNvSpPr>
            <a:spLocks noChangeArrowheads="1" noChangeShapeType="1" noTextEdit="1"/>
          </p:cNvSpPr>
          <p:nvPr/>
        </p:nvSpPr>
        <p:spPr bwMode="auto">
          <a:xfrm>
            <a:off x="1130249" y="654989"/>
            <a:ext cx="7613645" cy="1012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П(п)</a:t>
            </a:r>
            <a:r>
              <a:rPr lang="ru-RU" sz="36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ончик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Georgia" pitchFamily="18" charset="0"/>
              </a:rPr>
              <a:t> мой голодный друг,</a:t>
            </a:r>
          </a:p>
        </p:txBody>
      </p:sp>
      <p:sp>
        <p:nvSpPr>
          <p:cNvPr id="34836" name="Line 20"/>
          <p:cNvSpPr>
            <a:spLocks noChangeShapeType="1"/>
          </p:cNvSpPr>
          <p:nvPr/>
        </p:nvSpPr>
        <p:spPr bwMode="auto">
          <a:xfrm>
            <a:off x="3453731" y="2997200"/>
            <a:ext cx="2990477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4837" name="WordArt 21"/>
          <p:cNvSpPr>
            <a:spLocks noChangeArrowheads="1" noChangeShapeType="1" noTextEdit="1"/>
          </p:cNvSpPr>
          <p:nvPr/>
        </p:nvSpPr>
        <p:spPr bwMode="auto">
          <a:xfrm>
            <a:off x="2046609" y="371248"/>
            <a:ext cx="835976" cy="35251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Кто?</a:t>
            </a:r>
          </a:p>
        </p:txBody>
      </p:sp>
      <p:sp>
        <p:nvSpPr>
          <p:cNvPr id="34838" name="WordArt 22"/>
          <p:cNvSpPr>
            <a:spLocks noChangeArrowheads="1" noChangeShapeType="1" noTextEdit="1"/>
          </p:cNvSpPr>
          <p:nvPr/>
        </p:nvSpPr>
        <p:spPr bwMode="auto">
          <a:xfrm>
            <a:off x="4808680" y="1751485"/>
            <a:ext cx="854041" cy="3789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FF0000"/>
                </a:solidFill>
                <a:cs typeface="Arial" panose="020B0604020202020204" pitchFamily="34" charset="0"/>
              </a:rPr>
              <a:t>Что?</a:t>
            </a:r>
          </a:p>
        </p:txBody>
      </p:sp>
      <p:cxnSp>
        <p:nvCxnSpPr>
          <p:cNvPr id="3" name="Прямая соединительная линия 2"/>
          <p:cNvCxnSpPr>
            <a:cxnSpLocks noChangeShapeType="1"/>
          </p:cNvCxnSpPr>
          <p:nvPr/>
        </p:nvCxnSpPr>
        <p:spPr bwMode="auto">
          <a:xfrm>
            <a:off x="1130249" y="1667601"/>
            <a:ext cx="2577655" cy="0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3" name="Picture 2" descr="https://vdp.mycdn.me/getImage?id=105650784812&amp;idx=2&amp;thumbType=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473" y="3246935"/>
            <a:ext cx="5856705" cy="32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1836473" y="836712"/>
            <a:ext cx="210136" cy="6480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514458" y="1991636"/>
            <a:ext cx="353285" cy="8128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726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7" grpId="0" animBg="1"/>
      <p:bldP spid="3483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4"/>
          <p:cNvGrpSpPr>
            <a:grpSpLocks/>
          </p:cNvGrpSpPr>
          <p:nvPr/>
        </p:nvGrpSpPr>
        <p:grpSpPr bwMode="auto">
          <a:xfrm>
            <a:off x="1116014" y="332656"/>
            <a:ext cx="7778750" cy="5976664"/>
            <a:chOff x="-23" y="0"/>
            <a:chExt cx="5806" cy="4320"/>
          </a:xfrm>
        </p:grpSpPr>
        <p:sp>
          <p:nvSpPr>
            <p:cNvPr id="16395" name="Line 5"/>
            <p:cNvSpPr>
              <a:spLocks noChangeShapeType="1"/>
            </p:cNvSpPr>
            <p:nvPr/>
          </p:nvSpPr>
          <p:spPr bwMode="auto">
            <a:xfrm>
              <a:off x="0" y="437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Line 6"/>
            <p:cNvSpPr>
              <a:spLocks noChangeShapeType="1"/>
            </p:cNvSpPr>
            <p:nvPr/>
          </p:nvSpPr>
          <p:spPr bwMode="auto">
            <a:xfrm>
              <a:off x="0" y="75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7" name="Line 7"/>
            <p:cNvSpPr>
              <a:spLocks noChangeShapeType="1"/>
            </p:cNvSpPr>
            <p:nvPr/>
          </p:nvSpPr>
          <p:spPr bwMode="auto">
            <a:xfrm>
              <a:off x="0" y="1343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8" name="Line 8"/>
            <p:cNvSpPr>
              <a:spLocks noChangeShapeType="1"/>
            </p:cNvSpPr>
            <p:nvPr/>
          </p:nvSpPr>
          <p:spPr bwMode="auto">
            <a:xfrm>
              <a:off x="0" y="1706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Line 9"/>
            <p:cNvSpPr>
              <a:spLocks noChangeShapeType="1"/>
            </p:cNvSpPr>
            <p:nvPr/>
          </p:nvSpPr>
          <p:spPr bwMode="auto">
            <a:xfrm>
              <a:off x="0" y="234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0" name="Line 10"/>
            <p:cNvSpPr>
              <a:spLocks noChangeShapeType="1"/>
            </p:cNvSpPr>
            <p:nvPr/>
          </p:nvSpPr>
          <p:spPr bwMode="auto">
            <a:xfrm>
              <a:off x="23" y="270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1" name="Line 11"/>
            <p:cNvSpPr>
              <a:spLocks noChangeShapeType="1"/>
            </p:cNvSpPr>
            <p:nvPr/>
          </p:nvSpPr>
          <p:spPr bwMode="auto">
            <a:xfrm flipH="1">
              <a:off x="0" y="0"/>
              <a:ext cx="1746" cy="252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2" name="Line 12"/>
            <p:cNvSpPr>
              <a:spLocks noChangeShapeType="1"/>
            </p:cNvSpPr>
            <p:nvPr/>
          </p:nvSpPr>
          <p:spPr bwMode="auto">
            <a:xfrm flipH="1">
              <a:off x="884" y="0"/>
              <a:ext cx="2812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3" name="Line 13"/>
            <p:cNvSpPr>
              <a:spLocks noChangeShapeType="1"/>
            </p:cNvSpPr>
            <p:nvPr/>
          </p:nvSpPr>
          <p:spPr bwMode="auto">
            <a:xfrm flipH="1">
              <a:off x="2925" y="0"/>
              <a:ext cx="2677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Line 14"/>
            <p:cNvSpPr>
              <a:spLocks noChangeShapeType="1"/>
            </p:cNvSpPr>
            <p:nvPr/>
          </p:nvSpPr>
          <p:spPr bwMode="auto">
            <a:xfrm flipH="1">
              <a:off x="4694" y="2432"/>
              <a:ext cx="1066" cy="188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Line 15"/>
            <p:cNvSpPr>
              <a:spLocks noChangeShapeType="1"/>
            </p:cNvSpPr>
            <p:nvPr/>
          </p:nvSpPr>
          <p:spPr bwMode="auto">
            <a:xfrm>
              <a:off x="-1" y="3340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Line 16"/>
            <p:cNvSpPr>
              <a:spLocks noChangeShapeType="1"/>
            </p:cNvSpPr>
            <p:nvPr/>
          </p:nvSpPr>
          <p:spPr bwMode="auto">
            <a:xfrm>
              <a:off x="-23" y="370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6387" name="WordArt 18"/>
          <p:cNvSpPr>
            <a:spLocks noChangeArrowheads="1" noChangeShapeType="1" noTextEdit="1"/>
          </p:cNvSpPr>
          <p:nvPr/>
        </p:nvSpPr>
        <p:spPr bwMode="auto">
          <a:xfrm>
            <a:off x="1266099" y="2046622"/>
            <a:ext cx="7416949" cy="8781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 panose="03010101010201010101" pitchFamily="66" charset="0"/>
              </a:rPr>
              <a:t>съел все пончики вокруг!</a:t>
            </a:r>
          </a:p>
        </p:txBody>
      </p:sp>
      <p:sp>
        <p:nvSpPr>
          <p:cNvPr id="16388" name="WordArt 17"/>
          <p:cNvSpPr>
            <a:spLocks noChangeArrowheads="1" noChangeShapeType="1" noTextEdit="1"/>
          </p:cNvSpPr>
          <p:nvPr/>
        </p:nvSpPr>
        <p:spPr bwMode="auto">
          <a:xfrm>
            <a:off x="1177644" y="633601"/>
            <a:ext cx="7749274" cy="10438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Monotype Corsiva" panose="03010101010201010101" pitchFamily="66" charset="0"/>
              </a:rPr>
              <a:t>Пончик мой голодный друг,</a:t>
            </a:r>
          </a:p>
        </p:txBody>
      </p:sp>
      <p:sp>
        <p:nvSpPr>
          <p:cNvPr id="16389" name="WordArt 21"/>
          <p:cNvSpPr>
            <a:spLocks noChangeArrowheads="1" noChangeShapeType="1" noTextEdit="1"/>
          </p:cNvSpPr>
          <p:nvPr/>
        </p:nvSpPr>
        <p:spPr bwMode="auto">
          <a:xfrm>
            <a:off x="1116013" y="1412875"/>
            <a:ext cx="10477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6390" name="WordArt 22"/>
          <p:cNvSpPr>
            <a:spLocks noChangeArrowheads="1" noChangeShapeType="1" noTextEdit="1"/>
          </p:cNvSpPr>
          <p:nvPr/>
        </p:nvSpPr>
        <p:spPr bwMode="auto">
          <a:xfrm>
            <a:off x="4211638" y="2997200"/>
            <a:ext cx="10477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chemeClr val="tx1"/>
                </a:solidFill>
                <a:round/>
                <a:headEnd/>
                <a:tailEnd/>
              </a:ln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1206636" y="1642506"/>
            <a:ext cx="2141490" cy="0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" name="Прямая соединительная линия 26"/>
          <p:cNvCxnSpPr>
            <a:cxnSpLocks noChangeShapeType="1"/>
          </p:cNvCxnSpPr>
          <p:nvPr/>
        </p:nvCxnSpPr>
        <p:spPr bwMode="auto">
          <a:xfrm>
            <a:off x="1116577" y="2814767"/>
            <a:ext cx="1428750" cy="1588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Прямая соединительная линия 29"/>
          <p:cNvCxnSpPr>
            <a:cxnSpLocks noChangeShapeType="1"/>
          </p:cNvCxnSpPr>
          <p:nvPr/>
        </p:nvCxnSpPr>
        <p:spPr bwMode="auto">
          <a:xfrm>
            <a:off x="1086947" y="2938236"/>
            <a:ext cx="1428750" cy="1588"/>
          </a:xfrm>
          <a:prstGeom prst="line">
            <a:avLst/>
          </a:prstGeom>
          <a:noFill/>
          <a:ln w="5715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4" name="Picture 2" descr="https://vdp.mycdn.me/getImage?id=105650784812&amp;idx=2&amp;thumbType=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473" y="3246935"/>
            <a:ext cx="5856705" cy="329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8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908720"/>
            <a:ext cx="6870700" cy="879475"/>
          </a:xfrm>
        </p:spPr>
        <p:txBody>
          <a:bodyPr/>
          <a:lstStyle/>
          <a:p>
            <a:pPr eaLnBrk="1" hangingPunct="1"/>
            <a:r>
              <a:rPr lang="ru-RU" alt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Закончи предложения: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844824"/>
            <a:ext cx="7848997" cy="4319686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800" dirty="0" smtClean="0"/>
              <a:t>	</a:t>
            </a:r>
            <a:r>
              <a:rPr lang="ru-RU" altLang="ru-RU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 отвечающие на вопросы Кто? Что? обозначают…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Одушевлённые предметы отвечают на вопрос…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Неодушевлённые предметы отвечают на вопрос…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Прежде, чем задать вопрос, выясни…</a:t>
            </a:r>
          </a:p>
        </p:txBody>
      </p:sp>
    </p:spTree>
    <p:extLst>
      <p:ext uri="{BB962C8B-B14F-4D97-AF65-F5344CB8AC3E}">
        <p14:creationId xmlns:p14="http://schemas.microsoft.com/office/powerpoint/2010/main" val="146044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1115616" y="260648"/>
            <a:ext cx="7777559" cy="5616277"/>
            <a:chOff x="-23" y="0"/>
            <a:chExt cx="5806" cy="4320"/>
          </a:xfrm>
        </p:grpSpPr>
        <p:sp>
          <p:nvSpPr>
            <p:cNvPr id="28706" name="Line 3"/>
            <p:cNvSpPr>
              <a:spLocks noChangeShapeType="1"/>
            </p:cNvSpPr>
            <p:nvPr/>
          </p:nvSpPr>
          <p:spPr bwMode="auto">
            <a:xfrm>
              <a:off x="0" y="437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07" name="Line 4"/>
            <p:cNvSpPr>
              <a:spLocks noChangeShapeType="1"/>
            </p:cNvSpPr>
            <p:nvPr/>
          </p:nvSpPr>
          <p:spPr bwMode="auto">
            <a:xfrm>
              <a:off x="0" y="75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08" name="Line 5"/>
            <p:cNvSpPr>
              <a:spLocks noChangeShapeType="1"/>
            </p:cNvSpPr>
            <p:nvPr/>
          </p:nvSpPr>
          <p:spPr bwMode="auto">
            <a:xfrm>
              <a:off x="0" y="1343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09" name="Line 6"/>
            <p:cNvSpPr>
              <a:spLocks noChangeShapeType="1"/>
            </p:cNvSpPr>
            <p:nvPr/>
          </p:nvSpPr>
          <p:spPr bwMode="auto">
            <a:xfrm>
              <a:off x="0" y="1706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10" name="Line 7"/>
            <p:cNvSpPr>
              <a:spLocks noChangeShapeType="1"/>
            </p:cNvSpPr>
            <p:nvPr/>
          </p:nvSpPr>
          <p:spPr bwMode="auto">
            <a:xfrm>
              <a:off x="0" y="234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11" name="Line 8"/>
            <p:cNvSpPr>
              <a:spLocks noChangeShapeType="1"/>
            </p:cNvSpPr>
            <p:nvPr/>
          </p:nvSpPr>
          <p:spPr bwMode="auto">
            <a:xfrm>
              <a:off x="23" y="270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12" name="Line 9"/>
            <p:cNvSpPr>
              <a:spLocks noChangeShapeType="1"/>
            </p:cNvSpPr>
            <p:nvPr/>
          </p:nvSpPr>
          <p:spPr bwMode="auto">
            <a:xfrm flipH="1">
              <a:off x="0" y="0"/>
              <a:ext cx="1746" cy="252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13" name="Line 10"/>
            <p:cNvSpPr>
              <a:spLocks noChangeShapeType="1"/>
            </p:cNvSpPr>
            <p:nvPr/>
          </p:nvSpPr>
          <p:spPr bwMode="auto">
            <a:xfrm flipH="1">
              <a:off x="884" y="0"/>
              <a:ext cx="2812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14" name="Line 11"/>
            <p:cNvSpPr>
              <a:spLocks noChangeShapeType="1"/>
            </p:cNvSpPr>
            <p:nvPr/>
          </p:nvSpPr>
          <p:spPr bwMode="auto">
            <a:xfrm flipH="1">
              <a:off x="2925" y="0"/>
              <a:ext cx="2677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15" name="Line 12"/>
            <p:cNvSpPr>
              <a:spLocks noChangeShapeType="1"/>
            </p:cNvSpPr>
            <p:nvPr/>
          </p:nvSpPr>
          <p:spPr bwMode="auto">
            <a:xfrm flipH="1">
              <a:off x="4694" y="2432"/>
              <a:ext cx="1066" cy="188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16" name="Line 13"/>
            <p:cNvSpPr>
              <a:spLocks noChangeShapeType="1"/>
            </p:cNvSpPr>
            <p:nvPr/>
          </p:nvSpPr>
          <p:spPr bwMode="auto">
            <a:xfrm>
              <a:off x="-1" y="3340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717" name="Line 14"/>
            <p:cNvSpPr>
              <a:spLocks noChangeShapeType="1"/>
            </p:cNvSpPr>
            <p:nvPr/>
          </p:nvSpPr>
          <p:spPr bwMode="auto">
            <a:xfrm>
              <a:off x="-23" y="370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8675" name="Picture 19" descr="z_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576" y="2147093"/>
            <a:ext cx="1811338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20" descr="z_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691" y="2199958"/>
            <a:ext cx="1719262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WordArt 21"/>
          <p:cNvSpPr>
            <a:spLocks noChangeArrowheads="1" noChangeShapeType="1" noTextEdit="1"/>
          </p:cNvSpPr>
          <p:nvPr/>
        </p:nvSpPr>
        <p:spPr bwMode="auto">
          <a:xfrm>
            <a:off x="2237777" y="1376052"/>
            <a:ext cx="3024188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зайчики</a:t>
            </a:r>
          </a:p>
        </p:txBody>
      </p:sp>
      <p:pic>
        <p:nvPicPr>
          <p:cNvPr id="28678" name="Picture 22" descr="fly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124" y="2923699"/>
            <a:ext cx="1852613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Picture 23" descr="солнц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99" y="1177899"/>
            <a:ext cx="1909685" cy="1642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Line 24"/>
          <p:cNvSpPr>
            <a:spLocks noChangeShapeType="1"/>
          </p:cNvSpPr>
          <p:nvPr/>
        </p:nvSpPr>
        <p:spPr bwMode="auto">
          <a:xfrm flipH="1">
            <a:off x="5870048" y="2515306"/>
            <a:ext cx="1502325" cy="1440434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1" name="Line 25"/>
          <p:cNvSpPr>
            <a:spLocks noChangeShapeType="1"/>
          </p:cNvSpPr>
          <p:nvPr/>
        </p:nvSpPr>
        <p:spPr bwMode="auto">
          <a:xfrm flipH="1">
            <a:off x="5749237" y="2334578"/>
            <a:ext cx="1441450" cy="574675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2" name="Line 26"/>
          <p:cNvSpPr>
            <a:spLocks noChangeShapeType="1"/>
          </p:cNvSpPr>
          <p:nvPr/>
        </p:nvSpPr>
        <p:spPr bwMode="auto">
          <a:xfrm flipH="1">
            <a:off x="5651500" y="2116613"/>
            <a:ext cx="136842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3" name="Line 27"/>
          <p:cNvSpPr>
            <a:spLocks noChangeShapeType="1"/>
          </p:cNvSpPr>
          <p:nvPr/>
        </p:nvSpPr>
        <p:spPr bwMode="auto">
          <a:xfrm flipH="1" flipV="1">
            <a:off x="6004461" y="1136207"/>
            <a:ext cx="1079500" cy="50323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4" name="Line 28"/>
          <p:cNvSpPr>
            <a:spLocks noChangeShapeType="1"/>
          </p:cNvSpPr>
          <p:nvPr/>
        </p:nvSpPr>
        <p:spPr bwMode="auto">
          <a:xfrm flipV="1">
            <a:off x="7618641" y="260648"/>
            <a:ext cx="0" cy="1008063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5" name="Line 29"/>
          <p:cNvSpPr>
            <a:spLocks noChangeShapeType="1"/>
          </p:cNvSpPr>
          <p:nvPr/>
        </p:nvSpPr>
        <p:spPr bwMode="auto">
          <a:xfrm flipV="1">
            <a:off x="8027988" y="692150"/>
            <a:ext cx="792162" cy="865188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6" name="Line 30"/>
          <p:cNvSpPr>
            <a:spLocks noChangeShapeType="1"/>
          </p:cNvSpPr>
          <p:nvPr/>
        </p:nvSpPr>
        <p:spPr bwMode="auto">
          <a:xfrm flipH="1" flipV="1">
            <a:off x="6368115" y="410689"/>
            <a:ext cx="936625" cy="1008063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7" name="Line 31"/>
          <p:cNvSpPr>
            <a:spLocks noChangeShapeType="1"/>
          </p:cNvSpPr>
          <p:nvPr/>
        </p:nvSpPr>
        <p:spPr bwMode="auto">
          <a:xfrm flipV="1">
            <a:off x="8243888" y="1412875"/>
            <a:ext cx="649287" cy="360363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8" name="Line 32"/>
          <p:cNvSpPr>
            <a:spLocks noChangeShapeType="1"/>
          </p:cNvSpPr>
          <p:nvPr/>
        </p:nvSpPr>
        <p:spPr bwMode="auto">
          <a:xfrm>
            <a:off x="8263731" y="2040289"/>
            <a:ext cx="827087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89" name="Line 33"/>
          <p:cNvSpPr>
            <a:spLocks noChangeShapeType="1"/>
          </p:cNvSpPr>
          <p:nvPr/>
        </p:nvSpPr>
        <p:spPr bwMode="auto">
          <a:xfrm flipH="1" flipV="1">
            <a:off x="5605664" y="1572929"/>
            <a:ext cx="1368425" cy="3587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0" name="Line 34"/>
          <p:cNvSpPr>
            <a:spLocks noChangeShapeType="1"/>
          </p:cNvSpPr>
          <p:nvPr/>
        </p:nvSpPr>
        <p:spPr bwMode="auto">
          <a:xfrm>
            <a:off x="8097568" y="2252163"/>
            <a:ext cx="900112" cy="4318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1" name="Line 35"/>
          <p:cNvSpPr>
            <a:spLocks noChangeShapeType="1"/>
          </p:cNvSpPr>
          <p:nvPr/>
        </p:nvSpPr>
        <p:spPr bwMode="auto">
          <a:xfrm>
            <a:off x="8010590" y="2392083"/>
            <a:ext cx="863600" cy="10795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2" name="Line 36"/>
          <p:cNvSpPr>
            <a:spLocks noChangeShapeType="1"/>
          </p:cNvSpPr>
          <p:nvPr/>
        </p:nvSpPr>
        <p:spPr bwMode="auto">
          <a:xfrm>
            <a:off x="7837910" y="2505717"/>
            <a:ext cx="574675" cy="15113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3" name="Line 37"/>
          <p:cNvSpPr>
            <a:spLocks noChangeShapeType="1"/>
          </p:cNvSpPr>
          <p:nvPr/>
        </p:nvSpPr>
        <p:spPr bwMode="auto">
          <a:xfrm flipH="1">
            <a:off x="7598822" y="2566174"/>
            <a:ext cx="71437" cy="151130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4" name="Line 38"/>
          <p:cNvSpPr>
            <a:spLocks noChangeShapeType="1"/>
          </p:cNvSpPr>
          <p:nvPr/>
        </p:nvSpPr>
        <p:spPr bwMode="auto">
          <a:xfrm flipH="1">
            <a:off x="6892816" y="2510012"/>
            <a:ext cx="647700" cy="122555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5" name="Line 39"/>
          <p:cNvSpPr>
            <a:spLocks noChangeShapeType="1"/>
          </p:cNvSpPr>
          <p:nvPr/>
        </p:nvSpPr>
        <p:spPr bwMode="auto">
          <a:xfrm>
            <a:off x="5906162" y="3986851"/>
            <a:ext cx="2272607" cy="1576614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6" name="Line 40"/>
          <p:cNvSpPr>
            <a:spLocks noChangeShapeType="1"/>
          </p:cNvSpPr>
          <p:nvPr/>
        </p:nvSpPr>
        <p:spPr bwMode="auto">
          <a:xfrm>
            <a:off x="5917988" y="3946761"/>
            <a:ext cx="2404017" cy="83032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97" name="Oval 41"/>
          <p:cNvSpPr>
            <a:spLocks noChangeArrowheads="1"/>
          </p:cNvSpPr>
          <p:nvPr/>
        </p:nvSpPr>
        <p:spPr bwMode="auto">
          <a:xfrm>
            <a:off x="8039392" y="5650055"/>
            <a:ext cx="792162" cy="2159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8698" name="Oval 42"/>
          <p:cNvSpPr>
            <a:spLocks noChangeArrowheads="1"/>
          </p:cNvSpPr>
          <p:nvPr/>
        </p:nvSpPr>
        <p:spPr bwMode="auto">
          <a:xfrm>
            <a:off x="8068053" y="4839872"/>
            <a:ext cx="792162" cy="2159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8699" name="Line 43"/>
          <p:cNvSpPr>
            <a:spLocks noChangeShapeType="1"/>
          </p:cNvSpPr>
          <p:nvPr/>
        </p:nvSpPr>
        <p:spPr bwMode="auto">
          <a:xfrm>
            <a:off x="1229518" y="5300663"/>
            <a:ext cx="2519363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700" name="Line 44"/>
          <p:cNvSpPr>
            <a:spLocks noChangeShapeType="1"/>
          </p:cNvSpPr>
          <p:nvPr/>
        </p:nvSpPr>
        <p:spPr bwMode="auto">
          <a:xfrm>
            <a:off x="1229519" y="5840730"/>
            <a:ext cx="2519363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701" name="Line 45"/>
          <p:cNvSpPr>
            <a:spLocks noChangeShapeType="1"/>
          </p:cNvSpPr>
          <p:nvPr/>
        </p:nvSpPr>
        <p:spPr bwMode="auto">
          <a:xfrm>
            <a:off x="4500563" y="5300663"/>
            <a:ext cx="2519362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702" name="Line 46"/>
          <p:cNvSpPr>
            <a:spLocks noChangeShapeType="1"/>
          </p:cNvSpPr>
          <p:nvPr/>
        </p:nvSpPr>
        <p:spPr bwMode="auto">
          <a:xfrm>
            <a:off x="4536282" y="5876925"/>
            <a:ext cx="2519362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51599" name="WordArt 47"/>
          <p:cNvSpPr>
            <a:spLocks noChangeArrowheads="1" noChangeShapeType="1" noTextEdit="1"/>
          </p:cNvSpPr>
          <p:nvPr/>
        </p:nvSpPr>
        <p:spPr bwMode="auto">
          <a:xfrm>
            <a:off x="1695506" y="663768"/>
            <a:ext cx="4174543" cy="6561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 panose="03010101010201010101" pitchFamily="66" charset="0"/>
              </a:rPr>
              <a:t>Значение слова</a:t>
            </a:r>
          </a:p>
        </p:txBody>
      </p:sp>
      <p:sp>
        <p:nvSpPr>
          <p:cNvPr id="151600" name="WordArt 48"/>
          <p:cNvSpPr>
            <a:spLocks noChangeArrowheads="1" noChangeShapeType="1" noTextEdit="1"/>
          </p:cNvSpPr>
          <p:nvPr/>
        </p:nvSpPr>
        <p:spPr bwMode="auto">
          <a:xfrm>
            <a:off x="1315032" y="5126021"/>
            <a:ext cx="2590800" cy="9110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 panose="03010101010201010101" pitchFamily="66" charset="0"/>
              </a:rPr>
              <a:t>кто?</a:t>
            </a:r>
          </a:p>
        </p:txBody>
      </p:sp>
      <p:sp>
        <p:nvSpPr>
          <p:cNvPr id="151601" name="WordArt 49"/>
          <p:cNvSpPr>
            <a:spLocks noChangeArrowheads="1" noChangeShapeType="1" noTextEdit="1"/>
          </p:cNvSpPr>
          <p:nvPr/>
        </p:nvSpPr>
        <p:spPr bwMode="auto">
          <a:xfrm>
            <a:off x="4549563" y="5159693"/>
            <a:ext cx="25908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Monotype Corsiva" panose="03010101010201010101" pitchFamily="66" charset="0"/>
              </a:rPr>
              <a:t>что?</a:t>
            </a:r>
          </a:p>
        </p:txBody>
      </p:sp>
    </p:spTree>
    <p:extLst>
      <p:ext uri="{BB962C8B-B14F-4D97-AF65-F5344CB8AC3E}">
        <p14:creationId xmlns:p14="http://schemas.microsoft.com/office/powerpoint/2010/main" val="322164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1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99" grpId="0" animBg="1"/>
      <p:bldP spid="151600" grpId="0" animBg="1"/>
      <p:bldP spid="15160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bookree.org/loader/img.php?dir=6ead7ba402deab0c2b6e55668c31430a&amp;file=9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0" t="32203" r="20671" b="8474"/>
          <a:stretch/>
        </p:blipFill>
        <p:spPr bwMode="auto">
          <a:xfrm>
            <a:off x="467544" y="1276092"/>
            <a:ext cx="3960440" cy="49565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ертикальный свиток 3"/>
          <p:cNvSpPr/>
          <p:nvPr/>
        </p:nvSpPr>
        <p:spPr>
          <a:xfrm>
            <a:off x="4139952" y="332656"/>
            <a:ext cx="4824536" cy="5899987"/>
          </a:xfrm>
          <a:prstGeom prst="verticalScroll">
            <a:avLst/>
          </a:prstGeom>
          <a:solidFill>
            <a:srgbClr val="B9ED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хорошо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потрудились!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надеюсь, что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меня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запомнили.</a:t>
            </a: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сейчас,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свидания!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Увидимся на следующих уроках русского языка.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196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403648" y="404664"/>
            <a:ext cx="669674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Я могу превратиться в любой предмет!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19872" y="5661248"/>
            <a:ext cx="2736304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Нет проблем!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4100" name="Picture 4" descr="https://avatars.mds.yandex.net/get-pdb/932587/85eadcae-1adb-4b88-9e90-41f270c6580e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906" y="1259270"/>
            <a:ext cx="2571932" cy="1593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s7.hostingkartinok.com/uploads/images/2014/10/fdc3df0523701404cfa61e524e4e0479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2" r="30956"/>
          <a:stretch/>
        </p:blipFill>
        <p:spPr bwMode="auto">
          <a:xfrm>
            <a:off x="1285788" y="3792207"/>
            <a:ext cx="1247869" cy="291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.pinimg.com/originals/e3/b0/d8/e3b0d8a27dbaa96f20b3892e8211674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855" y="3150458"/>
            <a:ext cx="2456815" cy="148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avatars.mds.yandex.net/get-pdb/2019823/c1d44146-78e1-44ae-a369-a8bb9df7c83d/s1200?webp=fal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808" y="4734957"/>
            <a:ext cx="2377645" cy="1852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s://i.pinimg.com/originals/13/a3/b5/13a3b5bbe6bdffb28c074e6dea3e53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270" y="1289438"/>
            <a:ext cx="1755171" cy="2355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https://clipart-db.ru/file_content/rastr/xice_cream_024.png.pagespeed.ic.APC29_zfKm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357" y="3440955"/>
            <a:ext cx="1160295" cy="1692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794" y="1644646"/>
            <a:ext cx="1774132" cy="359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25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" t="1408" r="48021" b="2816"/>
          <a:stretch/>
        </p:blipFill>
        <p:spPr bwMode="auto">
          <a:xfrm>
            <a:off x="709943" y="1412776"/>
            <a:ext cx="3744417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ертикальный свиток 3"/>
          <p:cNvSpPr/>
          <p:nvPr/>
        </p:nvSpPr>
        <p:spPr>
          <a:xfrm>
            <a:off x="4463480" y="260648"/>
            <a:ext cx="4680520" cy="6336704"/>
          </a:xfrm>
          <a:prstGeom prst="verticalScroll">
            <a:avLst>
              <a:gd name="adj" fmla="val 8593"/>
            </a:avLst>
          </a:prstGeom>
          <a:solidFill>
            <a:srgbClr val="B9EDFF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Итак, все слова, которые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обозначают предметы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СУЩЕСТВИТЕЛЬНЫЕ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Существительное</a:t>
            </a:r>
            <a:r>
              <a:rPr lang="ru-RU" sz="24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то есть всё, что существует.</a:t>
            </a:r>
          </a:p>
          <a:p>
            <a:pPr algn="ctr"/>
            <a:endParaRPr lang="ru-RU" sz="2400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спросить про предмет: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или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algn="ctr"/>
            <a:endParaRPr lang="ru-RU" sz="2400" u="sng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Что? 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неживые предметы.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Кто?</a:t>
            </a:r>
            <a:r>
              <a:rPr lang="ru-RU" sz="2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живые предметы.</a:t>
            </a:r>
          </a:p>
          <a:p>
            <a:pPr algn="ctr"/>
            <a:endParaRPr lang="ru-RU" sz="24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04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046560"/>
            <a:ext cx="7774051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Люблю свой дом, свою речушку,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Люблю в ней каждую ракушку,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И каждый камешек на дне.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И мостик- радугу над ней.</a:t>
            </a:r>
          </a:p>
        </p:txBody>
      </p:sp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1967872" y="5301208"/>
            <a:ext cx="428148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/>
              <a:t>Назови, что любит автор? </a:t>
            </a:r>
          </a:p>
          <a:p>
            <a:pPr eaLnBrk="1" hangingPunct="1"/>
            <a:r>
              <a:rPr lang="ru-RU" altLang="ru-RU" sz="2400" b="1" dirty="0"/>
              <a:t>Что общего у этих слов?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00232" y="3786190"/>
            <a:ext cx="4406977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вопрос: что?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83891" y="153589"/>
            <a:ext cx="450956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Задание №1.</a:t>
            </a:r>
          </a:p>
        </p:txBody>
      </p:sp>
    </p:spTree>
    <p:extLst>
      <p:ext uri="{BB962C8B-B14F-4D97-AF65-F5344CB8AC3E}">
        <p14:creationId xmlns:p14="http://schemas.microsoft.com/office/powerpoint/2010/main" val="46511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692696"/>
            <a:ext cx="7180235" cy="2369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40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3600" b="1" i="1" dirty="0">
                <a:latin typeface="Arial" pitchFamily="34" charset="0"/>
                <a:cs typeface="Arial" pitchFamily="34" charset="0"/>
              </a:rPr>
              <a:t>Что ты ёж такой колючий?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 Это я на всякий случай.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 Знаешь, кто мои соседи?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3600" b="1" i="1" dirty="0">
                <a:latin typeface="Arial" pitchFamily="34" charset="0"/>
                <a:cs typeface="Arial" pitchFamily="34" charset="0"/>
              </a:rPr>
              <a:t> Волки, лисы и медведи.</a:t>
            </a: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1979712" y="5438834"/>
            <a:ext cx="50577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/>
              <a:t>Перечислите зверей. </a:t>
            </a:r>
          </a:p>
          <a:p>
            <a:pPr eaLnBrk="1" hangingPunct="1"/>
            <a:r>
              <a:rPr lang="ru-RU" altLang="ru-RU" sz="2400" b="1" dirty="0"/>
              <a:t>На какой вопрос они отвечают?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3789040"/>
            <a:ext cx="439254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вопрос: кто?</a:t>
            </a:r>
          </a:p>
        </p:txBody>
      </p:sp>
    </p:spTree>
    <p:extLst>
      <p:ext uri="{BB962C8B-B14F-4D97-AF65-F5344CB8AC3E}">
        <p14:creationId xmlns:p14="http://schemas.microsoft.com/office/powerpoint/2010/main" val="322489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10"/>
          <p:cNvGrpSpPr>
            <a:grpSpLocks/>
          </p:cNvGrpSpPr>
          <p:nvPr/>
        </p:nvGrpSpPr>
        <p:grpSpPr bwMode="auto">
          <a:xfrm>
            <a:off x="0" y="0"/>
            <a:ext cx="9217025" cy="6858000"/>
            <a:chOff x="-23" y="0"/>
            <a:chExt cx="5806" cy="4320"/>
          </a:xfrm>
        </p:grpSpPr>
        <p:sp>
          <p:nvSpPr>
            <p:cNvPr id="22540" name="Line 11"/>
            <p:cNvSpPr>
              <a:spLocks noChangeShapeType="1"/>
            </p:cNvSpPr>
            <p:nvPr/>
          </p:nvSpPr>
          <p:spPr bwMode="auto">
            <a:xfrm>
              <a:off x="0" y="437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1" name="Line 12"/>
            <p:cNvSpPr>
              <a:spLocks noChangeShapeType="1"/>
            </p:cNvSpPr>
            <p:nvPr/>
          </p:nvSpPr>
          <p:spPr bwMode="auto">
            <a:xfrm>
              <a:off x="0" y="75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2" name="Line 13"/>
            <p:cNvSpPr>
              <a:spLocks noChangeShapeType="1"/>
            </p:cNvSpPr>
            <p:nvPr/>
          </p:nvSpPr>
          <p:spPr bwMode="auto">
            <a:xfrm>
              <a:off x="0" y="1343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3" name="Line 14"/>
            <p:cNvSpPr>
              <a:spLocks noChangeShapeType="1"/>
            </p:cNvSpPr>
            <p:nvPr/>
          </p:nvSpPr>
          <p:spPr bwMode="auto">
            <a:xfrm>
              <a:off x="0" y="1706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4" name="Line 15"/>
            <p:cNvSpPr>
              <a:spLocks noChangeShapeType="1"/>
            </p:cNvSpPr>
            <p:nvPr/>
          </p:nvSpPr>
          <p:spPr bwMode="auto">
            <a:xfrm>
              <a:off x="0" y="234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5" name="Line 16"/>
            <p:cNvSpPr>
              <a:spLocks noChangeShapeType="1"/>
            </p:cNvSpPr>
            <p:nvPr/>
          </p:nvSpPr>
          <p:spPr bwMode="auto">
            <a:xfrm>
              <a:off x="23" y="2704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6" name="Line 17"/>
            <p:cNvSpPr>
              <a:spLocks noChangeShapeType="1"/>
            </p:cNvSpPr>
            <p:nvPr/>
          </p:nvSpPr>
          <p:spPr bwMode="auto">
            <a:xfrm flipH="1">
              <a:off x="0" y="0"/>
              <a:ext cx="1746" cy="2523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7" name="Line 18"/>
            <p:cNvSpPr>
              <a:spLocks noChangeShapeType="1"/>
            </p:cNvSpPr>
            <p:nvPr/>
          </p:nvSpPr>
          <p:spPr bwMode="auto">
            <a:xfrm flipH="1">
              <a:off x="884" y="0"/>
              <a:ext cx="2812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8" name="Line 19"/>
            <p:cNvSpPr>
              <a:spLocks noChangeShapeType="1"/>
            </p:cNvSpPr>
            <p:nvPr/>
          </p:nvSpPr>
          <p:spPr bwMode="auto">
            <a:xfrm flipH="1">
              <a:off x="2925" y="0"/>
              <a:ext cx="2677" cy="43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49" name="Line 20"/>
            <p:cNvSpPr>
              <a:spLocks noChangeShapeType="1"/>
            </p:cNvSpPr>
            <p:nvPr/>
          </p:nvSpPr>
          <p:spPr bwMode="auto">
            <a:xfrm flipH="1">
              <a:off x="4694" y="2432"/>
              <a:ext cx="1066" cy="188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50" name="Line 21"/>
            <p:cNvSpPr>
              <a:spLocks noChangeShapeType="1"/>
            </p:cNvSpPr>
            <p:nvPr/>
          </p:nvSpPr>
          <p:spPr bwMode="auto">
            <a:xfrm>
              <a:off x="-1" y="3340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551" name="Line 22"/>
            <p:cNvSpPr>
              <a:spLocks noChangeShapeType="1"/>
            </p:cNvSpPr>
            <p:nvPr/>
          </p:nvSpPr>
          <p:spPr bwMode="auto">
            <a:xfrm>
              <a:off x="-23" y="3702"/>
              <a:ext cx="576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36" name="WordArt 24"/>
          <p:cNvSpPr>
            <a:spLocks noChangeArrowheads="1" noChangeShapeType="1" noTextEdit="1"/>
          </p:cNvSpPr>
          <p:nvPr/>
        </p:nvSpPr>
        <p:spPr bwMode="auto">
          <a:xfrm>
            <a:off x="4356100" y="476250"/>
            <a:ext cx="4032250" cy="887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 л о в а -</a:t>
            </a:r>
          </a:p>
        </p:txBody>
      </p:sp>
      <p:sp>
        <p:nvSpPr>
          <p:cNvPr id="13337" name="WordArt 25"/>
          <p:cNvSpPr>
            <a:spLocks noChangeArrowheads="1" noChangeShapeType="1" noTextEdit="1"/>
          </p:cNvSpPr>
          <p:nvPr/>
        </p:nvSpPr>
        <p:spPr bwMode="auto">
          <a:xfrm>
            <a:off x="2195513" y="4941888"/>
            <a:ext cx="5184775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предметы</a:t>
            </a:r>
          </a:p>
        </p:txBody>
      </p: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468313" y="981075"/>
            <a:ext cx="4297362" cy="2519363"/>
            <a:chOff x="1429" y="346"/>
            <a:chExt cx="1709" cy="771"/>
          </a:xfrm>
        </p:grpSpPr>
        <p:sp>
          <p:nvSpPr>
            <p:cNvPr id="22538" name="AutoShape 29"/>
            <p:cNvSpPr>
              <a:spLocks noChangeArrowheads="1"/>
            </p:cNvSpPr>
            <p:nvPr/>
          </p:nvSpPr>
          <p:spPr bwMode="auto">
            <a:xfrm>
              <a:off x="1429" y="346"/>
              <a:ext cx="1709" cy="771"/>
            </a:xfrm>
            <a:prstGeom prst="cloudCallout">
              <a:avLst>
                <a:gd name="adj1" fmla="val 18403"/>
                <a:gd name="adj2" fmla="val 9792"/>
              </a:avLst>
            </a:prstGeom>
            <a:gradFill rotWithShape="1">
              <a:gsLst>
                <a:gs pos="0">
                  <a:srgbClr val="0000FF"/>
                </a:gs>
                <a:gs pos="50000">
                  <a:srgbClr val="99CCFF"/>
                </a:gs>
                <a:gs pos="100000">
                  <a:srgbClr val="0000FF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ru-RU" altLang="ru-RU" b="0"/>
            </a:p>
          </p:txBody>
        </p:sp>
        <p:sp>
          <p:nvSpPr>
            <p:cNvPr id="22539" name="WordArt 26"/>
            <p:cNvSpPr>
              <a:spLocks noChangeArrowheads="1" noChangeShapeType="1" noTextEdit="1"/>
            </p:cNvSpPr>
            <p:nvPr/>
          </p:nvSpPr>
          <p:spPr bwMode="auto">
            <a:xfrm>
              <a:off x="1927" y="482"/>
              <a:ext cx="877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cs typeface="Arial" panose="020B0604020202020204" pitchFamily="34" charset="0"/>
                </a:rPr>
                <a:t>кто?</a:t>
              </a:r>
            </a:p>
          </p:txBody>
        </p:sp>
      </p:grp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4894263" y="1432562"/>
            <a:ext cx="4249737" cy="2374900"/>
            <a:chOff x="3574" y="346"/>
            <a:chExt cx="1755" cy="680"/>
          </a:xfrm>
        </p:grpSpPr>
        <p:sp>
          <p:nvSpPr>
            <p:cNvPr id="22536" name="AutoShape 30"/>
            <p:cNvSpPr>
              <a:spLocks noChangeArrowheads="1"/>
            </p:cNvSpPr>
            <p:nvPr/>
          </p:nvSpPr>
          <p:spPr bwMode="auto">
            <a:xfrm>
              <a:off x="3574" y="346"/>
              <a:ext cx="1755" cy="680"/>
            </a:xfrm>
            <a:prstGeom prst="cloudCallout">
              <a:avLst>
                <a:gd name="adj1" fmla="val 11481"/>
                <a:gd name="adj2" fmla="val 17796"/>
              </a:avLst>
            </a:prstGeom>
            <a:gradFill rotWithShape="1">
              <a:gsLst>
                <a:gs pos="0">
                  <a:srgbClr val="0000FF"/>
                </a:gs>
                <a:gs pos="50000">
                  <a:srgbClr val="99CCFF"/>
                </a:gs>
                <a:gs pos="100000">
                  <a:srgbClr val="0000FF"/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endParaRPr lang="ru-RU" altLang="ru-RU" b="0"/>
            </a:p>
          </p:txBody>
        </p:sp>
        <p:sp>
          <p:nvSpPr>
            <p:cNvPr id="22537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4014" y="436"/>
              <a:ext cx="877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40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chemeClr val="tx2"/>
                  </a:solidFill>
                  <a:cs typeface="Arial" panose="020B0604020202020204" pitchFamily="34" charset="0"/>
                </a:rPr>
                <a:t>что?</a:t>
              </a:r>
            </a:p>
          </p:txBody>
        </p:sp>
      </p:grpSp>
      <p:sp>
        <p:nvSpPr>
          <p:cNvPr id="13345" name="WordArt 33"/>
          <p:cNvSpPr>
            <a:spLocks noChangeArrowheads="1" noChangeShapeType="1" noTextEdit="1"/>
          </p:cNvSpPr>
          <p:nvPr/>
        </p:nvSpPr>
        <p:spPr bwMode="auto">
          <a:xfrm>
            <a:off x="1151732" y="3260090"/>
            <a:ext cx="5184775" cy="1081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9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обозначают</a:t>
            </a:r>
          </a:p>
        </p:txBody>
      </p:sp>
    </p:spTree>
    <p:extLst>
      <p:ext uri="{BB962C8B-B14F-4D97-AF65-F5344CB8AC3E}">
        <p14:creationId xmlns:p14="http://schemas.microsoft.com/office/powerpoint/2010/main" val="268783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6" grpId="0"/>
      <p:bldP spid="13337" grpId="0"/>
      <p:bldP spid="133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D:\клипарты\домики\0_4eacb_25132755_XX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09" y="932672"/>
            <a:ext cx="322897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1093010" y="411957"/>
            <a:ext cx="50784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/>
              <a:t>Задай вопрос «кто» или «что» ?</a:t>
            </a:r>
          </a:p>
        </p:txBody>
      </p:sp>
      <p:pic>
        <p:nvPicPr>
          <p:cNvPr id="12292" name="Picture 2" descr="D:\клипарты\посуда\0b81c87e414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670" y="3641497"/>
            <a:ext cx="1855788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3" descr="D:\клипарты\посуда\46bc9c8c9263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58"/>
          <a:stretch>
            <a:fillRect/>
          </a:stretch>
        </p:blipFill>
        <p:spPr bwMode="auto">
          <a:xfrm>
            <a:off x="3360906" y="4325104"/>
            <a:ext cx="2381250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4" descr="D:\клипарты\одежда\2fb619fed7c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346" y="4423331"/>
            <a:ext cx="2012566" cy="198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5" descr="D:\клипарты\домики\0a6ac65398a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957" y="642938"/>
            <a:ext cx="2149475" cy="306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7" descr="D:\клипарты\канц. товары\0_5d08d_8144e338_L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1918">
            <a:off x="3209650" y="2400114"/>
            <a:ext cx="3173412" cy="141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504D"/>
      </a:hlink>
      <a:folHlink>
        <a:srgbClr val="C0504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620</Words>
  <Application>Microsoft Office PowerPoint</Application>
  <PresentationFormat>Экран (4:3)</PresentationFormat>
  <Paragraphs>185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Кто?                      Что?</vt:lpstr>
      <vt:lpstr>Кто?    Что?</vt:lpstr>
      <vt:lpstr>Презентация PowerPoint</vt:lpstr>
      <vt:lpstr>Превращения Незнайки</vt:lpstr>
      <vt:lpstr>Превращения Незнайки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Закончи предложения: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HOME</cp:lastModifiedBy>
  <cp:revision>86</cp:revision>
  <dcterms:created xsi:type="dcterms:W3CDTF">2014-07-06T18:18:01Z</dcterms:created>
  <dcterms:modified xsi:type="dcterms:W3CDTF">2024-07-29T17:56:31Z</dcterms:modified>
</cp:coreProperties>
</file>