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7" r:id="rId2"/>
    <p:sldId id="270" r:id="rId3"/>
    <p:sldId id="271" r:id="rId4"/>
    <p:sldId id="258" r:id="rId5"/>
    <p:sldId id="259" r:id="rId6"/>
    <p:sldId id="260" r:id="rId7"/>
    <p:sldId id="265" r:id="rId8"/>
    <p:sldId id="261" r:id="rId9"/>
    <p:sldId id="266" r:id="rId10"/>
    <p:sldId id="267" r:id="rId11"/>
    <p:sldId id="268" r:id="rId12"/>
    <p:sldId id="269" r:id="rId13"/>
    <p:sldId id="277" r:id="rId14"/>
    <p:sldId id="278" r:id="rId15"/>
    <p:sldId id="264" r:id="rId16"/>
    <p:sldId id="262" r:id="rId17"/>
    <p:sldId id="273" r:id="rId18"/>
    <p:sldId id="263" r:id="rId19"/>
    <p:sldId id="274" r:id="rId20"/>
    <p:sldId id="275" r:id="rId21"/>
    <p:sldId id="272" r:id="rId2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BFC11E-2AE8-4E21-9707-D6A8099B36B1}" type="datetimeFigureOut">
              <a:rPr lang="ru-RU" smtClean="0"/>
              <a:t>29.07.2024</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2C8552-9C2E-4098-80C9-ED8FAAFB4CD8}" type="slidenum">
              <a:rPr lang="ru-RU" smtClean="0"/>
              <a:t>‹#›</a:t>
            </a:fld>
            <a:endParaRPr lang="ru-RU"/>
          </a:p>
        </p:txBody>
      </p:sp>
    </p:spTree>
    <p:extLst>
      <p:ext uri="{BB962C8B-B14F-4D97-AF65-F5344CB8AC3E}">
        <p14:creationId xmlns:p14="http://schemas.microsoft.com/office/powerpoint/2010/main" val="1727140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ru-RU" altLang="ru-RU" smtClean="0"/>
              <a:t>Озвучен, автоматический переход</a:t>
            </a:r>
          </a:p>
        </p:txBody>
      </p:sp>
      <p:sp>
        <p:nvSpPr>
          <p:cNvPr id="921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fld id="{66E6B4B2-93F5-4497-8B98-406475184D56}" type="slidenum">
              <a:rPr lang="ru-RU" altLang="ru-RU"/>
              <a:pPr/>
              <a:t>20</a:t>
            </a:fld>
            <a:endParaRPr lang="ru-RU" altLang="ru-RU"/>
          </a:p>
        </p:txBody>
      </p:sp>
    </p:spTree>
    <p:extLst>
      <p:ext uri="{BB962C8B-B14F-4D97-AF65-F5344CB8AC3E}">
        <p14:creationId xmlns:p14="http://schemas.microsoft.com/office/powerpoint/2010/main" val="2915525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8F02839-1B56-4BEB-AB46-A1965869C0CF}" type="datetimeFigureOut">
              <a:rPr lang="ru-RU" smtClean="0"/>
              <a:t>29.07.2024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D0FA9F-8A9B-4785-84AF-7F24C655ABDC}"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1060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8F02839-1B56-4BEB-AB46-A1965869C0CF}" type="datetimeFigureOut">
              <a:rPr lang="ru-RU" smtClean="0"/>
              <a:t>29.07.2024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1868548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8F02839-1B56-4BEB-AB46-A1965869C0CF}" type="datetimeFigureOut">
              <a:rPr lang="ru-RU" smtClean="0"/>
              <a:t>29.07.2024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2064489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D8F02839-1B56-4BEB-AB46-A1965869C0CF}" type="datetimeFigureOut">
              <a:rPr lang="ru-RU" smtClean="0"/>
              <a:t>29.07.2024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1228293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8F02839-1B56-4BEB-AB46-A1965869C0CF}" type="datetimeFigureOut">
              <a:rPr lang="ru-RU" smtClean="0"/>
              <a:t>29.07.2024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0AD0FA9F-8A9B-4785-84AF-7F24C655ABDC}" type="slidenum">
              <a:rPr lang="ru-RU" smtClean="0"/>
              <a:t>‹#›</a:t>
            </a:fld>
            <a:endParaRPr lang="ru-R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219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D8F02839-1B56-4BEB-AB46-A1965869C0CF}" type="datetimeFigureOut">
              <a:rPr lang="ru-RU" smtClean="0"/>
              <a:t>29.07.2024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2054934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D8F02839-1B56-4BEB-AB46-A1965869C0CF}" type="datetimeFigureOut">
              <a:rPr lang="ru-RU" smtClean="0"/>
              <a:t>29.07.2024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4905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8F02839-1B56-4BEB-AB46-A1965869C0CF}" type="datetimeFigureOut">
              <a:rPr lang="ru-RU" smtClean="0"/>
              <a:t>29.07.2024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4094326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8F02839-1B56-4BEB-AB46-A1965869C0CF}" type="datetimeFigureOut">
              <a:rPr lang="ru-RU" smtClean="0"/>
              <a:t>29.07.2024</a:t>
            </a:fld>
            <a:endParaRPr lang="ru-R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ru-RU"/>
          </a:p>
        </p:txBody>
      </p:sp>
      <p:sp>
        <p:nvSpPr>
          <p:cNvPr id="9" name="Slide Number Placeholder 8"/>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1984022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D8F02839-1B56-4BEB-AB46-A1965869C0CF}" type="datetimeFigureOut">
              <a:rPr lang="ru-RU" smtClean="0"/>
              <a:t>29.07.2024</a:t>
            </a:fld>
            <a:endParaRPr lang="ru-R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ru-R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0AD0FA9F-8A9B-4785-84AF-7F24C655ABDC}" type="slidenum">
              <a:rPr lang="ru-RU" smtClean="0"/>
              <a:t>‹#›</a:t>
            </a:fld>
            <a:endParaRPr lang="ru-RU"/>
          </a:p>
        </p:txBody>
      </p:sp>
    </p:spTree>
    <p:extLst>
      <p:ext uri="{BB962C8B-B14F-4D97-AF65-F5344CB8AC3E}">
        <p14:creationId xmlns:p14="http://schemas.microsoft.com/office/powerpoint/2010/main" val="2079091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8F02839-1B56-4BEB-AB46-A1965869C0CF}" type="datetimeFigureOut">
              <a:rPr lang="ru-RU" smtClean="0"/>
              <a:t>29.07.2024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0AD0FA9F-8A9B-4785-84AF-7F24C655ABDC}" type="slidenum">
              <a:rPr lang="ru-RU" smtClean="0"/>
              <a:t>‹#›</a:t>
            </a:fld>
            <a:endParaRPr lang="ru-RU"/>
          </a:p>
        </p:txBody>
      </p:sp>
    </p:spTree>
    <p:extLst>
      <p:ext uri="{BB962C8B-B14F-4D97-AF65-F5344CB8AC3E}">
        <p14:creationId xmlns:p14="http://schemas.microsoft.com/office/powerpoint/2010/main" val="15802615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D8F02839-1B56-4BEB-AB46-A1965869C0CF}" type="datetimeFigureOut">
              <a:rPr lang="ru-RU" smtClean="0"/>
              <a:t>29.07.2024</a:t>
            </a:fld>
            <a:endParaRPr lang="ru-R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ru-R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0AD0FA9F-8A9B-4785-84AF-7F24C655ABDC}" type="slidenum">
              <a:rPr lang="ru-RU" smtClean="0"/>
              <a:t>‹#›</a:t>
            </a:fld>
            <a:endParaRPr lang="ru-R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94622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audio" Target="../media/audio1.wav"/><Relationship Id="rId7" Type="http://schemas.microsoft.com/office/2007/relationships/hdphoto" Target="../media/hdphoto5.wdp"/><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4.png"/><Relationship Id="rId5" Type="http://schemas.microsoft.com/office/2007/relationships/hdphoto" Target="../media/hdphoto4.wdp"/><Relationship Id="rId4" Type="http://schemas.openxmlformats.org/officeDocument/2006/relationships/image" Target="../media/image23.png"/><Relationship Id="rId9" Type="http://schemas.microsoft.com/office/2007/relationships/hdphoto" Target="../media/hdphoto6.wdp"/></Relationships>
</file>

<file path=ppt/slides/_rels/slide21.xml.rels><?xml version="1.0" encoding="UTF-8" standalone="yes"?>
<Relationships xmlns="http://schemas.openxmlformats.org/package/2006/relationships"><Relationship Id="rId8" Type="http://schemas.openxmlformats.org/officeDocument/2006/relationships/hyperlink" Target="https://nsportal.ru/download/yandex.html#https://nsportal.ru/sites/default/files/2011/10/22/slovo_o_polku_igoreve.pptx" TargetMode="External"/><Relationship Id="rId13" Type="http://schemas.openxmlformats.org/officeDocument/2006/relationships/hyperlink" Target="https://cyberleninka.ru/article/n/k-istochnikovedeniyu-slova-o-polku-igoreve/viewer" TargetMode="External"/><Relationship Id="rId3" Type="http://schemas.openxmlformats.org/officeDocument/2006/relationships/hyperlink" Target="https://illustrators.ru/illustrations/645892" TargetMode="External"/><Relationship Id="rId7" Type="http://schemas.openxmlformats.org/officeDocument/2006/relationships/hyperlink" Target="https://nsportal.ru/shkola/literatura/library/2011/10/22/prezentatsiya-slovo-o-polku-igoreve" TargetMode="External"/><Relationship Id="rId12" Type="http://schemas.openxmlformats.org/officeDocument/2006/relationships/hyperlink" Target="https://literatura5.narod.ru/golikov.html" TargetMode="External"/><Relationship Id="rId2" Type="http://schemas.openxmlformats.org/officeDocument/2006/relationships/hyperlink" Target="https://www.literaturus.ru/2016/07/istoricheskaja-osnova-slovo-o-polku-igoreve.html" TargetMode="External"/><Relationship Id="rId1" Type="http://schemas.openxmlformats.org/officeDocument/2006/relationships/slideLayout" Target="../slideLayouts/slideLayout7.xml"/><Relationship Id="rId6" Type="http://schemas.openxmlformats.org/officeDocument/2006/relationships/hyperlink" Target="https://infourok.ru/prezentaciya-k-uroku-literaturi-v-klasse-slovo-o-polku-igoreve-262831.html" TargetMode="External"/><Relationship Id="rId11" Type="http://schemas.openxmlformats.org/officeDocument/2006/relationships/hyperlink" Target="https://riamediabank.ru/media/372222.html" TargetMode="External"/><Relationship Id="rId5" Type="http://schemas.openxmlformats.org/officeDocument/2006/relationships/hyperlink" Target="https://infourok.ru/prezentaciya-po-literature-na-temu-slovo-o-polku-igoreve-istoriya-otkrytiya-istoricheskogo-pamyatnika-9-klass-5301366.html" TargetMode="External"/><Relationship Id="rId15" Type="http://schemas.openxmlformats.org/officeDocument/2006/relationships/hyperlink" Target="https://studfile.net/preview/7016938/page:18" TargetMode="External"/><Relationship Id="rId10" Type="http://schemas.openxmlformats.org/officeDocument/2006/relationships/hyperlink" Target="https://ppt-online.org/815561" TargetMode="External"/><Relationship Id="rId4" Type="http://schemas.openxmlformats.org/officeDocument/2006/relationships/hyperlink" Target="https://illustrators.ru/illustrations/636419" TargetMode="External"/><Relationship Id="rId9" Type="http://schemas.openxmlformats.org/officeDocument/2006/relationships/hyperlink" Target="https://nsportal.ru/shkola/literatura/library/2012/11/08/slovo-o-polku-igoreve" TargetMode="External"/><Relationship Id="rId14" Type="http://schemas.openxmlformats.org/officeDocument/2006/relationships/hyperlink" Target="https://myfilology.ru/russian_literature/russkaya-literatura-xi-xvii-vekov/problema-avtora-slova-o-polku-igorev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xmlns="" id="{AA7F1B9F-5274-4049-AF26-0790635C39D4}"/>
              </a:ext>
            </a:extLst>
          </p:cNvPr>
          <p:cNvSpPr>
            <a:spLocks noGrp="1"/>
          </p:cNvSpPr>
          <p:nvPr>
            <p:ph type="ctrTitle"/>
          </p:nvPr>
        </p:nvSpPr>
        <p:spPr>
          <a:xfrm>
            <a:off x="2047163" y="1051475"/>
            <a:ext cx="7506270" cy="3165684"/>
          </a:xfrm>
        </p:spPr>
        <p:txBody>
          <a:bodyPr>
            <a:normAutofit fontScale="90000"/>
          </a:bodyPr>
          <a:lstStyle/>
          <a:p>
            <a:pPr algn="ctr"/>
            <a:r>
              <a:rPr lang="ru-RU" sz="5400" b="1" dirty="0" smtClean="0">
                <a:solidFill>
                  <a:srgbClr val="C00000"/>
                </a:solidFill>
              </a:rPr>
              <a:t/>
            </a:r>
            <a:br>
              <a:rPr lang="ru-RU" sz="5400" b="1" dirty="0" smtClean="0">
                <a:solidFill>
                  <a:srgbClr val="C00000"/>
                </a:solidFill>
              </a:rPr>
            </a:br>
            <a:r>
              <a:rPr lang="ru-RU" sz="5400" b="1" dirty="0" smtClean="0">
                <a:solidFill>
                  <a:srgbClr val="C00000"/>
                </a:solidFill>
              </a:rPr>
              <a:t>СЛОВО </a:t>
            </a:r>
            <a:br>
              <a:rPr lang="ru-RU" sz="5400" b="1" dirty="0" smtClean="0">
                <a:solidFill>
                  <a:srgbClr val="C00000"/>
                </a:solidFill>
              </a:rPr>
            </a:br>
            <a:r>
              <a:rPr lang="ru-RU" sz="5400" b="1" dirty="0" smtClean="0">
                <a:solidFill>
                  <a:srgbClr val="C00000"/>
                </a:solidFill>
              </a:rPr>
              <a:t>О</a:t>
            </a:r>
            <a:br>
              <a:rPr lang="ru-RU" sz="5400" b="1" dirty="0" smtClean="0">
                <a:solidFill>
                  <a:srgbClr val="C00000"/>
                </a:solidFill>
              </a:rPr>
            </a:br>
            <a:r>
              <a:rPr lang="ru-RU" sz="5400" b="1" dirty="0" smtClean="0">
                <a:solidFill>
                  <a:srgbClr val="C00000"/>
                </a:solidFill>
              </a:rPr>
              <a:t> ПОЛКУ ИГОРЕВЕ.</a:t>
            </a:r>
            <a:br>
              <a:rPr lang="ru-RU" sz="5400" b="1" dirty="0" smtClean="0">
                <a:solidFill>
                  <a:srgbClr val="C00000"/>
                </a:solidFill>
              </a:rPr>
            </a:br>
            <a:r>
              <a:rPr lang="ru-RU" sz="5400" b="1" dirty="0" smtClean="0">
                <a:solidFill>
                  <a:srgbClr val="C00000"/>
                </a:solidFill>
              </a:rPr>
              <a:t/>
            </a:r>
            <a:br>
              <a:rPr lang="ru-RU" sz="5400" b="1" dirty="0" smtClean="0">
                <a:solidFill>
                  <a:srgbClr val="C00000"/>
                </a:solidFill>
              </a:rPr>
            </a:br>
            <a:endParaRPr lang="ru-RU" sz="5400" b="1" dirty="0">
              <a:solidFill>
                <a:srgbClr val="C00000"/>
              </a:solidFill>
            </a:endParaRPr>
          </a:p>
        </p:txBody>
      </p:sp>
      <p:sp>
        <p:nvSpPr>
          <p:cNvPr id="6" name="Подзаголовок 5">
            <a:extLst>
              <a:ext uri="{FF2B5EF4-FFF2-40B4-BE49-F238E27FC236}">
                <a16:creationId xmlns:a16="http://schemas.microsoft.com/office/drawing/2014/main" xmlns="" id="{EB79B2CD-8AE7-4C3A-A488-28C4B25633DE}"/>
              </a:ext>
            </a:extLst>
          </p:cNvPr>
          <p:cNvSpPr>
            <a:spLocks noGrp="1"/>
          </p:cNvSpPr>
          <p:nvPr>
            <p:ph type="subTitle" idx="1"/>
          </p:nvPr>
        </p:nvSpPr>
        <p:spPr/>
        <p:txBody>
          <a:bodyPr>
            <a:normAutofit/>
          </a:bodyPr>
          <a:lstStyle/>
          <a:p>
            <a:pPr algn="ctr"/>
            <a:r>
              <a:rPr lang="ru-RU" sz="2800" dirty="0" smtClean="0">
                <a:solidFill>
                  <a:schemeClr val="tx1"/>
                </a:solidFill>
                <a:latin typeface="Arial" panose="020B0604020202020204" pitchFamily="34" charset="0"/>
              </a:rPr>
              <a:t>История </a:t>
            </a:r>
            <a:r>
              <a:rPr lang="ru-RU" sz="2800" dirty="0">
                <a:solidFill>
                  <a:schemeClr val="tx1"/>
                </a:solidFill>
                <a:latin typeface="Arial" panose="020B0604020202020204" pitchFamily="34" charset="0"/>
              </a:rPr>
              <a:t>открытия</a:t>
            </a:r>
            <a:r>
              <a:rPr lang="ru-RU" sz="2800" dirty="0" smtClean="0">
                <a:solidFill>
                  <a:schemeClr val="tx1"/>
                </a:solidFill>
                <a:latin typeface="Arial" panose="020B0604020202020204" pitchFamily="34" charset="0"/>
              </a:rPr>
              <a:t>. </a:t>
            </a:r>
            <a:r>
              <a:rPr lang="ru-RU" sz="2800" dirty="0">
                <a:solidFill>
                  <a:schemeClr val="tx1"/>
                </a:solidFill>
                <a:latin typeface="Arial" panose="020B0604020202020204" pitchFamily="34" charset="0"/>
              </a:rPr>
              <a:t>Историческая основа.</a:t>
            </a:r>
          </a:p>
          <a:p>
            <a:pPr algn="ctr"/>
            <a:r>
              <a:rPr lang="ru-RU" sz="2800" dirty="0" smtClean="0">
                <a:solidFill>
                  <a:schemeClr val="tx1"/>
                </a:solidFill>
                <a:latin typeface="Arial" panose="020B0604020202020204" pitchFamily="34" charset="0"/>
              </a:rPr>
              <a:t>Проблема авторства. </a:t>
            </a:r>
            <a:endParaRPr lang="ru-RU" sz="2800" dirty="0">
              <a:solidFill>
                <a:schemeClr val="tx1"/>
              </a:solidFill>
            </a:endParaRPr>
          </a:p>
        </p:txBody>
      </p:sp>
      <p:pic>
        <p:nvPicPr>
          <p:cNvPr id="2" name="Рисунок 1"/>
          <p:cNvPicPr>
            <a:picLocks noChangeAspect="1"/>
          </p:cNvPicPr>
          <p:nvPr/>
        </p:nvPicPr>
        <p:blipFill rotWithShape="1">
          <a:blip r:embed="rId2"/>
          <a:srcRect l="11442" t="10363" r="10748" b="12846"/>
          <a:stretch/>
        </p:blipFill>
        <p:spPr>
          <a:xfrm>
            <a:off x="8447963" y="562988"/>
            <a:ext cx="2879678" cy="3449454"/>
          </a:xfrm>
          <a:prstGeom prst="roundRect">
            <a:avLst>
              <a:gd name="adj" fmla="val 11111"/>
            </a:avLst>
          </a:prstGeom>
          <a:ln w="190500" cap="rnd">
            <a:solidFill>
              <a:schemeClr val="accent1">
                <a:lumMod val="75000"/>
              </a:schemeClr>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3" name="Рисунок 2"/>
          <p:cNvPicPr>
            <a:picLocks noChangeAspect="1"/>
          </p:cNvPicPr>
          <p:nvPr/>
        </p:nvPicPr>
        <p:blipFill>
          <a:blip r:embed="rId3"/>
          <a:stretch>
            <a:fillRect/>
          </a:stretch>
        </p:blipFill>
        <p:spPr>
          <a:xfrm>
            <a:off x="600501" y="562988"/>
            <a:ext cx="2698666" cy="3449454"/>
          </a:xfrm>
          <a:prstGeom prst="roundRect">
            <a:avLst>
              <a:gd name="adj" fmla="val 11111"/>
            </a:avLst>
          </a:prstGeom>
          <a:ln w="190500" cap="rnd">
            <a:solidFill>
              <a:schemeClr val="accent1">
                <a:lumMod val="75000"/>
              </a:schemeClr>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2521913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7367" y="301934"/>
            <a:ext cx="8229600" cy="850106"/>
          </a:xfrm>
        </p:spPr>
        <p:txBody>
          <a:bodyPr>
            <a:normAutofit/>
          </a:bodyPr>
          <a:lstStyle/>
          <a:p>
            <a:r>
              <a:rPr lang="ru-RU" b="1" dirty="0" smtClean="0">
                <a:solidFill>
                  <a:srgbClr val="C00000"/>
                </a:solidFill>
              </a:rPr>
              <a:t>Вопрос </a:t>
            </a:r>
            <a:r>
              <a:rPr lang="ru-RU" b="1" dirty="0" smtClean="0">
                <a:solidFill>
                  <a:srgbClr val="C00000"/>
                </a:solidFill>
              </a:rPr>
              <a:t>о подлинности</a:t>
            </a:r>
            <a:endParaRPr lang="ru-RU" b="1" dirty="0">
              <a:solidFill>
                <a:srgbClr val="C00000"/>
              </a:solidFill>
            </a:endParaRPr>
          </a:p>
        </p:txBody>
      </p:sp>
      <p:sp>
        <p:nvSpPr>
          <p:cNvPr id="3" name="Объект 2"/>
          <p:cNvSpPr>
            <a:spLocks noGrp="1"/>
          </p:cNvSpPr>
          <p:nvPr>
            <p:ph idx="1"/>
          </p:nvPr>
        </p:nvSpPr>
        <p:spPr>
          <a:xfrm>
            <a:off x="507240" y="1282407"/>
            <a:ext cx="11502789" cy="5400600"/>
          </a:xfrm>
        </p:spPr>
        <p:txBody>
          <a:bodyPr>
            <a:noAutofit/>
          </a:bodyPr>
          <a:lstStyle/>
          <a:p>
            <a:pPr marL="228600" algn="just">
              <a:lnSpc>
                <a:spcPct val="100000"/>
              </a:lnSpc>
              <a:spcAft>
                <a:spcPts val="0"/>
              </a:spcAft>
            </a:pP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1. Наиболее распространенная в науке точка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зрения (</a:t>
            </a:r>
            <a:r>
              <a:rPr lang="ru-RU" b="1" dirty="0" err="1"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Д.Лихачев</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Еремин). </a:t>
            </a:r>
          </a:p>
          <a:p>
            <a:pPr marL="228600" algn="just">
              <a:lnSpc>
                <a:spcPct val="100000"/>
              </a:lnSpc>
              <a:spcAft>
                <a:spcPts val="0"/>
              </a:spcAft>
            </a:pP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«Слово» </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написано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в 1185-87 гг</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Есть </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обращение к Ярославу Галицкому, который умер в 1187 г.</a:t>
            </a:r>
            <a:endPar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2. Слово написано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в 1194-96 </a:t>
            </a: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гг.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Есть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здравица Всеволоду (умер в 1196</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Нет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«славы» Святославу (умер в 1194)</a:t>
            </a:r>
            <a:endParaRPr lang="ru-RU" sz="1800" b="1"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3. Скептическая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школа (Каченовский</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Зинин, </a:t>
            </a:r>
            <a:r>
              <a:rPr lang="ru-RU" b="1" dirty="0" err="1"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Мазон</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«Слово»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 подделка</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автор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Иоиль</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Быковский, оно написано в </a:t>
            </a:r>
            <a:r>
              <a:rPr lang="en-US"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XVIII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веке.</a:t>
            </a:r>
            <a:endParaRPr lang="ru-RU" sz="1800" b="1"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Слово казалось слишком совершенным для того, чтобы поверить в его подлинность.</a:t>
            </a:r>
            <a:endPar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НО: </a:t>
            </a: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В языке «Слова» много древних языковых черт, которые люди XVIII века никак не могли подделать. </a:t>
            </a:r>
            <a:endParaRPr lang="ru-RU" sz="18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Кроме того, «Слово» очень похоже на «</a:t>
            </a:r>
            <a:r>
              <a:rPr lang="ru-RU"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Задонщину</a:t>
            </a: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 — произведение XV века (или, может быть, конца XIV) о Куликовской битве: в них почти совпадают целые фрагменты текста, но при этом язык «Слова» гораздо архаичнее. </a:t>
            </a:r>
            <a:endParaRPr lang="ru-RU" sz="1800"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dirty="0">
                <a:solidFill>
                  <a:srgbClr val="000000"/>
                </a:solidFill>
                <a:latin typeface="Calibri" panose="020F0502020204030204" pitchFamily="34" charset="0"/>
                <a:ea typeface="Times New Roman" panose="02020603050405020304" pitchFamily="18" charset="0"/>
                <a:cs typeface="Calibri" panose="020F0502020204030204" pitchFamily="34" charset="0"/>
              </a:rPr>
              <a:t>Итак, «Слово» написано раньше XV века — и, конечно, после весны 1185 года, когда Игорь ходил на половцев.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643960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7367" y="301934"/>
            <a:ext cx="8229600" cy="850106"/>
          </a:xfrm>
        </p:spPr>
        <p:txBody>
          <a:bodyPr>
            <a:normAutofit/>
          </a:bodyPr>
          <a:lstStyle/>
          <a:p>
            <a:r>
              <a:rPr lang="ru-RU" b="1" dirty="0" smtClean="0">
                <a:solidFill>
                  <a:srgbClr val="C00000"/>
                </a:solidFill>
              </a:rPr>
              <a:t>Вопрос </a:t>
            </a:r>
            <a:r>
              <a:rPr lang="ru-RU" b="1" dirty="0" smtClean="0">
                <a:solidFill>
                  <a:srgbClr val="C00000"/>
                </a:solidFill>
              </a:rPr>
              <a:t>о подлинности</a:t>
            </a:r>
            <a:endParaRPr lang="ru-RU" b="1" dirty="0">
              <a:solidFill>
                <a:srgbClr val="C00000"/>
              </a:solidFill>
            </a:endParaRPr>
          </a:p>
        </p:txBody>
      </p:sp>
      <p:sp>
        <p:nvSpPr>
          <p:cNvPr id="3" name="Объект 2"/>
          <p:cNvSpPr>
            <a:spLocks noGrp="1"/>
          </p:cNvSpPr>
          <p:nvPr>
            <p:ph idx="1"/>
          </p:nvPr>
        </p:nvSpPr>
        <p:spPr>
          <a:xfrm>
            <a:off x="204717" y="1801022"/>
            <a:ext cx="6237028" cy="4654369"/>
          </a:xfrm>
        </p:spPr>
        <p:txBody>
          <a:bodyPr>
            <a:noAutofit/>
          </a:bodyPr>
          <a:lstStyle/>
          <a:p>
            <a:pPr marL="228600" algn="just">
              <a:lnSpc>
                <a:spcPct val="100000"/>
              </a:lnSpc>
              <a:spcAft>
                <a:spcPts val="0"/>
              </a:spcAft>
            </a:pP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1. Наиболее распространенная в науке точка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зрения (</a:t>
            </a:r>
            <a:r>
              <a:rPr lang="ru-RU" b="1" dirty="0" err="1"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Д.Лихачев</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Еремин). </a:t>
            </a:r>
          </a:p>
          <a:p>
            <a:pPr marL="228600" algn="just">
              <a:lnSpc>
                <a:spcPct val="100000"/>
              </a:lnSpc>
              <a:spcAft>
                <a:spcPts val="0"/>
              </a:spcAft>
            </a:pP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«Слово» </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написано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в 1185-87 гг</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Есть </a:t>
            </a:r>
            <a:r>
              <a:rPr lang="ru-RU"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обращение к Ярославу Галицкому, который умер в 1187 г.</a:t>
            </a:r>
            <a:endPar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2. Слово написано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в 1194-96 </a:t>
            </a: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гг.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Есть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здравица Всеволоду (умер в 1196</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Нет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«славы» Святославу (умер в 1194)</a:t>
            </a:r>
            <a:endParaRPr lang="ru-RU" sz="1800" b="1" dirty="0">
              <a:latin typeface="Calibri" panose="020F0502020204030204" pitchFamily="34" charset="0"/>
              <a:ea typeface="Calibri" panose="020F0502020204030204" pitchFamily="34" charset="0"/>
              <a:cs typeface="Times New Roman" panose="02020603050405020304" pitchFamily="18" charset="0"/>
            </a:endParaRPr>
          </a:p>
          <a:p>
            <a:pPr marL="228600" algn="just">
              <a:lnSpc>
                <a:spcPct val="100000"/>
              </a:lnSpc>
              <a:spcAft>
                <a:spcPts val="0"/>
              </a:spcAft>
            </a:pP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3. Скептическая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школа (Каченовский</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Зинин, </a:t>
            </a:r>
            <a:r>
              <a:rPr lang="ru-RU" b="1" dirty="0" err="1"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Мазон</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«Слово»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 подделка</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автор </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r>
              <a:rPr lang="ru-RU" b="1" dirty="0" err="1">
                <a:solidFill>
                  <a:srgbClr val="000000"/>
                </a:solidFill>
                <a:latin typeface="Calibri" panose="020F0502020204030204" pitchFamily="34" charset="0"/>
                <a:ea typeface="Times New Roman" panose="02020603050405020304" pitchFamily="18" charset="0"/>
                <a:cs typeface="Calibri" panose="020F0502020204030204" pitchFamily="34" charset="0"/>
              </a:rPr>
              <a:t>Иоиль</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 Быковский, оно написано в </a:t>
            </a:r>
            <a:r>
              <a:rPr lang="en-US"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XVIII </a:t>
            </a:r>
            <a:r>
              <a:rPr lang="ru-RU" b="1" dirty="0">
                <a:solidFill>
                  <a:srgbClr val="000000"/>
                </a:solidFill>
                <a:latin typeface="Calibri" panose="020F0502020204030204" pitchFamily="34" charset="0"/>
                <a:ea typeface="Times New Roman" panose="02020603050405020304" pitchFamily="18" charset="0"/>
                <a:cs typeface="Calibri" panose="020F0502020204030204" pitchFamily="34" charset="0"/>
              </a:rPr>
              <a:t>веке</a:t>
            </a:r>
            <a:r>
              <a:rPr lang="ru-RU" b="1" dirty="0" smtClean="0">
                <a:solidFill>
                  <a:srgbClr val="000000"/>
                </a:solidFill>
                <a:latin typeface="Calibri" panose="020F0502020204030204" pitchFamily="34" charset="0"/>
                <a:ea typeface="Times New Roman" panose="02020603050405020304" pitchFamily="18" charset="0"/>
                <a:cs typeface="Calibri" panose="020F0502020204030204" pitchFamily="34" charset="0"/>
              </a:rPr>
              <a:t>.</a:t>
            </a:r>
          </a:p>
          <a:p>
            <a:pPr marL="228600" algn="just">
              <a:lnSpc>
                <a:spcPct val="100000"/>
              </a:lnSpc>
              <a:spcAft>
                <a:spcPts val="0"/>
              </a:spcAft>
            </a:pP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«Слово» </a:t>
            </a:r>
            <a:r>
              <a:rPr lang="ru-RU" b="1" dirty="0">
                <a:solidFill>
                  <a:srgbClr val="C00000"/>
                </a:solidFill>
                <a:latin typeface="Calibri" panose="020F0502020204030204" pitchFamily="34" charset="0"/>
                <a:ea typeface="Times New Roman" panose="02020603050405020304" pitchFamily="18" charset="0"/>
                <a:cs typeface="Calibri" panose="020F0502020204030204" pitchFamily="34" charset="0"/>
              </a:rPr>
              <a:t>казалось слишком совершенным для того, чтобы поверить в его подлинность</a:t>
            </a:r>
            <a:r>
              <a:rPr lang="ru-RU" b="1" dirty="0" smtClean="0">
                <a:solidFill>
                  <a:srgbClr val="C00000"/>
                </a:solidFill>
                <a:latin typeface="Calibri" panose="020F0502020204030204" pitchFamily="34" charset="0"/>
                <a:ea typeface="Times New Roman" panose="02020603050405020304" pitchFamily="18" charset="0"/>
                <a:cs typeface="Calibri" panose="020F0502020204030204" pitchFamily="34" charset="0"/>
              </a:rPr>
              <a:t>.</a:t>
            </a:r>
            <a:endPar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7958422" y="2152011"/>
            <a:ext cx="3328276" cy="3993931"/>
          </a:xfrm>
          <a:prstGeom prst="rect">
            <a:avLst/>
          </a:prstGeom>
        </p:spPr>
      </p:pic>
    </p:spTree>
    <p:extLst>
      <p:ext uri="{BB962C8B-B14F-4D97-AF65-F5344CB8AC3E}">
        <p14:creationId xmlns:p14="http://schemas.microsoft.com/office/powerpoint/2010/main" val="4234558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rgbClr val="C00000"/>
                </a:solidFill>
              </a:rPr>
              <a:t>Итог споров о подлинности </a:t>
            </a:r>
            <a:r>
              <a:rPr lang="ru-RU" b="1" dirty="0" smtClean="0">
                <a:solidFill>
                  <a:srgbClr val="C00000"/>
                </a:solidFill>
              </a:rPr>
              <a:t>«Слова»</a:t>
            </a:r>
            <a:endParaRPr lang="ru-RU" b="1" dirty="0">
              <a:solidFill>
                <a:srgbClr val="C00000"/>
              </a:solidFill>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518887" y="1892998"/>
            <a:ext cx="4038600" cy="2692400"/>
          </a:xfrm>
        </p:spPr>
      </p:pic>
      <p:sp>
        <p:nvSpPr>
          <p:cNvPr id="4" name="Объект 3"/>
          <p:cNvSpPr>
            <a:spLocks noGrp="1"/>
          </p:cNvSpPr>
          <p:nvPr>
            <p:ph sz="half" idx="2"/>
          </p:nvPr>
        </p:nvSpPr>
        <p:spPr>
          <a:xfrm>
            <a:off x="327546" y="1753235"/>
            <a:ext cx="6863794" cy="4063746"/>
          </a:xfrm>
        </p:spPr>
        <p:txBody>
          <a:bodyPr>
            <a:normAutofit/>
          </a:bodyPr>
          <a:lstStyle/>
          <a:p>
            <a:pPr marL="0" indent="0" algn="just">
              <a:buNone/>
            </a:pPr>
            <a:r>
              <a:rPr lang="ru-RU" sz="2800" dirty="0" smtClean="0"/>
              <a:t>Окончательный ответ на вопрос о подлинности Слова дала точная наука лингвистика</a:t>
            </a:r>
            <a:r>
              <a:rPr lang="ru-RU" sz="2800" dirty="0" smtClean="0"/>
              <a:t>: «Слово» </a:t>
            </a:r>
            <a:r>
              <a:rPr lang="ru-RU" sz="2800" dirty="0" smtClean="0"/>
              <a:t>было написано не позже </a:t>
            </a:r>
            <a:r>
              <a:rPr lang="en-US" sz="2800" dirty="0" smtClean="0"/>
              <a:t>XIII </a:t>
            </a:r>
            <a:r>
              <a:rPr lang="ru-RU" sz="2800" dirty="0" smtClean="0"/>
              <a:t>века. Это </a:t>
            </a:r>
            <a:r>
              <a:rPr lang="ru-RU" sz="2800" dirty="0" smtClean="0"/>
              <a:t>видно из его языковых особенностей, аналогичных языку берестяных грамот того же </a:t>
            </a:r>
            <a:r>
              <a:rPr lang="ru-RU" sz="2800" dirty="0" smtClean="0"/>
              <a:t>времени. </a:t>
            </a:r>
            <a:endParaRPr lang="ru-RU" sz="2800" dirty="0" smtClean="0"/>
          </a:p>
          <a:p>
            <a:pPr marL="0" indent="0">
              <a:buNone/>
            </a:pPr>
            <a:r>
              <a:rPr lang="ru-RU" dirty="0" smtClean="0"/>
              <a:t>(Зализняк А. А. Слово о полку Игореве: взгляд лингвиста. 3-е издание. М.: Языки славянской культуры, 2008</a:t>
            </a:r>
            <a:r>
              <a:rPr lang="ru-RU" dirty="0" smtClean="0"/>
              <a:t>)</a:t>
            </a:r>
            <a:endParaRPr lang="ru-RU" dirty="0"/>
          </a:p>
        </p:txBody>
      </p:sp>
      <p:sp>
        <p:nvSpPr>
          <p:cNvPr id="6" name="Прямоугольник 1"/>
          <p:cNvSpPr>
            <a:spLocks noChangeArrowheads="1"/>
          </p:cNvSpPr>
          <p:nvPr/>
        </p:nvSpPr>
        <p:spPr bwMode="auto">
          <a:xfrm>
            <a:off x="486414" y="4974183"/>
            <a:ext cx="1092311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r>
              <a:rPr lang="ru-RU" altLang="ru-RU" sz="2200" b="1" dirty="0">
                <a:solidFill>
                  <a:srgbClr val="C00000"/>
                </a:solidFill>
              </a:rPr>
              <a:t>Генеральная конференция ЮНЕСКО (Организация Объединенных Наций по вопросам образования, науки и культуры) объявила 1985 – годом празднования 800-летия выдающегося памятника мировой литературы — «Слова о полку Игореве».</a:t>
            </a:r>
          </a:p>
        </p:txBody>
      </p:sp>
      <p:sp>
        <p:nvSpPr>
          <p:cNvPr id="3" name="Прямоугольник 2"/>
          <p:cNvSpPr/>
          <p:nvPr/>
        </p:nvSpPr>
        <p:spPr>
          <a:xfrm>
            <a:off x="4822125" y="3244334"/>
            <a:ext cx="2547749" cy="369332"/>
          </a:xfrm>
          <a:prstGeom prst="rect">
            <a:avLst/>
          </a:prstGeom>
        </p:spPr>
        <p:txBody>
          <a:bodyPr wrap="none">
            <a:spAutoFit/>
          </a:bodyPr>
          <a:lstStyle/>
          <a:p>
            <a:pPr algn="ctr"/>
            <a:r>
              <a:rPr lang="ru-RU" dirty="0" smtClean="0">
                <a:solidFill>
                  <a:schemeClr val="tx1"/>
                </a:solidFill>
                <a:latin typeface="Arial" panose="020B0604020202020204" pitchFamily="34" charset="0"/>
              </a:rPr>
              <a:t>Проблема авторства. </a:t>
            </a:r>
            <a:endParaRPr lang="ru-RU" dirty="0">
              <a:solidFill>
                <a:schemeClr val="tx1"/>
              </a:solidFill>
            </a:endParaRPr>
          </a:p>
        </p:txBody>
      </p:sp>
    </p:spTree>
    <p:extLst>
      <p:ext uri="{BB962C8B-B14F-4D97-AF65-F5344CB8AC3E}">
        <p14:creationId xmlns:p14="http://schemas.microsoft.com/office/powerpoint/2010/main" val="2957035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7367" y="301934"/>
            <a:ext cx="8229600" cy="850106"/>
          </a:xfrm>
        </p:spPr>
        <p:txBody>
          <a:bodyPr>
            <a:normAutofit/>
          </a:bodyPr>
          <a:lstStyle/>
          <a:p>
            <a:r>
              <a:rPr lang="ru-RU" b="1" dirty="0" smtClean="0">
                <a:solidFill>
                  <a:srgbClr val="C00000"/>
                </a:solidFill>
              </a:rPr>
              <a:t>Проблема авторства</a:t>
            </a:r>
            <a:endParaRPr lang="ru-RU" b="1" dirty="0">
              <a:solidFill>
                <a:srgbClr val="C00000"/>
              </a:solidFill>
            </a:endParaRPr>
          </a:p>
        </p:txBody>
      </p:sp>
      <p:sp>
        <p:nvSpPr>
          <p:cNvPr id="3" name="Объект 2"/>
          <p:cNvSpPr>
            <a:spLocks noGrp="1"/>
          </p:cNvSpPr>
          <p:nvPr>
            <p:ph idx="1"/>
          </p:nvPr>
        </p:nvSpPr>
        <p:spPr>
          <a:xfrm>
            <a:off x="5404512" y="1268760"/>
            <a:ext cx="6264323" cy="4654369"/>
          </a:xfrm>
          <a:solidFill>
            <a:schemeClr val="accent1">
              <a:lumMod val="20000"/>
              <a:lumOff val="80000"/>
            </a:schemeClr>
          </a:solidFill>
        </p:spPr>
        <p:txBody>
          <a:bodyPr>
            <a:noAutofit/>
          </a:bodyPr>
          <a:lstStyle/>
          <a:p>
            <a:pPr marL="422910" indent="-285750" algn="just">
              <a:lnSpc>
                <a:spcPct val="100000"/>
              </a:lnSpc>
              <a:spcAft>
                <a:spcPts val="0"/>
              </a:spcAft>
              <a:buFont typeface="Wingdings" panose="05000000000000000000" pitchFamily="2" charset="2"/>
              <a:buChar char="Ø"/>
            </a:pPr>
            <a:r>
              <a:rPr lang="ru-RU" sz="1800" b="1" dirty="0">
                <a:solidFill>
                  <a:srgbClr val="C00000"/>
                </a:solidFill>
              </a:rPr>
              <a:t>Поиск автора «Слова» является одной из главных задач изучения этого памятника. Так как его главная идея-мысль о необходимости единения сил всех князей для защиты Руси, а черты роднят его, по мнению различных исследователей, с новгородской, галицко-волынской, киевской и другими традициями, автором этого произведения может быть выходец из самых разных земель.</a:t>
            </a:r>
          </a:p>
          <a:p>
            <a:pPr marL="422910" indent="-285750" algn="just">
              <a:lnSpc>
                <a:spcPct val="100000"/>
              </a:lnSpc>
              <a:spcAft>
                <a:spcPts val="0"/>
              </a:spcAft>
              <a:buFont typeface="Wingdings" panose="05000000000000000000" pitchFamily="2" charset="2"/>
              <a:buChar char="Ø"/>
            </a:pPr>
            <a:r>
              <a:rPr lang="ru-RU" sz="1800" b="1" dirty="0" smtClean="0">
                <a:solidFill>
                  <a:srgbClr val="002060"/>
                </a:solidFill>
              </a:rPr>
              <a:t>Общепризнанно</a:t>
            </a:r>
            <a:r>
              <a:rPr lang="ru-RU" sz="1800" b="1" dirty="0">
                <a:solidFill>
                  <a:srgbClr val="002060"/>
                </a:solidFill>
              </a:rPr>
              <a:t>, что автор «Слова» лицо светское. Уже Н. М. Карамзин отмечал, что «Слово» написано «без сомнения мирянином». Подавляющее большинство исследователей считает, что «мирянин» этот принадлежал к высшему классу </a:t>
            </a:r>
            <a:r>
              <a:rPr lang="ru-RU" sz="1800" b="1" dirty="0" smtClean="0">
                <a:solidFill>
                  <a:srgbClr val="002060"/>
                </a:solidFill>
              </a:rPr>
              <a:t>общества того времени: </a:t>
            </a:r>
            <a:r>
              <a:rPr lang="ru-RU" sz="1800" b="1" dirty="0">
                <a:solidFill>
                  <a:srgbClr val="002060"/>
                </a:solidFill>
              </a:rPr>
              <a:t>отличное знание </a:t>
            </a:r>
            <a:r>
              <a:rPr lang="ru-RU" sz="1800" b="1" dirty="0" smtClean="0">
                <a:solidFill>
                  <a:srgbClr val="002060"/>
                </a:solidFill>
              </a:rPr>
              <a:t>отношений между князьями, </a:t>
            </a:r>
            <a:r>
              <a:rPr lang="ru-RU" sz="1800" b="1" dirty="0">
                <a:solidFill>
                  <a:srgbClr val="002060"/>
                </a:solidFill>
              </a:rPr>
              <a:t>профессиональная осведомлённость в военном деле, независимость авторской позиции</a:t>
            </a:r>
            <a:r>
              <a:rPr lang="ru-RU" sz="1800" b="1" dirty="0" smtClean="0">
                <a:solidFill>
                  <a:srgbClr val="002060"/>
                </a:solidFill>
              </a:rPr>
              <a:t>.</a:t>
            </a:r>
          </a:p>
          <a:p>
            <a:pPr marL="422910" indent="-285750" algn="just">
              <a:lnSpc>
                <a:spcPct val="100000"/>
              </a:lnSpc>
              <a:spcAft>
                <a:spcPts val="0"/>
              </a:spcAft>
              <a:buFont typeface="Wingdings" panose="05000000000000000000" pitchFamily="2" charset="2"/>
              <a:buChar char="Ø"/>
            </a:pPr>
            <a:endPar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422910" indent="-285750" algn="just">
              <a:lnSpc>
                <a:spcPct val="100000"/>
              </a:lnSpc>
              <a:spcAft>
                <a:spcPts val="0"/>
              </a:spcAft>
              <a:buFont typeface="Wingdings" panose="05000000000000000000" pitchFamily="2" charset="2"/>
              <a:buChar char="Ø"/>
            </a:pPr>
            <a:endPar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stretch>
            <a:fillRect/>
          </a:stretch>
        </p:blipFill>
        <p:spPr>
          <a:xfrm>
            <a:off x="1536937" y="1774209"/>
            <a:ext cx="2935853" cy="4294538"/>
          </a:xfrm>
          <a:prstGeom prst="rect">
            <a:avLst/>
          </a:prstGeom>
        </p:spPr>
      </p:pic>
    </p:spTree>
    <p:extLst>
      <p:ext uri="{BB962C8B-B14F-4D97-AF65-F5344CB8AC3E}">
        <p14:creationId xmlns:p14="http://schemas.microsoft.com/office/powerpoint/2010/main" val="3404507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7367" y="301934"/>
            <a:ext cx="8229600" cy="850106"/>
          </a:xfrm>
        </p:spPr>
        <p:txBody>
          <a:bodyPr>
            <a:normAutofit/>
          </a:bodyPr>
          <a:lstStyle/>
          <a:p>
            <a:r>
              <a:rPr lang="ru-RU" b="1" dirty="0" smtClean="0">
                <a:solidFill>
                  <a:srgbClr val="C00000"/>
                </a:solidFill>
              </a:rPr>
              <a:t>Проблема авторства</a:t>
            </a:r>
            <a:endParaRPr lang="ru-RU" b="1" dirty="0">
              <a:solidFill>
                <a:srgbClr val="C00000"/>
              </a:solidFill>
            </a:endParaRPr>
          </a:p>
        </p:txBody>
      </p:sp>
      <p:sp>
        <p:nvSpPr>
          <p:cNvPr id="3" name="Объект 2"/>
          <p:cNvSpPr>
            <a:spLocks noGrp="1"/>
          </p:cNvSpPr>
          <p:nvPr>
            <p:ph idx="1"/>
          </p:nvPr>
        </p:nvSpPr>
        <p:spPr>
          <a:xfrm>
            <a:off x="272955" y="1268760"/>
            <a:ext cx="7683690" cy="5241222"/>
          </a:xfrm>
          <a:solidFill>
            <a:schemeClr val="accent1">
              <a:lumMod val="20000"/>
              <a:lumOff val="80000"/>
            </a:schemeClr>
          </a:solidFill>
        </p:spPr>
        <p:txBody>
          <a:bodyPr>
            <a:noAutofit/>
          </a:bodyPr>
          <a:lstStyle/>
          <a:p>
            <a:pPr marL="422910" indent="-285750" algn="just">
              <a:lnSpc>
                <a:spcPct val="100000"/>
              </a:lnSpc>
              <a:spcAft>
                <a:spcPts val="0"/>
              </a:spcAft>
              <a:buFont typeface="Wingdings" panose="05000000000000000000" pitchFamily="2" charset="2"/>
              <a:buChar char="Ø"/>
            </a:pPr>
            <a:r>
              <a:rPr lang="ru-RU" sz="1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П</a:t>
            </a:r>
            <a:r>
              <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 П. Охрименко считает, что автор </a:t>
            </a:r>
            <a:r>
              <a:rPr lang="ru-RU" sz="1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был </a:t>
            </a:r>
            <a:r>
              <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из людей неимущих, но пользовавшихся определённой независимостью. Положение наставника, учителя позволяло говорить даже самую горькую правду. </a:t>
            </a:r>
            <a:r>
              <a:rPr lang="ru-RU" sz="1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Таким </a:t>
            </a:r>
            <a:r>
              <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образом, наиболее вероятно, </a:t>
            </a:r>
            <a:r>
              <a:rPr lang="ru-RU" sz="1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rPr>
              <a:t> что </a:t>
            </a:r>
            <a:r>
              <a:rPr lang="ru-RU" sz="1800" b="1" dirty="0">
                <a:solidFill>
                  <a:srgbClr val="C00000"/>
                </a:solidFill>
                <a:latin typeface="Calibri" panose="020F0502020204030204" pitchFamily="34" charset="0"/>
                <a:ea typeface="Calibri" panose="020F0502020204030204" pitchFamily="34" charset="0"/>
                <a:cs typeface="Times New Roman" panose="02020603050405020304" pitchFamily="18" charset="0"/>
              </a:rPr>
              <a:t>автором «Слова» был наставник, учитель Игоря Новгород-Северского. </a:t>
            </a:r>
            <a:endParaRPr lang="ru-RU" sz="1800" b="1" dirty="0" smtClean="0">
              <a:solidFill>
                <a:srgbClr val="C00000"/>
              </a:solidFill>
              <a:latin typeface="Calibri" panose="020F0502020204030204" pitchFamily="34" charset="0"/>
              <a:ea typeface="Calibri" panose="020F0502020204030204" pitchFamily="34" charset="0"/>
              <a:cs typeface="Times New Roman" panose="02020603050405020304" pitchFamily="18" charset="0"/>
            </a:endParaRPr>
          </a:p>
          <a:p>
            <a:pPr marL="422910" indent="-285750" algn="just">
              <a:lnSpc>
                <a:spcPct val="100000"/>
              </a:lnSpc>
              <a:spcAft>
                <a:spcPts val="0"/>
              </a:spcAft>
              <a:buFont typeface="Wingdings" panose="05000000000000000000" pitchFamily="2" charset="2"/>
              <a:buChar char="Ø"/>
            </a:pPr>
            <a:r>
              <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Б</a:t>
            </a:r>
            <a:r>
              <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 А. Рыбаков отмечает, что автор «Слова» смотрел на события как представитель Киева, но это был «политик и историк, </a:t>
            </a:r>
            <a:r>
              <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искавший </a:t>
            </a:r>
            <a:r>
              <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причины явлений и смотревший на </a:t>
            </a:r>
            <a:r>
              <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события с </a:t>
            </a:r>
            <a:r>
              <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rPr>
              <a:t>общерусской позиции</a:t>
            </a:r>
            <a:r>
              <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rPr>
              <a:t>».</a:t>
            </a:r>
          </a:p>
          <a:p>
            <a:pPr marL="422910" indent="-285750" algn="just">
              <a:lnSpc>
                <a:spcPct val="100000"/>
              </a:lnSpc>
              <a:spcAft>
                <a:spcPts val="0"/>
              </a:spcAft>
              <a:buFont typeface="Wingdings" panose="05000000000000000000" pitchFamily="2" charset="2"/>
              <a:buChar char="Ø"/>
            </a:pPr>
            <a:r>
              <a:rPr lang="ru-RU" sz="1800" b="1" dirty="0">
                <a:solidFill>
                  <a:srgbClr val="C00000"/>
                </a:solidFill>
              </a:rPr>
              <a:t>Установить точно имя автора «Слова» не представляется возможным. В статье «Княжеские певцы по свидетельству «Слова о полку Игореве» Д. С. Лихачёв приходит к выводу, что в «Слове» названы три певца-поэта, любимца своих князей. Это </a:t>
            </a:r>
            <a:r>
              <a:rPr lang="ru-RU" sz="1800" b="1" dirty="0" err="1">
                <a:solidFill>
                  <a:srgbClr val="C00000"/>
                </a:solidFill>
              </a:rPr>
              <a:t>Боян</a:t>
            </a:r>
            <a:r>
              <a:rPr lang="ru-RU" sz="1800" b="1" dirty="0">
                <a:solidFill>
                  <a:srgbClr val="C00000"/>
                </a:solidFill>
              </a:rPr>
              <a:t>, </a:t>
            </a:r>
            <a:r>
              <a:rPr lang="ru-RU" sz="1800" b="1" dirty="0" err="1">
                <a:solidFill>
                  <a:srgbClr val="C00000"/>
                </a:solidFill>
              </a:rPr>
              <a:t>Ходына</a:t>
            </a:r>
            <a:r>
              <a:rPr lang="ru-RU" sz="1800" b="1" dirty="0">
                <a:solidFill>
                  <a:srgbClr val="C00000"/>
                </a:solidFill>
              </a:rPr>
              <a:t> и певец князя Изяслава </a:t>
            </a:r>
            <a:r>
              <a:rPr lang="ru-RU" sz="1800" b="1" dirty="0" err="1">
                <a:solidFill>
                  <a:srgbClr val="C00000"/>
                </a:solidFill>
              </a:rPr>
              <a:t>Васильковича</a:t>
            </a:r>
            <a:r>
              <a:rPr lang="ru-RU" sz="1800" b="1" dirty="0">
                <a:solidFill>
                  <a:srgbClr val="C00000"/>
                </a:solidFill>
              </a:rPr>
              <a:t>. Четвёртым </a:t>
            </a:r>
            <a:r>
              <a:rPr lang="ru-RU" sz="1800" b="1" dirty="0" smtClean="0">
                <a:solidFill>
                  <a:srgbClr val="C00000"/>
                </a:solidFill>
              </a:rPr>
              <a:t>княжеским </a:t>
            </a:r>
            <a:r>
              <a:rPr lang="ru-RU" sz="1800" b="1" dirty="0">
                <a:solidFill>
                  <a:srgbClr val="C00000"/>
                </a:solidFill>
              </a:rPr>
              <a:t>певцом-любимцем Лихачёв называет самого автора «Слова</a:t>
            </a:r>
            <a:r>
              <a:rPr lang="ru-RU" sz="1800" b="1" dirty="0" smtClean="0">
                <a:solidFill>
                  <a:srgbClr val="C00000"/>
                </a:solidFill>
              </a:rPr>
              <a:t>».</a:t>
            </a:r>
          </a:p>
          <a:p>
            <a:pPr marL="422910" indent="-285750" algn="just">
              <a:lnSpc>
                <a:spcPct val="100000"/>
              </a:lnSpc>
              <a:spcAft>
                <a:spcPts val="0"/>
              </a:spcAft>
              <a:buFont typeface="Wingdings" panose="05000000000000000000" pitchFamily="2" charset="2"/>
              <a:buChar char="Ø"/>
            </a:pPr>
            <a:r>
              <a:rPr lang="ru-RU" b="1" dirty="0">
                <a:solidFill>
                  <a:srgbClr val="002060"/>
                </a:solidFill>
              </a:rPr>
              <a:t> </a:t>
            </a:r>
            <a:r>
              <a:rPr lang="ru-RU" b="1" dirty="0" smtClean="0">
                <a:solidFill>
                  <a:srgbClr val="002060"/>
                </a:solidFill>
              </a:rPr>
              <a:t>Это </a:t>
            </a:r>
            <a:r>
              <a:rPr lang="ru-RU" b="1" dirty="0">
                <a:solidFill>
                  <a:srgbClr val="002060"/>
                </a:solidFill>
              </a:rPr>
              <a:t>был не только гениальный писатель своего времени, но и человек высокого гражданского чувства.</a:t>
            </a:r>
            <a:endParaRPr lang="ru-RU" b="1" dirty="0" smtClean="0">
              <a:solidFill>
                <a:srgbClr val="002060"/>
              </a:solidFill>
            </a:endParaRPr>
          </a:p>
          <a:p>
            <a:pPr marL="422910" indent="-285750" algn="just">
              <a:lnSpc>
                <a:spcPct val="100000"/>
              </a:lnSpc>
              <a:spcAft>
                <a:spcPts val="0"/>
              </a:spcAft>
              <a:buFont typeface="Wingdings" panose="05000000000000000000" pitchFamily="2" charset="2"/>
              <a:buChar char="Ø"/>
            </a:pPr>
            <a:endParaRPr lang="ru-RU" sz="1800" b="1" dirty="0" smtClean="0">
              <a:solidFill>
                <a:srgbClr val="002060"/>
              </a:solidFill>
              <a:latin typeface="Calibri" panose="020F0502020204030204" pitchFamily="34" charset="0"/>
              <a:ea typeface="Calibri" panose="020F0502020204030204" pitchFamily="34" charset="0"/>
              <a:cs typeface="Times New Roman" panose="02020603050405020304" pitchFamily="18" charset="0"/>
            </a:endParaRPr>
          </a:p>
          <a:p>
            <a:pPr marL="422910" indent="-285750" algn="just">
              <a:lnSpc>
                <a:spcPct val="100000"/>
              </a:lnSpc>
              <a:spcAft>
                <a:spcPts val="0"/>
              </a:spcAft>
              <a:buFont typeface="Wingdings" panose="05000000000000000000" pitchFamily="2" charset="2"/>
              <a:buChar char="Ø"/>
            </a:pPr>
            <a:endParaRPr lang="ru-RU" sz="1800" b="1" dirty="0">
              <a:solidFill>
                <a:srgbClr val="002060"/>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4" name="Рисунок 3"/>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Lst>
          </a:blip>
          <a:stretch>
            <a:fillRect/>
          </a:stretch>
        </p:blipFill>
        <p:spPr>
          <a:xfrm flipH="1">
            <a:off x="8369984" y="2407279"/>
            <a:ext cx="3162372" cy="2368727"/>
          </a:xfrm>
          <a:prstGeom prst="rect">
            <a:avLst/>
          </a:prstGeom>
        </p:spPr>
      </p:pic>
      <p:sp>
        <p:nvSpPr>
          <p:cNvPr id="5" name="Прямоугольник 4"/>
          <p:cNvSpPr/>
          <p:nvPr/>
        </p:nvSpPr>
        <p:spPr>
          <a:xfrm>
            <a:off x="8434315" y="4963952"/>
            <a:ext cx="3098041" cy="923330"/>
          </a:xfrm>
          <a:prstGeom prst="rect">
            <a:avLst/>
          </a:prstGeom>
        </p:spPr>
        <p:txBody>
          <a:bodyPr wrap="square">
            <a:spAutoFit/>
          </a:bodyPr>
          <a:lstStyle/>
          <a:p>
            <a:pPr algn="r"/>
            <a:r>
              <a:rPr lang="ru-RU" dirty="0" smtClean="0"/>
              <a:t>Памятник автору </a:t>
            </a:r>
          </a:p>
          <a:p>
            <a:pPr algn="r"/>
            <a:r>
              <a:rPr lang="ru-RU" dirty="0" smtClean="0"/>
              <a:t>«Слово о полку Игореве»</a:t>
            </a:r>
          </a:p>
          <a:p>
            <a:pPr algn="r"/>
            <a:r>
              <a:rPr lang="ru-RU" dirty="0" smtClean="0"/>
              <a:t> в Луганске</a:t>
            </a:r>
            <a:endParaRPr lang="ru-RU" dirty="0"/>
          </a:p>
        </p:txBody>
      </p:sp>
    </p:spTree>
    <p:extLst>
      <p:ext uri="{BB962C8B-B14F-4D97-AF65-F5344CB8AC3E}">
        <p14:creationId xmlns:p14="http://schemas.microsoft.com/office/powerpoint/2010/main" val="2668889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0965" y="1404411"/>
            <a:ext cx="7212514" cy="1801503"/>
          </a:xfrm>
        </p:spPr>
        <p:txBody>
          <a:bodyPr>
            <a:normAutofit fontScale="90000"/>
          </a:bodyPr>
          <a:lstStyle/>
          <a:p>
            <a:r>
              <a:rPr lang="ru-RU" sz="2800" dirty="0" smtClean="0">
                <a:latin typeface="+mn-lt"/>
              </a:rPr>
              <a:t/>
            </a:r>
            <a:br>
              <a:rPr lang="ru-RU" sz="2800" dirty="0" smtClean="0">
                <a:latin typeface="+mn-lt"/>
              </a:rPr>
            </a:br>
            <a:r>
              <a:rPr lang="ru-RU" sz="2800" dirty="0">
                <a:latin typeface="+mn-lt"/>
              </a:rPr>
              <a:t/>
            </a:r>
            <a:br>
              <a:rPr lang="ru-RU" sz="2800" dirty="0">
                <a:latin typeface="+mn-lt"/>
              </a:rPr>
            </a:br>
            <a:r>
              <a:rPr lang="ru-RU" sz="2800" dirty="0" smtClean="0">
                <a:latin typeface="+mn-lt"/>
              </a:rPr>
              <a:t>В </a:t>
            </a:r>
            <a:r>
              <a:rPr lang="ru-RU" sz="2800" dirty="0">
                <a:latin typeface="+mn-lt"/>
              </a:rPr>
              <a:t>«Слове» довольно точно изображены события 1185 года, описанные также в </a:t>
            </a:r>
            <a:r>
              <a:rPr lang="ru-RU" sz="2800" dirty="0" err="1">
                <a:latin typeface="+mn-lt"/>
              </a:rPr>
              <a:t>Ипатьевской</a:t>
            </a:r>
            <a:r>
              <a:rPr lang="ru-RU" sz="2800" dirty="0">
                <a:latin typeface="+mn-lt"/>
              </a:rPr>
              <a:t> и Лаврентьевской летописях.</a:t>
            </a:r>
            <a:br>
              <a:rPr lang="ru-RU" sz="2800" dirty="0">
                <a:latin typeface="+mn-lt"/>
              </a:rPr>
            </a:br>
            <a:endParaRPr lang="ru-RU" sz="2800" dirty="0">
              <a:latin typeface="+mn-lt"/>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639689" y="162698"/>
            <a:ext cx="3451573" cy="4691982"/>
          </a:xfrm>
        </p:spPr>
      </p:pic>
      <p:sp>
        <p:nvSpPr>
          <p:cNvPr id="5" name="Прямоугольник 4"/>
          <p:cNvSpPr/>
          <p:nvPr/>
        </p:nvSpPr>
        <p:spPr>
          <a:xfrm>
            <a:off x="750965" y="158541"/>
            <a:ext cx="7588154" cy="1200329"/>
          </a:xfrm>
          <a:prstGeom prst="rect">
            <a:avLst/>
          </a:prstGeom>
        </p:spPr>
        <p:txBody>
          <a:bodyPr wrap="square">
            <a:spAutoFit/>
          </a:bodyPr>
          <a:lstStyle/>
          <a:p>
            <a:r>
              <a:rPr lang="ru-RU" sz="2400" spc="-50" dirty="0">
                <a:solidFill>
                  <a:srgbClr val="000000">
                    <a:lumMod val="75000"/>
                    <a:lumOff val="25000"/>
                  </a:srgbClr>
                </a:solidFill>
                <a:ea typeface="+mj-ea"/>
                <a:cs typeface="+mj-cs"/>
              </a:rPr>
              <a:t>На иллюстрации из </a:t>
            </a:r>
            <a:r>
              <a:rPr lang="ru-RU" sz="2400" spc="-50" dirty="0" err="1">
                <a:solidFill>
                  <a:srgbClr val="000000">
                    <a:lumMod val="75000"/>
                    <a:lumOff val="25000"/>
                  </a:srgbClr>
                </a:solidFill>
                <a:ea typeface="+mj-ea"/>
                <a:cs typeface="+mj-cs"/>
              </a:rPr>
              <a:t>Радзивилловской</a:t>
            </a:r>
            <a:r>
              <a:rPr lang="ru-RU" sz="2400" spc="-50" dirty="0">
                <a:solidFill>
                  <a:srgbClr val="000000">
                    <a:lumMod val="75000"/>
                    <a:lumOff val="25000"/>
                  </a:srgbClr>
                </a:solidFill>
                <a:ea typeface="+mj-ea"/>
                <a:cs typeface="+mj-cs"/>
              </a:rPr>
              <a:t> летописи (</a:t>
            </a:r>
            <a:r>
              <a:rPr lang="en-US" sz="2400" spc="-50" dirty="0">
                <a:solidFill>
                  <a:srgbClr val="000000">
                    <a:lumMod val="75000"/>
                    <a:lumOff val="25000"/>
                  </a:srgbClr>
                </a:solidFill>
                <a:ea typeface="+mj-ea"/>
                <a:cs typeface="+mj-cs"/>
              </a:rPr>
              <a:t>XV </a:t>
            </a:r>
            <a:r>
              <a:rPr lang="ru-RU" sz="2400" spc="-50" dirty="0">
                <a:solidFill>
                  <a:srgbClr val="000000">
                    <a:lumMod val="75000"/>
                    <a:lumOff val="25000"/>
                  </a:srgbClr>
                </a:solidFill>
                <a:ea typeface="+mj-ea"/>
                <a:cs typeface="+mj-cs"/>
              </a:rPr>
              <a:t>век) изображены события, легшие в основу самого изученного и самого загадочного текста русской литературы. </a:t>
            </a:r>
            <a:endParaRPr lang="ru-RU" sz="1600" dirty="0"/>
          </a:p>
        </p:txBody>
      </p:sp>
      <p:pic>
        <p:nvPicPr>
          <p:cNvPr id="6" name="Рисунок 5"/>
          <p:cNvPicPr>
            <a:picLocks noChangeAspect="1"/>
          </p:cNvPicPr>
          <p:nvPr/>
        </p:nvPicPr>
        <p:blipFill>
          <a:blip r:embed="rId3"/>
          <a:stretch>
            <a:fillRect/>
          </a:stretch>
        </p:blipFill>
        <p:spPr>
          <a:xfrm>
            <a:off x="232527" y="3046064"/>
            <a:ext cx="4558015" cy="3054486"/>
          </a:xfrm>
          <a:prstGeom prst="rect">
            <a:avLst/>
          </a:prstGeom>
        </p:spPr>
      </p:pic>
      <p:sp>
        <p:nvSpPr>
          <p:cNvPr id="7" name="Прямоугольник 6"/>
          <p:cNvSpPr/>
          <p:nvPr/>
        </p:nvSpPr>
        <p:spPr>
          <a:xfrm>
            <a:off x="4940827" y="4900221"/>
            <a:ext cx="6796584" cy="1200329"/>
          </a:xfrm>
          <a:prstGeom prst="rect">
            <a:avLst/>
          </a:prstGeom>
        </p:spPr>
        <p:txBody>
          <a:bodyPr wrap="square">
            <a:spAutoFit/>
          </a:bodyPr>
          <a:lstStyle/>
          <a:p>
            <a:r>
              <a:rPr lang="ru-RU" sz="2400" b="1" dirty="0" smtClean="0">
                <a:solidFill>
                  <a:srgbClr val="C00000"/>
                </a:solidFill>
              </a:rPr>
              <a:t>«Игорь Святославович поехал против Половцев и переехал </a:t>
            </a:r>
            <a:r>
              <a:rPr lang="ru-RU" sz="2400" b="1" dirty="0" err="1" smtClean="0">
                <a:solidFill>
                  <a:srgbClr val="C00000"/>
                </a:solidFill>
              </a:rPr>
              <a:t>Ворсклу</a:t>
            </a:r>
            <a:r>
              <a:rPr lang="ru-RU" sz="2400" b="1" dirty="0" smtClean="0">
                <a:solidFill>
                  <a:srgbClr val="C00000"/>
                </a:solidFill>
              </a:rPr>
              <a:t> у </a:t>
            </a:r>
            <a:r>
              <a:rPr lang="ru-RU" sz="2400" b="1" dirty="0" err="1" smtClean="0">
                <a:solidFill>
                  <a:srgbClr val="C00000"/>
                </a:solidFill>
              </a:rPr>
              <a:t>Лтавы</a:t>
            </a:r>
            <a:r>
              <a:rPr lang="ru-RU" sz="2400" b="1" dirty="0" smtClean="0">
                <a:solidFill>
                  <a:srgbClr val="C00000"/>
                </a:solidFill>
              </a:rPr>
              <a:t>...»</a:t>
            </a:r>
          </a:p>
          <a:p>
            <a:pPr algn="r"/>
            <a:r>
              <a:rPr lang="ru-RU" sz="2400" dirty="0" smtClean="0">
                <a:solidFill>
                  <a:srgbClr val="C00000"/>
                </a:solidFill>
              </a:rPr>
              <a:t> </a:t>
            </a:r>
            <a:r>
              <a:rPr lang="ru-RU" sz="2400" i="1" dirty="0" err="1" smtClean="0">
                <a:solidFill>
                  <a:srgbClr val="C00000"/>
                </a:solidFill>
              </a:rPr>
              <a:t>Ипатьевская</a:t>
            </a:r>
            <a:r>
              <a:rPr lang="ru-RU" sz="2400" i="1" dirty="0" smtClean="0">
                <a:solidFill>
                  <a:srgbClr val="C00000"/>
                </a:solidFill>
              </a:rPr>
              <a:t> летопись, 1174 г.</a:t>
            </a:r>
            <a:endParaRPr lang="ru-RU" sz="2400" i="1" dirty="0">
              <a:solidFill>
                <a:srgbClr val="C00000"/>
              </a:solidFill>
            </a:endParaRPr>
          </a:p>
        </p:txBody>
      </p:sp>
    </p:spTree>
    <p:extLst>
      <p:ext uri="{BB962C8B-B14F-4D97-AF65-F5344CB8AC3E}">
        <p14:creationId xmlns:p14="http://schemas.microsoft.com/office/powerpoint/2010/main" val="705516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578484" y="527526"/>
            <a:ext cx="7859216" cy="939784"/>
          </a:xfrm>
        </p:spPr>
        <p:txBody>
          <a:bodyPr>
            <a:normAutofit/>
          </a:bodyPr>
          <a:lstStyle/>
          <a:p>
            <a:r>
              <a:rPr lang="ru-RU" b="1" dirty="0">
                <a:solidFill>
                  <a:srgbClr val="C00000"/>
                </a:solidFill>
              </a:rPr>
              <a:t>Историческая основа поэмы</a:t>
            </a:r>
          </a:p>
        </p:txBody>
      </p:sp>
      <p:sp>
        <p:nvSpPr>
          <p:cNvPr id="3" name="Объект 2">
            <a:extLst>
              <a:ext uri="{FF2B5EF4-FFF2-40B4-BE49-F238E27FC236}">
                <a16:creationId xmlns:a16="http://schemas.microsoft.com/office/drawing/2014/main" xmlns="" id="{5B8B3574-D665-4A05-BACD-3A9F6BDF8C0D}"/>
              </a:ext>
            </a:extLst>
          </p:cNvPr>
          <p:cNvSpPr>
            <a:spLocks noGrp="1"/>
          </p:cNvSpPr>
          <p:nvPr>
            <p:ph sz="half" idx="1"/>
          </p:nvPr>
        </p:nvSpPr>
        <p:spPr>
          <a:xfrm>
            <a:off x="464024" y="1849840"/>
            <a:ext cx="7178722" cy="4382617"/>
          </a:xfrm>
        </p:spPr>
        <p:txBody>
          <a:bodyPr>
            <a:normAutofit fontScale="92500" lnSpcReduction="20000"/>
          </a:bodyPr>
          <a:lstStyle/>
          <a:p>
            <a:pPr marL="0" indent="0" algn="ctr">
              <a:buNone/>
            </a:pPr>
            <a:r>
              <a:rPr lang="ru-RU" sz="2400" b="1" dirty="0">
                <a:solidFill>
                  <a:srgbClr val="000000"/>
                </a:solidFill>
                <a:latin typeface="+mj-lt"/>
              </a:rPr>
              <a:t>«Слово о полку Игореве» рассказывает о походе на половцев князя Игоря </a:t>
            </a:r>
            <a:r>
              <a:rPr lang="ru-RU" sz="2400" b="1" dirty="0" smtClean="0">
                <a:solidFill>
                  <a:srgbClr val="000000"/>
                </a:solidFill>
                <a:latin typeface="+mj-lt"/>
              </a:rPr>
              <a:t>Новгород-Север.</a:t>
            </a:r>
          </a:p>
          <a:p>
            <a:pPr marL="0" indent="0" algn="ctr">
              <a:buNone/>
            </a:pPr>
            <a:r>
              <a:rPr lang="ru-RU" sz="2400" b="1" dirty="0">
                <a:solidFill>
                  <a:srgbClr val="000000"/>
                </a:solidFill>
                <a:latin typeface="+mj-lt"/>
              </a:rPr>
              <a:t>"Слово о полку Игореве" было написано на рубеже XII-XIII веков, когда феодальная раздробленность Руси достигла своего пика. Множество мелких княжеств враждовали между собой, доходя до братоубийственных войн. Непростая ситуация внутри государства осложнялась угрозой со стороны половцев, народа тюркского происхождения, занимавшего степи между Волгой и Днепром</a:t>
            </a:r>
            <a:r>
              <a:rPr lang="ru-RU" sz="2400" b="1" dirty="0" smtClean="0">
                <a:solidFill>
                  <a:srgbClr val="000000"/>
                </a:solidFill>
                <a:latin typeface="+mj-lt"/>
              </a:rPr>
              <a:t>.</a:t>
            </a:r>
          </a:p>
          <a:p>
            <a:pPr marL="0" indent="0" algn="ctr">
              <a:buNone/>
            </a:pPr>
            <a:r>
              <a:rPr lang="ru-RU" sz="2400" b="1" dirty="0" smtClean="0">
                <a:solidFill>
                  <a:srgbClr val="000000"/>
                </a:solidFill>
                <a:latin typeface="+mj-lt"/>
              </a:rPr>
              <a:t> </a:t>
            </a:r>
            <a:r>
              <a:rPr lang="ru-RU" sz="2400" b="1" dirty="0">
                <a:solidFill>
                  <a:srgbClr val="000000"/>
                </a:solidFill>
                <a:latin typeface="+mj-lt"/>
              </a:rPr>
              <a:t>Этот кочевой народ представлял собой мощную военную силу. Раздоры между князьями создавали благодатную почву для набегов половцев. Некоторые русские князья нанимали половцев в помощники в борьбе между собой. Раздробленная Русь была уязвима для атак половцев, и от этого страдали простые русские люди. </a:t>
            </a:r>
            <a:endParaRPr lang="ru-RU" sz="2400" b="1" dirty="0">
              <a:solidFill>
                <a:srgbClr val="000000"/>
              </a:solidFill>
              <a:latin typeface="+mj-lt"/>
            </a:endParaRPr>
          </a:p>
        </p:txBody>
      </p:sp>
      <p:pic>
        <p:nvPicPr>
          <p:cNvPr id="4" name="Объект 3"/>
          <p:cNvPicPr>
            <a:picLocks noGrp="1" noChangeAspect="1"/>
          </p:cNvPicPr>
          <p:nvPr>
            <p:ph sz="half" idx="2"/>
          </p:nvPr>
        </p:nvPicPr>
        <p:blipFill>
          <a:blip r:embed="rId2"/>
          <a:stretch>
            <a:fillRect/>
          </a:stretch>
        </p:blipFill>
        <p:spPr>
          <a:xfrm>
            <a:off x="7706889" y="1335714"/>
            <a:ext cx="4216846" cy="2677697"/>
          </a:xfrm>
          <a:prstGeom prst="rect">
            <a:avLst/>
          </a:prstGeom>
        </p:spPr>
      </p:pic>
      <p:pic>
        <p:nvPicPr>
          <p:cNvPr id="7" name="Рисунок 6"/>
          <p:cNvPicPr>
            <a:picLocks noChangeAspect="1"/>
          </p:cNvPicPr>
          <p:nvPr/>
        </p:nvPicPr>
        <p:blipFill>
          <a:blip r:embed="rId3"/>
          <a:stretch>
            <a:fillRect/>
          </a:stretch>
        </p:blipFill>
        <p:spPr>
          <a:xfrm>
            <a:off x="7706889" y="4041148"/>
            <a:ext cx="4345130" cy="2350644"/>
          </a:xfrm>
          <a:prstGeom prst="rect">
            <a:avLst/>
          </a:prstGeom>
        </p:spPr>
      </p:pic>
    </p:spTree>
    <p:extLst>
      <p:ext uri="{BB962C8B-B14F-4D97-AF65-F5344CB8AC3E}">
        <p14:creationId xmlns:p14="http://schemas.microsoft.com/office/powerpoint/2010/main" val="2048503001"/>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578484" y="527526"/>
            <a:ext cx="7859216" cy="939784"/>
          </a:xfrm>
        </p:spPr>
        <p:txBody>
          <a:bodyPr>
            <a:normAutofit/>
          </a:bodyPr>
          <a:lstStyle/>
          <a:p>
            <a:r>
              <a:rPr lang="ru-RU" b="1" dirty="0">
                <a:solidFill>
                  <a:srgbClr val="C00000"/>
                </a:solidFill>
              </a:rPr>
              <a:t>Историческая основа поэмы</a:t>
            </a:r>
          </a:p>
        </p:txBody>
      </p:sp>
      <p:pic>
        <p:nvPicPr>
          <p:cNvPr id="5" name="Объект 4">
            <a:extLst>
              <a:ext uri="{FF2B5EF4-FFF2-40B4-BE49-F238E27FC236}">
                <a16:creationId xmlns:a16="http://schemas.microsoft.com/office/drawing/2014/main" xmlns="" id="{38E82039-65F5-4384-83E0-C65BA041CEA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8182436" y="527526"/>
            <a:ext cx="3540333" cy="5617569"/>
          </a:xfrm>
        </p:spPr>
      </p:pic>
      <p:sp>
        <p:nvSpPr>
          <p:cNvPr id="3" name="Объект 2">
            <a:extLst>
              <a:ext uri="{FF2B5EF4-FFF2-40B4-BE49-F238E27FC236}">
                <a16:creationId xmlns:a16="http://schemas.microsoft.com/office/drawing/2014/main" xmlns="" id="{5B8B3574-D665-4A05-BACD-3A9F6BDF8C0D}"/>
              </a:ext>
            </a:extLst>
          </p:cNvPr>
          <p:cNvSpPr>
            <a:spLocks noGrp="1"/>
          </p:cNvSpPr>
          <p:nvPr>
            <p:ph sz="half" idx="1"/>
          </p:nvPr>
        </p:nvSpPr>
        <p:spPr>
          <a:xfrm>
            <a:off x="464024" y="1849840"/>
            <a:ext cx="7178722" cy="4382617"/>
          </a:xfrm>
        </p:spPr>
        <p:txBody>
          <a:bodyPr>
            <a:normAutofit/>
          </a:bodyPr>
          <a:lstStyle/>
          <a:p>
            <a:pPr marL="0" indent="0" algn="ctr">
              <a:buNone/>
            </a:pPr>
            <a:r>
              <a:rPr lang="ru-RU" sz="2400" b="1" dirty="0" smtClean="0">
                <a:solidFill>
                  <a:srgbClr val="000000"/>
                </a:solidFill>
                <a:latin typeface="+mj-lt"/>
              </a:rPr>
              <a:t>Раздробленная </a:t>
            </a:r>
            <a:r>
              <a:rPr lang="ru-RU" sz="2400" b="1" dirty="0">
                <a:solidFill>
                  <a:srgbClr val="000000"/>
                </a:solidFill>
                <a:latin typeface="+mj-lt"/>
              </a:rPr>
              <a:t>Русь была уязвима для атак половцев, и от этого страдали простые русские люди. Известно, что походу Игоря предшествовал другой поход южнорусских князей против половцев. </a:t>
            </a:r>
            <a:endParaRPr lang="ru-RU" sz="2400" b="1" dirty="0" smtClean="0">
              <a:solidFill>
                <a:srgbClr val="000000"/>
              </a:solidFill>
              <a:latin typeface="+mj-lt"/>
            </a:endParaRPr>
          </a:p>
          <a:p>
            <a:pPr marL="0" indent="0" algn="ctr">
              <a:buNone/>
            </a:pPr>
            <a:r>
              <a:rPr lang="ru-RU" sz="2400" b="1" dirty="0">
                <a:solidFill>
                  <a:srgbClr val="000000"/>
                </a:solidFill>
                <a:latin typeface="+mj-lt"/>
              </a:rPr>
              <a:t>К</a:t>
            </a:r>
            <a:r>
              <a:rPr lang="ru-RU" sz="2400" b="1" dirty="0" smtClean="0">
                <a:solidFill>
                  <a:srgbClr val="000000"/>
                </a:solidFill>
                <a:latin typeface="+mj-lt"/>
              </a:rPr>
              <a:t>иевский </a:t>
            </a:r>
            <a:r>
              <a:rPr lang="ru-RU" sz="2400" b="1" dirty="0">
                <a:solidFill>
                  <a:srgbClr val="000000"/>
                </a:solidFill>
                <a:latin typeface="+mj-lt"/>
              </a:rPr>
              <a:t>князь Святослав Всеволодович, объединив русские дружины, могучим ударом отбросил половцев в глубь причерноморских степей. </a:t>
            </a:r>
            <a:endParaRPr lang="ru-RU" sz="2400" b="1" dirty="0" smtClean="0">
              <a:solidFill>
                <a:srgbClr val="000000"/>
              </a:solidFill>
              <a:latin typeface="+mj-lt"/>
            </a:endParaRPr>
          </a:p>
          <a:p>
            <a:pPr marL="0" indent="0" algn="ctr">
              <a:buNone/>
            </a:pPr>
            <a:r>
              <a:rPr lang="ru-RU" sz="2400" b="1" dirty="0" smtClean="0">
                <a:solidFill>
                  <a:srgbClr val="000000"/>
                </a:solidFill>
                <a:latin typeface="+mj-lt"/>
              </a:rPr>
              <a:t>Этот </a:t>
            </a:r>
            <a:r>
              <a:rPr lang="ru-RU" sz="2400" b="1" dirty="0">
                <a:solidFill>
                  <a:srgbClr val="000000"/>
                </a:solidFill>
                <a:latin typeface="+mj-lt"/>
              </a:rPr>
              <a:t>поход состоялся в 1184 году под начальством киевского князя Святослава, который разбил врагов. Казалось бы, так князьям удалось надолго обезопасили Русь от набегов половцев. </a:t>
            </a:r>
            <a:endParaRPr lang="ru-RU" sz="2400" b="1" dirty="0">
              <a:latin typeface="+mj-lt"/>
            </a:endParaRPr>
          </a:p>
        </p:txBody>
      </p:sp>
    </p:spTree>
    <p:extLst>
      <p:ext uri="{BB962C8B-B14F-4D97-AF65-F5344CB8AC3E}">
        <p14:creationId xmlns:p14="http://schemas.microsoft.com/office/powerpoint/2010/main" val="164015103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a:extLst>
              <a:ext uri="{FF2B5EF4-FFF2-40B4-BE49-F238E27FC236}">
                <a16:creationId xmlns:a16="http://schemas.microsoft.com/office/drawing/2014/main" xmlns="" id="{C055265F-8168-4D4E-9F07-1E47A3376581}"/>
              </a:ext>
            </a:extLst>
          </p:cNvPr>
          <p:cNvSpPr>
            <a:spLocks noGrp="1"/>
          </p:cNvSpPr>
          <p:nvPr>
            <p:ph type="body" sz="half" idx="4294967295"/>
          </p:nvPr>
        </p:nvSpPr>
        <p:spPr>
          <a:xfrm>
            <a:off x="5049673" y="496887"/>
            <a:ext cx="6619164" cy="6192837"/>
          </a:xfrm>
        </p:spPr>
        <p:txBody>
          <a:bodyPr>
            <a:normAutofit/>
          </a:bodyPr>
          <a:lstStyle/>
          <a:p>
            <a:pPr algn="just" fontAlgn="t"/>
            <a:r>
              <a:rPr lang="ru-RU" sz="2400" dirty="0" smtClean="0">
                <a:solidFill>
                  <a:srgbClr val="000000"/>
                </a:solidFill>
              </a:rPr>
              <a:t>В </a:t>
            </a:r>
            <a:r>
              <a:rPr lang="ru-RU" sz="2400" dirty="0">
                <a:solidFill>
                  <a:srgbClr val="000000"/>
                </a:solidFill>
              </a:rPr>
              <a:t>этом удачном походе не </a:t>
            </a:r>
            <a:r>
              <a:rPr lang="ru-RU" sz="2400" dirty="0" smtClean="0">
                <a:solidFill>
                  <a:srgbClr val="000000"/>
                </a:solidFill>
              </a:rPr>
              <a:t>участвовал </a:t>
            </a:r>
            <a:r>
              <a:rPr lang="ru-RU" sz="2400" dirty="0">
                <a:solidFill>
                  <a:srgbClr val="000000"/>
                </a:solidFill>
              </a:rPr>
              <a:t>двоюродный брат киевского князя</a:t>
            </a:r>
            <a:r>
              <a:rPr lang="ru-RU" sz="2400" dirty="0" smtClean="0">
                <a:solidFill>
                  <a:srgbClr val="000000"/>
                </a:solidFill>
              </a:rPr>
              <a:t> Игорь </a:t>
            </a:r>
            <a:r>
              <a:rPr lang="ru-RU" sz="2400" dirty="0" err="1" smtClean="0">
                <a:solidFill>
                  <a:srgbClr val="000000"/>
                </a:solidFill>
              </a:rPr>
              <a:t>Святославич</a:t>
            </a:r>
            <a:r>
              <a:rPr lang="ru-RU" sz="2400" dirty="0" smtClean="0">
                <a:solidFill>
                  <a:srgbClr val="000000"/>
                </a:solidFill>
              </a:rPr>
              <a:t> Новгород-Северский: распутица  </a:t>
            </a:r>
            <a:r>
              <a:rPr lang="ru-RU" sz="2400" dirty="0">
                <a:solidFill>
                  <a:srgbClr val="000000"/>
                </a:solidFill>
              </a:rPr>
              <a:t>помешала его войску прибыть к сражению</a:t>
            </a:r>
            <a:r>
              <a:rPr lang="ru-RU" sz="2400" dirty="0" smtClean="0">
                <a:solidFill>
                  <a:srgbClr val="000000"/>
                </a:solidFill>
              </a:rPr>
              <a:t>.</a:t>
            </a:r>
          </a:p>
          <a:p>
            <a:pPr algn="just" fontAlgn="t"/>
            <a:r>
              <a:rPr lang="ru-RU" sz="2400" dirty="0" smtClean="0">
                <a:solidFill>
                  <a:srgbClr val="000000"/>
                </a:solidFill>
              </a:rPr>
              <a:t> </a:t>
            </a:r>
            <a:r>
              <a:rPr lang="ru-RU" sz="2400" dirty="0">
                <a:solidFill>
                  <a:srgbClr val="000000"/>
                </a:solidFill>
              </a:rPr>
              <a:t>Вскоре князь Игорь решил отправиться в свой собственный поход, чтобы доказать свою храбрость. В 1185 году он собрал </a:t>
            </a:r>
            <a:r>
              <a:rPr lang="ru-RU" sz="2400" dirty="0" smtClean="0">
                <a:solidFill>
                  <a:srgbClr val="000000"/>
                </a:solidFill>
              </a:rPr>
              <a:t>небольшое войско </a:t>
            </a:r>
            <a:r>
              <a:rPr lang="ru-RU" sz="2400" dirty="0">
                <a:solidFill>
                  <a:srgbClr val="000000"/>
                </a:solidFill>
              </a:rPr>
              <a:t>и отправился к берегам Черного моря, где обитали половцы. Вместе с Игорем в поход </a:t>
            </a:r>
            <a:r>
              <a:rPr lang="ru-RU" sz="2400" dirty="0" smtClean="0">
                <a:solidFill>
                  <a:srgbClr val="000000"/>
                </a:solidFill>
              </a:rPr>
              <a:t>пошли его </a:t>
            </a:r>
            <a:r>
              <a:rPr lang="ru-RU" sz="2400" dirty="0">
                <a:solidFill>
                  <a:srgbClr val="000000"/>
                </a:solidFill>
              </a:rPr>
              <a:t>сын Владимир </a:t>
            </a:r>
            <a:r>
              <a:rPr lang="ru-RU" sz="2400" dirty="0" err="1">
                <a:solidFill>
                  <a:srgbClr val="000000"/>
                </a:solidFill>
              </a:rPr>
              <a:t>Путивльский</a:t>
            </a:r>
            <a:r>
              <a:rPr lang="ru-RU" sz="2400" dirty="0">
                <a:solidFill>
                  <a:srgbClr val="000000"/>
                </a:solidFill>
              </a:rPr>
              <a:t>, брат Всеволод Курский и племянник Святослав Рыльский. </a:t>
            </a:r>
            <a:endParaRPr lang="ru-RU" sz="2400" dirty="0" smtClean="0">
              <a:solidFill>
                <a:srgbClr val="000000"/>
              </a:solidFill>
            </a:endParaRPr>
          </a:p>
          <a:p>
            <a:pPr algn="just" fontAlgn="t"/>
            <a:r>
              <a:rPr lang="ru-RU" sz="2400" dirty="0">
                <a:solidFill>
                  <a:srgbClr val="000000"/>
                </a:solidFill>
              </a:rPr>
              <a:t>В первой битве с </a:t>
            </a:r>
            <a:r>
              <a:rPr lang="ru-RU" sz="2400" dirty="0" smtClean="0">
                <a:solidFill>
                  <a:srgbClr val="000000"/>
                </a:solidFill>
              </a:rPr>
              <a:t>половцами </a:t>
            </a:r>
            <a:r>
              <a:rPr lang="ru-RU" sz="2400" dirty="0">
                <a:solidFill>
                  <a:srgbClr val="000000"/>
                </a:solidFill>
              </a:rPr>
              <a:t>русские остались победителями, но в следующей битве они потерпели сокрушительное поражение.</a:t>
            </a:r>
          </a:p>
          <a:p>
            <a:pPr algn="just" fontAlgn="t"/>
            <a:r>
              <a:rPr lang="ru-RU" sz="2400" dirty="0">
                <a:solidFill>
                  <a:srgbClr val="000000"/>
                </a:solidFill>
              </a:rPr>
              <a:t> </a:t>
            </a:r>
            <a:endParaRPr lang="ru-RU" sz="2000" dirty="0"/>
          </a:p>
        </p:txBody>
      </p:sp>
      <p:pic>
        <p:nvPicPr>
          <p:cNvPr id="3" name="Рисунок 2"/>
          <p:cNvPicPr>
            <a:picLocks noChangeAspect="1"/>
          </p:cNvPicPr>
          <p:nvPr/>
        </p:nvPicPr>
        <p:blipFill>
          <a:blip r:embed="rId2"/>
          <a:stretch>
            <a:fillRect/>
          </a:stretch>
        </p:blipFill>
        <p:spPr>
          <a:xfrm>
            <a:off x="469426" y="791570"/>
            <a:ext cx="4247344" cy="5345586"/>
          </a:xfrm>
          <a:prstGeom prst="rect">
            <a:avLst/>
          </a:prstGeom>
        </p:spPr>
      </p:pic>
    </p:spTree>
    <p:extLst>
      <p:ext uri="{BB962C8B-B14F-4D97-AF65-F5344CB8AC3E}">
        <p14:creationId xmlns:p14="http://schemas.microsoft.com/office/powerpoint/2010/main" val="374046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8">
            <a:extLst>
              <a:ext uri="{FF2B5EF4-FFF2-40B4-BE49-F238E27FC236}">
                <a16:creationId xmlns:a16="http://schemas.microsoft.com/office/drawing/2014/main" xmlns="" id="{C055265F-8168-4D4E-9F07-1E47A3376581}"/>
              </a:ext>
            </a:extLst>
          </p:cNvPr>
          <p:cNvSpPr>
            <a:spLocks noGrp="1"/>
          </p:cNvSpPr>
          <p:nvPr>
            <p:ph type="body" sz="half" idx="4294967295"/>
          </p:nvPr>
        </p:nvSpPr>
        <p:spPr>
          <a:xfrm>
            <a:off x="341196" y="1501254"/>
            <a:ext cx="6946708" cy="4094328"/>
          </a:xfrm>
        </p:spPr>
        <p:txBody>
          <a:bodyPr>
            <a:normAutofit/>
          </a:bodyPr>
          <a:lstStyle/>
          <a:p>
            <a:pPr algn="just" fontAlgn="t"/>
            <a:r>
              <a:rPr lang="ru-RU" sz="2400" dirty="0" smtClean="0">
                <a:solidFill>
                  <a:srgbClr val="000000"/>
                </a:solidFill>
              </a:rPr>
              <a:t>Князья </a:t>
            </a:r>
            <a:r>
              <a:rPr lang="ru-RU" sz="2400" dirty="0">
                <a:solidFill>
                  <a:srgbClr val="000000"/>
                </a:solidFill>
              </a:rPr>
              <a:t>были взяты в плен. Осмелевшие кочевники, которым Игорь, по словам летописца, «отворил ворота», вновь напали на Русскую землю, предавая её огню и мечу.</a:t>
            </a:r>
          </a:p>
          <a:p>
            <a:pPr algn="just" fontAlgn="t"/>
            <a:r>
              <a:rPr lang="ru-RU" sz="2400" dirty="0" smtClean="0">
                <a:solidFill>
                  <a:srgbClr val="000000"/>
                </a:solidFill>
              </a:rPr>
              <a:t>Вскоре </a:t>
            </a:r>
            <a:r>
              <a:rPr lang="ru-RU" sz="2400" dirty="0">
                <a:solidFill>
                  <a:srgbClr val="000000"/>
                </a:solidFill>
              </a:rPr>
              <a:t>Игорь бежал из плена на родину. Его сын Владимир женился на дочери половецкого хана </a:t>
            </a:r>
            <a:r>
              <a:rPr lang="ru-RU" sz="2400" dirty="0" err="1">
                <a:solidFill>
                  <a:srgbClr val="000000"/>
                </a:solidFill>
              </a:rPr>
              <a:t>Кончака</a:t>
            </a:r>
            <a:r>
              <a:rPr lang="ru-RU" sz="2400" dirty="0">
                <a:solidFill>
                  <a:srgbClr val="000000"/>
                </a:solidFill>
              </a:rPr>
              <a:t> и через два года вернулся на родину вместе с Всеволодом. </a:t>
            </a:r>
          </a:p>
          <a:p>
            <a:pPr algn="just" fontAlgn="t"/>
            <a:r>
              <a:rPr lang="ru-RU" sz="2400" dirty="0">
                <a:solidFill>
                  <a:srgbClr val="000000"/>
                </a:solidFill>
              </a:rPr>
              <a:t>После возвращения из плена Игорь вместе с другими русскими князьями продолжили борьбу с половцами</a:t>
            </a:r>
            <a:r>
              <a:rPr lang="ru-RU" sz="2400" dirty="0" smtClean="0">
                <a:solidFill>
                  <a:srgbClr val="000000"/>
                </a:solidFill>
              </a:rPr>
              <a:t>.</a:t>
            </a:r>
            <a:endParaRPr lang="ru-RU" sz="2000" dirty="0"/>
          </a:p>
        </p:txBody>
      </p:sp>
      <p:pic>
        <p:nvPicPr>
          <p:cNvPr id="1026" name="Picture 2" descr="Слово о полку Игореве. Перед битвой. Полосная иллюстраци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28752" y="1023582"/>
            <a:ext cx="4152689" cy="50496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934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68491" y="5074920"/>
            <a:ext cx="11682482" cy="1783080"/>
          </a:xfrm>
        </p:spPr>
        <p:txBody>
          <a:bodyPr/>
          <a:lstStyle/>
          <a:p>
            <a:pPr algn="ctr"/>
            <a:r>
              <a:rPr lang="ru-RU" dirty="0"/>
              <a:t>«Слово о </a:t>
            </a:r>
            <a:r>
              <a:rPr lang="ru-RU" dirty="0" err="1"/>
              <a:t>плъку</a:t>
            </a:r>
            <a:r>
              <a:rPr lang="ru-RU" dirty="0"/>
              <a:t> (полку) </a:t>
            </a:r>
            <a:r>
              <a:rPr lang="ru-RU" dirty="0" err="1"/>
              <a:t>ИгоревЪ</a:t>
            </a:r>
            <a:r>
              <a:rPr lang="ru-RU" dirty="0"/>
              <a:t>, Игоря, </a:t>
            </a:r>
            <a:r>
              <a:rPr lang="ru-RU" dirty="0" smtClean="0"/>
              <a:t>сына </a:t>
            </a:r>
            <a:r>
              <a:rPr lang="ru-RU" dirty="0" err="1" smtClean="0"/>
              <a:t>Святъславля</a:t>
            </a:r>
            <a:r>
              <a:rPr lang="ru-RU" dirty="0" smtClean="0"/>
              <a:t> (</a:t>
            </a:r>
            <a:r>
              <a:rPr lang="ru-RU" dirty="0" err="1" smtClean="0"/>
              <a:t>Святославля</a:t>
            </a:r>
            <a:r>
              <a:rPr lang="ru-RU" dirty="0" smtClean="0"/>
              <a:t>), внука </a:t>
            </a:r>
            <a:r>
              <a:rPr lang="ru-RU" dirty="0" err="1" smtClean="0"/>
              <a:t>Олегова</a:t>
            </a:r>
            <a:r>
              <a:rPr lang="ru-RU" dirty="0" smtClean="0"/>
              <a:t>»</a:t>
            </a:r>
            <a:r>
              <a:rPr lang="ru-RU" dirty="0"/>
              <a:t/>
            </a:r>
            <a:br>
              <a:rPr lang="ru-RU" dirty="0"/>
            </a:br>
            <a:endParaRPr lang="ru-RU" dirty="0"/>
          </a:p>
        </p:txBody>
      </p:sp>
      <p:pic>
        <p:nvPicPr>
          <p:cNvPr id="8" name="Рисунок 7"/>
          <p:cNvPicPr>
            <a:picLocks noGrp="1" noChangeAspect="1"/>
          </p:cNvPicPr>
          <p:nvPr>
            <p:ph type="pic" idx="1"/>
          </p:nvPr>
        </p:nvPicPr>
        <p:blipFill>
          <a:blip r:embed="rId2"/>
          <a:srcRect t="22854" b="22854"/>
          <a:stretch>
            <a:fillRect/>
          </a:stretch>
        </p:blipFill>
        <p:spPr>
          <a:xfrm>
            <a:off x="191069" y="286603"/>
            <a:ext cx="11386782" cy="4590467"/>
          </a:xfrm>
          <a:prstGeom prst="rect">
            <a:avLst/>
          </a:prstGeom>
        </p:spPr>
      </p:pic>
    </p:spTree>
    <p:extLst>
      <p:ext uri="{BB962C8B-B14F-4D97-AF65-F5344CB8AC3E}">
        <p14:creationId xmlns:p14="http://schemas.microsoft.com/office/powerpoint/2010/main" val="16594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Прямоугольник 1"/>
          <p:cNvSpPr>
            <a:spLocks noChangeArrowheads="1"/>
          </p:cNvSpPr>
          <p:nvPr/>
        </p:nvSpPr>
        <p:spPr bwMode="auto">
          <a:xfrm>
            <a:off x="341193" y="4714875"/>
            <a:ext cx="1136858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a:r>
              <a:rPr lang="ru-RU" altLang="ru-RU" sz="2200" b="1" dirty="0" smtClean="0"/>
              <a:t>Это </a:t>
            </a:r>
            <a:r>
              <a:rPr lang="ru-RU" altLang="ru-RU" sz="2200" b="1" dirty="0"/>
              <a:t>произведение удивительно </a:t>
            </a:r>
            <a:r>
              <a:rPr lang="ru-RU" altLang="ru-RU" sz="2200" b="1" dirty="0" smtClean="0"/>
              <a:t>как </a:t>
            </a:r>
            <a:r>
              <a:rPr lang="ru-RU" altLang="ru-RU" sz="2200" b="1" dirty="0"/>
              <a:t>исторический источник. Картины природы, отношения русских людей друг к другу: князя и дружины, мужа и жены, брата к брату, отца к сыну, пленника и его повелителя — вся жизнь Русской земли XII века уместилась на десяти страницах текста.</a:t>
            </a:r>
          </a:p>
        </p:txBody>
      </p:sp>
      <p:pic>
        <p:nvPicPr>
          <p:cNvPr id="2" name="Рисунок 1"/>
          <p:cNvPicPr>
            <a:picLocks noChangeAspect="1"/>
          </p:cNvPicPr>
          <p:nvPr/>
        </p:nvPicPr>
        <p:blipFill>
          <a:blip r:embed="rId4">
            <a:extLst>
              <a:ext uri="{BEBA8EAE-BF5A-486C-A8C5-ECC9F3942E4B}">
                <a14:imgProps xmlns:a14="http://schemas.microsoft.com/office/drawing/2010/main">
                  <a14:imgLayer r:embed="rId5">
                    <a14:imgEffect>
                      <a14:brightnessContrast bright="20000" contrast="-20000"/>
                    </a14:imgEffect>
                  </a14:imgLayer>
                </a14:imgProps>
              </a:ext>
            </a:extLst>
          </a:blip>
          <a:stretch>
            <a:fillRect/>
          </a:stretch>
        </p:blipFill>
        <p:spPr>
          <a:xfrm>
            <a:off x="752616" y="922761"/>
            <a:ext cx="2192439" cy="3362636"/>
          </a:xfrm>
          <a:prstGeom prst="rect">
            <a:avLst/>
          </a:prstGeom>
        </p:spPr>
      </p:pic>
      <p:pic>
        <p:nvPicPr>
          <p:cNvPr id="3" name="Рисунок 2"/>
          <p:cNvPicPr>
            <a:picLocks noChangeAspect="1"/>
          </p:cNvPicPr>
          <p:nvPr/>
        </p:nvPicPr>
        <p:blipFill>
          <a:blip r:embed="rId6">
            <a:extLst>
              <a:ext uri="{BEBA8EAE-BF5A-486C-A8C5-ECC9F3942E4B}">
                <a14:imgProps xmlns:a14="http://schemas.microsoft.com/office/drawing/2010/main">
                  <a14:imgLayer r:embed="rId7">
                    <a14:imgEffect>
                      <a14:brightnessContrast bright="20000"/>
                    </a14:imgEffect>
                  </a14:imgLayer>
                </a14:imgProps>
              </a:ext>
            </a:extLst>
          </a:blip>
          <a:stretch>
            <a:fillRect/>
          </a:stretch>
        </p:blipFill>
        <p:spPr>
          <a:xfrm>
            <a:off x="3551239" y="922761"/>
            <a:ext cx="5013871" cy="3362636"/>
          </a:xfrm>
          <a:prstGeom prst="rect">
            <a:avLst/>
          </a:prstGeom>
        </p:spPr>
      </p:pic>
      <p:pic>
        <p:nvPicPr>
          <p:cNvPr id="4" name="Рисунок 3"/>
          <p:cNvPicPr>
            <a:picLocks noChangeAspect="1"/>
          </p:cNvPicPr>
          <p:nvPr/>
        </p:nvPicPr>
        <p:blipFill rotWithShape="1">
          <a:blip r:embed="rId8">
            <a:extLst>
              <a:ext uri="{BEBA8EAE-BF5A-486C-A8C5-ECC9F3942E4B}">
                <a14:imgProps xmlns:a14="http://schemas.microsoft.com/office/drawing/2010/main">
                  <a14:imgLayer r:embed="rId9">
                    <a14:imgEffect>
                      <a14:brightnessContrast bright="20000"/>
                    </a14:imgEffect>
                  </a14:imgLayer>
                </a14:imgProps>
              </a:ext>
            </a:extLst>
          </a:blip>
          <a:srcRect r="3663" b="4795"/>
          <a:stretch/>
        </p:blipFill>
        <p:spPr>
          <a:xfrm>
            <a:off x="9171295" y="922761"/>
            <a:ext cx="2187386" cy="3362636"/>
          </a:xfrm>
          <a:prstGeom prst="rect">
            <a:avLst/>
          </a:prstGeom>
        </p:spPr>
      </p:pic>
    </p:spTree>
    <p:extLst>
      <p:ext uri="{BB962C8B-B14F-4D97-AF65-F5344CB8AC3E}">
        <p14:creationId xmlns:p14="http://schemas.microsoft.com/office/powerpoint/2010/main" val="406486292"/>
      </p:ext>
    </p:extLst>
  </p:cSld>
  <p:clrMapOvr>
    <a:masterClrMapping/>
  </p:clrMapOvr>
  <p:transition advTm="22000">
    <p:wipe/>
    <p:sndAc>
      <p:stSnd>
        <p:snd r:embed="rId3" name="03.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96036" y="504967"/>
            <a:ext cx="10631606" cy="7017306"/>
          </a:xfrm>
          <a:prstGeom prst="rect">
            <a:avLst/>
          </a:prstGeom>
        </p:spPr>
        <p:txBody>
          <a:bodyPr wrap="square">
            <a:spAutoFit/>
          </a:bodyPr>
          <a:lstStyle/>
          <a:p>
            <a:r>
              <a:rPr lang="ru-RU" dirty="0" smtClean="0"/>
              <a:t>*** Источники : </a:t>
            </a:r>
          </a:p>
          <a:p>
            <a:pPr marL="342900" indent="-342900">
              <a:buAutoNum type="arabicPeriod"/>
            </a:pPr>
            <a:r>
              <a:rPr lang="ru-RU" dirty="0" smtClean="0">
                <a:hlinkClick r:id="rId2"/>
              </a:rPr>
              <a:t>https://www.literaturus.ru/2016/07/istoricheskaja-osnova-slovo-o-polku-igoreve.html</a:t>
            </a:r>
            <a:endParaRPr lang="ru-RU" dirty="0" smtClean="0"/>
          </a:p>
          <a:p>
            <a:pPr marL="342900" indent="-342900">
              <a:buAutoNum type="arabicPeriod"/>
            </a:pPr>
            <a:r>
              <a:rPr lang="en-US" dirty="0" smtClean="0">
                <a:hlinkClick r:id="rId3"/>
              </a:rPr>
              <a:t>https://illustrators.ru/illustrations/645892</a:t>
            </a:r>
            <a:endParaRPr lang="ru-RU" dirty="0" smtClean="0"/>
          </a:p>
          <a:p>
            <a:pPr marL="342900" indent="-342900">
              <a:buAutoNum type="arabicPeriod"/>
            </a:pPr>
            <a:r>
              <a:rPr lang="en-US" dirty="0" smtClean="0">
                <a:hlinkClick r:id="rId4"/>
              </a:rPr>
              <a:t>https://illustrators.ru/illustrations/636419</a:t>
            </a:r>
            <a:endParaRPr lang="ru-RU" dirty="0" smtClean="0"/>
          </a:p>
          <a:p>
            <a:pPr marL="342900" indent="-342900">
              <a:buAutoNum type="arabicPeriod"/>
            </a:pPr>
            <a:r>
              <a:rPr lang="en-US" dirty="0" smtClean="0">
                <a:hlinkClick r:id="rId5"/>
              </a:rPr>
              <a:t>https://infourok.ru/prezentaciya-po-literature-na-temu-slovo-o-polku-igoreve-istoriya-otkrytiya-istoricheskogo-pamyatnika-9-klass-5301366.html</a:t>
            </a:r>
            <a:endParaRPr lang="ru-RU" dirty="0" smtClean="0"/>
          </a:p>
          <a:p>
            <a:pPr marL="342900" indent="-342900">
              <a:buAutoNum type="arabicPeriod"/>
            </a:pPr>
            <a:r>
              <a:rPr lang="en-US" dirty="0" smtClean="0">
                <a:hlinkClick r:id="rId6"/>
              </a:rPr>
              <a:t>https://infourok.ru/prezentaciya-k-uroku-literaturi-v-klasse-slovo-o-polku-igoreve-262831.html</a:t>
            </a:r>
            <a:endParaRPr lang="ru-RU" dirty="0" smtClean="0"/>
          </a:p>
          <a:p>
            <a:pPr marL="342900" indent="-342900">
              <a:buAutoNum type="arabicPeriod"/>
            </a:pPr>
            <a:r>
              <a:rPr lang="en-US" dirty="0" smtClean="0">
                <a:hlinkClick r:id="rId7"/>
              </a:rPr>
              <a:t>https://nsportal.ru/shkola/literatura/library/2011/10/22/prezentatsiya-slovo-o-polku-igoreve</a:t>
            </a:r>
            <a:endParaRPr lang="ru-RU" dirty="0" smtClean="0"/>
          </a:p>
          <a:p>
            <a:pPr marL="342900" indent="-342900">
              <a:buAutoNum type="arabicPeriod"/>
            </a:pPr>
            <a:r>
              <a:rPr lang="en-US" dirty="0" smtClean="0">
                <a:hlinkClick r:id="rId8"/>
              </a:rPr>
              <a:t>https://nsportal.ru/download/yandex.html#https://nsportal.ru/sites/default/files/2011/10/22/slovo_o_polku_igoreve.pptx</a:t>
            </a:r>
            <a:endParaRPr lang="ru-RU" dirty="0" smtClean="0"/>
          </a:p>
          <a:p>
            <a:pPr marL="342900" indent="-342900">
              <a:buAutoNum type="arabicPeriod"/>
            </a:pPr>
            <a:r>
              <a:rPr lang="en-US" dirty="0" smtClean="0">
                <a:hlinkClick r:id="rId9"/>
              </a:rPr>
              <a:t>https://nsportal.ru/shkola/literatura/library/2012/11/08/slovo-o-polku-igoreve</a:t>
            </a:r>
            <a:endParaRPr lang="ru-RU" dirty="0" smtClean="0"/>
          </a:p>
          <a:p>
            <a:pPr marL="342900" indent="-342900">
              <a:buAutoNum type="arabicPeriod"/>
            </a:pPr>
            <a:r>
              <a:rPr lang="en-US" dirty="0" smtClean="0">
                <a:hlinkClick r:id="rId10"/>
              </a:rPr>
              <a:t>https://ppt-online.org/815561</a:t>
            </a:r>
            <a:endParaRPr lang="ru-RU" dirty="0" smtClean="0"/>
          </a:p>
          <a:p>
            <a:pPr marL="342900" indent="-342900">
              <a:buAutoNum type="arabicPeriod"/>
            </a:pPr>
            <a:r>
              <a:rPr lang="en-US" dirty="0" smtClean="0">
                <a:hlinkClick r:id="rId11"/>
              </a:rPr>
              <a:t>https://riamediabank.ru/media/372222.html</a:t>
            </a:r>
            <a:endParaRPr lang="ru-RU" dirty="0" smtClean="0"/>
          </a:p>
          <a:p>
            <a:pPr marL="342900" indent="-342900">
              <a:buAutoNum type="arabicPeriod"/>
            </a:pPr>
            <a:r>
              <a:rPr lang="en-US" dirty="0" smtClean="0">
                <a:hlinkClick r:id="rId12"/>
              </a:rPr>
              <a:t>https://literatura5.narod.ru/golikov.html</a:t>
            </a:r>
            <a:endParaRPr lang="ru-RU" dirty="0" smtClean="0"/>
          </a:p>
          <a:p>
            <a:pPr marL="342900" indent="-342900">
              <a:buAutoNum type="arabicPeriod"/>
            </a:pPr>
            <a:r>
              <a:rPr lang="en-US" dirty="0" smtClean="0">
                <a:hlinkClick r:id="rId13"/>
              </a:rPr>
              <a:t>https://cyberleninka.ru/article/n/k-istochnikovedeniyu-slova-o-polku-igoreve/viewer</a:t>
            </a:r>
            <a:endParaRPr lang="ru-RU" dirty="0" smtClean="0"/>
          </a:p>
          <a:p>
            <a:pPr marL="342900" indent="-342900">
              <a:buAutoNum type="arabicPeriod"/>
            </a:pPr>
            <a:r>
              <a:rPr lang="en-US" dirty="0" smtClean="0">
                <a:hlinkClick r:id="rId14"/>
              </a:rPr>
              <a:t>https://myfilology.ru/russian_literature/russkaya-literatura-xi-xvii-vekov/problema-avtora-slova-o-polku-igoreve/</a:t>
            </a:r>
            <a:endParaRPr lang="ru-RU" dirty="0" smtClean="0"/>
          </a:p>
          <a:p>
            <a:pPr marL="342900" indent="-342900">
              <a:buAutoNum type="arabicPeriod"/>
            </a:pPr>
            <a:r>
              <a:rPr lang="en-US" dirty="0" smtClean="0">
                <a:hlinkClick r:id="rId15"/>
              </a:rPr>
              <a:t>https://studfile.net/preview/7016938/page:18</a:t>
            </a:r>
            <a:endParaRPr lang="ru-RU" dirty="0" smtClean="0"/>
          </a:p>
          <a:p>
            <a:pPr marL="342900" indent="-342900">
              <a:buAutoNum type="arabicPeriod"/>
            </a:pPr>
            <a:endParaRPr lang="ru-RU" dirty="0" smtClean="0"/>
          </a:p>
          <a:p>
            <a:pPr marL="342900" indent="-342900">
              <a:buAutoNum type="arabicPeriod"/>
            </a:pPr>
            <a:endParaRPr lang="ru-RU" dirty="0" smtClean="0"/>
          </a:p>
          <a:p>
            <a:pPr marL="342900" indent="-342900">
              <a:buAutoNum type="arabicPeriod"/>
            </a:pPr>
            <a:endParaRPr lang="ru-RU" dirty="0" smtClean="0"/>
          </a:p>
          <a:p>
            <a:pPr marL="342900" indent="-342900">
              <a:buAutoNum type="arabicPeriod"/>
            </a:pPr>
            <a:endParaRPr lang="ru-RU" dirty="0" smtClean="0"/>
          </a:p>
          <a:p>
            <a:pPr marL="342900" indent="-342900">
              <a:buAutoNum type="arabicPeriod"/>
            </a:pPr>
            <a:endParaRPr lang="ru-RU" dirty="0" smtClean="0"/>
          </a:p>
          <a:p>
            <a:pPr marL="342900" indent="-342900">
              <a:buAutoNum type="arabicPeriod"/>
            </a:pPr>
            <a:endParaRPr lang="ru-RU" dirty="0" smtClean="0"/>
          </a:p>
          <a:p>
            <a:pPr marL="342900" indent="-342900">
              <a:buAutoNum type="arabicPeriod"/>
            </a:pPr>
            <a:endParaRPr lang="ru-RU" dirty="0"/>
          </a:p>
        </p:txBody>
      </p:sp>
    </p:spTree>
    <p:extLst>
      <p:ext uri="{BB962C8B-B14F-4D97-AF65-F5344CB8AC3E}">
        <p14:creationId xmlns:p14="http://schemas.microsoft.com/office/powerpoint/2010/main" val="2638535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05218" y="1582341"/>
            <a:ext cx="10536072" cy="3046988"/>
          </a:xfrm>
          <a:prstGeom prst="rect">
            <a:avLst/>
          </a:prstGeom>
        </p:spPr>
        <p:txBody>
          <a:bodyPr wrap="square">
            <a:spAutoFit/>
          </a:bodyPr>
          <a:lstStyle/>
          <a:p>
            <a:pPr algn="just"/>
            <a:r>
              <a:rPr lang="ru-RU" sz="2400" b="1" dirty="0" smtClean="0"/>
              <a:t>Игумен Даниил, придя из-под Чернигова в Иерусалим, ещё в 1108 году в записках своих шесть раз вспомнил родную речку </a:t>
            </a:r>
            <a:r>
              <a:rPr lang="ru-RU" sz="2400" b="1" dirty="0" err="1" smtClean="0"/>
              <a:t>Сновь</a:t>
            </a:r>
            <a:r>
              <a:rPr lang="ru-RU" sz="2400" b="1" dirty="0" smtClean="0"/>
              <a:t> и попросил у короля крестоносцев </a:t>
            </a:r>
            <a:r>
              <a:rPr lang="ru-RU" sz="2400" b="1" dirty="0" err="1" smtClean="0"/>
              <a:t>Болдуина</a:t>
            </a:r>
            <a:r>
              <a:rPr lang="ru-RU" sz="2400" b="1" dirty="0" smtClean="0"/>
              <a:t> разрешения поставить свечу от всей Русской земли. Ни с чем не сравним пронзающий душу патриотизм «Слова о полку Игореве»! Это XII век. В Европе же впервые мысль о родине, как главной ценности народа, высказал </a:t>
            </a:r>
            <a:r>
              <a:rPr lang="ru-RU" sz="2400" b="1" dirty="0" err="1" smtClean="0"/>
              <a:t>Франческо</a:t>
            </a:r>
            <a:r>
              <a:rPr lang="ru-RU" sz="2400" b="1" dirty="0" smtClean="0"/>
              <a:t> Петрарка лишь в середине XIV века…</a:t>
            </a:r>
          </a:p>
          <a:p>
            <a:pPr algn="just"/>
            <a:endParaRPr lang="ru-RU" sz="2400" dirty="0" smtClean="0"/>
          </a:p>
          <a:p>
            <a:pPr algn="r"/>
            <a:r>
              <a:rPr lang="ru-RU" sz="2400" b="1" i="1" dirty="0" err="1" smtClean="0"/>
              <a:t>Чивилихин</a:t>
            </a:r>
            <a:r>
              <a:rPr lang="ru-RU" sz="2400" b="1" i="1" dirty="0" smtClean="0"/>
              <a:t> В. «Память».</a:t>
            </a:r>
            <a:endParaRPr lang="ru-RU" sz="2400" b="1" i="1" dirty="0"/>
          </a:p>
        </p:txBody>
      </p:sp>
    </p:spTree>
    <p:extLst>
      <p:ext uri="{BB962C8B-B14F-4D97-AF65-F5344CB8AC3E}">
        <p14:creationId xmlns:p14="http://schemas.microsoft.com/office/powerpoint/2010/main" val="2873096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xmlns="" id="{1801BE70-86B8-4C1B-8DE3-79A810FE7FF4}"/>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t="12937" b="2413"/>
          <a:stretch/>
        </p:blipFill>
        <p:spPr>
          <a:xfrm>
            <a:off x="7293751" y="536242"/>
            <a:ext cx="4282053" cy="4800031"/>
          </a:xfrm>
          <a:prstGeom prst="rect">
            <a:avLst/>
          </a:prstGeom>
        </p:spPr>
      </p:pic>
      <p:sp>
        <p:nvSpPr>
          <p:cNvPr id="6" name="Прямоугольник 5"/>
          <p:cNvSpPr/>
          <p:nvPr/>
        </p:nvSpPr>
        <p:spPr>
          <a:xfrm>
            <a:off x="259307" y="1939710"/>
            <a:ext cx="6687403" cy="4031873"/>
          </a:xfrm>
          <a:prstGeom prst="rect">
            <a:avLst/>
          </a:prstGeom>
        </p:spPr>
        <p:txBody>
          <a:bodyPr wrap="square">
            <a:spAutoFit/>
          </a:bodyPr>
          <a:lstStyle/>
          <a:p>
            <a:r>
              <a:rPr lang="ru-RU" sz="2000" dirty="0" smtClean="0"/>
              <a:t>   Конец XVIII века. Екатерина Великая покровительствует наукам и искусствам. Это время дворяне называют «золотым веком» , они путешествуют, подолгу живут в Европе, наблюдают жизнь других народов. </a:t>
            </a:r>
          </a:p>
          <a:p>
            <a:endParaRPr lang="ru-RU" sz="2000" dirty="0" smtClean="0"/>
          </a:p>
          <a:p>
            <a:r>
              <a:rPr lang="ru-RU" sz="2000" dirty="0" smtClean="0"/>
              <a:t>Русские люди чувствуют и общность с народами Европы, и особенность своей национальной культуры.</a:t>
            </a:r>
          </a:p>
          <a:p>
            <a:endParaRPr lang="ru-RU" sz="2000" dirty="0"/>
          </a:p>
          <a:p>
            <a:r>
              <a:rPr lang="ru-RU" sz="2000" dirty="0" smtClean="0"/>
              <a:t> Возникает желание понять причины этой особенности, и образованные люди России обращаются к истории своей страны.</a:t>
            </a:r>
          </a:p>
          <a:p>
            <a:endParaRPr lang="ru-RU" dirty="0" smtClean="0"/>
          </a:p>
          <a:p>
            <a:endParaRPr lang="ru-RU" dirty="0"/>
          </a:p>
        </p:txBody>
      </p:sp>
    </p:spTree>
    <p:extLst>
      <p:ext uri="{BB962C8B-B14F-4D97-AF65-F5344CB8AC3E}">
        <p14:creationId xmlns:p14="http://schemas.microsoft.com/office/powerpoint/2010/main" val="1267980935"/>
      </p:ext>
    </p:extLst>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764275" y="219991"/>
            <a:ext cx="11068334" cy="1485900"/>
          </a:xfrm>
        </p:spPr>
        <p:txBody>
          <a:bodyPr>
            <a:normAutofit/>
          </a:bodyPr>
          <a:lstStyle/>
          <a:p>
            <a:r>
              <a:rPr lang="ru-RU" sz="4000" b="1" dirty="0">
                <a:solidFill>
                  <a:srgbClr val="C00000"/>
                </a:solidFill>
              </a:rPr>
              <a:t>А.М</a:t>
            </a:r>
            <a:r>
              <a:rPr lang="ru-RU" sz="4000" b="1" dirty="0" smtClean="0">
                <a:solidFill>
                  <a:srgbClr val="C00000"/>
                </a:solidFill>
              </a:rPr>
              <a:t>. Мусин-Пушкин</a:t>
            </a:r>
            <a:endParaRPr lang="ru-RU" sz="4000" b="1" dirty="0">
              <a:solidFill>
                <a:srgbClr val="C00000"/>
              </a:solidFill>
            </a:endParaRPr>
          </a:p>
        </p:txBody>
      </p:sp>
      <p:sp>
        <p:nvSpPr>
          <p:cNvPr id="7" name="Содержимое 6"/>
          <p:cNvSpPr>
            <a:spLocks noGrp="1"/>
          </p:cNvSpPr>
          <p:nvPr>
            <p:ph sz="half" idx="1"/>
          </p:nvPr>
        </p:nvSpPr>
        <p:spPr>
          <a:xfrm>
            <a:off x="764275" y="2039687"/>
            <a:ext cx="6564573" cy="3888295"/>
          </a:xfrm>
        </p:spPr>
        <p:txBody>
          <a:bodyPr>
            <a:noAutofit/>
          </a:bodyPr>
          <a:lstStyle/>
          <a:p>
            <a:pPr marL="0">
              <a:buNone/>
            </a:pPr>
            <a:r>
              <a:rPr lang="ru-RU" sz="2400" dirty="0" smtClean="0"/>
              <a:t>  В </a:t>
            </a:r>
            <a:r>
              <a:rPr lang="ru-RU" sz="2400" dirty="0"/>
              <a:t>это  время в Москве живет Алексей Михайлович Мусин - Пушкин, граф, член Российской академии наук, позже ставший президентом Академии художеств. </a:t>
            </a:r>
            <a:endParaRPr lang="ru-RU" sz="2400" dirty="0" smtClean="0"/>
          </a:p>
          <a:p>
            <a:pPr marL="0">
              <a:buNone/>
            </a:pPr>
            <a:r>
              <a:rPr lang="ru-RU" sz="2400" dirty="0" smtClean="0"/>
              <a:t>Мусин-Пушкин </a:t>
            </a:r>
            <a:r>
              <a:rPr lang="ru-RU" sz="2400" dirty="0"/>
              <a:t>— страстный </a:t>
            </a:r>
            <a:r>
              <a:rPr lang="ru-RU" sz="2400" dirty="0" smtClean="0"/>
              <a:t>коллекционер, разыскивающий всюду и собирающий письменные </a:t>
            </a:r>
            <a:r>
              <a:rPr lang="ru-RU" sz="2400" dirty="0"/>
              <a:t>и </a:t>
            </a:r>
            <a:r>
              <a:rPr lang="ru-RU" sz="2400" dirty="0" smtClean="0"/>
              <a:t>вещественные памятники </a:t>
            </a:r>
            <a:r>
              <a:rPr lang="ru-RU" sz="2400" dirty="0"/>
              <a:t>русской </a:t>
            </a:r>
            <a:r>
              <a:rPr lang="ru-RU" sz="2400" dirty="0" smtClean="0"/>
              <a:t>старины. </a:t>
            </a:r>
            <a:r>
              <a:rPr lang="ru-RU" sz="2400" dirty="0"/>
              <a:t>Старые, рассыпающиеся от ветхости рукописи он обрабатывает, делая текст доступным для чтения и </a:t>
            </a:r>
            <a:r>
              <a:rPr lang="ru-RU" sz="2400" dirty="0" smtClean="0"/>
              <a:t>изучения.</a:t>
            </a:r>
          </a:p>
          <a:p>
            <a:pPr marL="0">
              <a:buNone/>
            </a:pPr>
            <a:endParaRPr lang="ru-RU" sz="2400" dirty="0"/>
          </a:p>
        </p:txBody>
      </p:sp>
      <p:pic>
        <p:nvPicPr>
          <p:cNvPr id="3074" name="Picture 2" descr="C:\Users\Алла.Домашний-ПК\Desktop\шаблоны\Johann-Baptist_Lampi_Musin-Pushkin..jpg"/>
          <p:cNvPicPr>
            <a:picLocks noGrp="1" noChangeAspect="1" noChangeArrowheads="1"/>
          </p:cNvPicPr>
          <p:nvPr>
            <p:ph sz="half" idx="2"/>
          </p:nvPr>
        </p:nvPicPr>
        <p:blipFill>
          <a:blip r:embed="rId2">
            <a:extLst>
              <a:ext uri="{BEBA8EAE-BF5A-486C-A8C5-ECC9F3942E4B}">
                <a14:imgProps xmlns:a14="http://schemas.microsoft.com/office/drawing/2010/main">
                  <a14:imgLayer r:embed="rId3">
                    <a14:imgEffect>
                      <a14:brightnessContrast bright="40000"/>
                    </a14:imgEffect>
                  </a14:imgLayer>
                </a14:imgProps>
              </a:ext>
            </a:extLst>
          </a:blip>
          <a:srcRect/>
          <a:stretch>
            <a:fillRect/>
          </a:stretch>
        </p:blipFill>
        <p:spPr bwMode="auto">
          <a:xfrm>
            <a:off x="7328848" y="641445"/>
            <a:ext cx="4058418" cy="4849809"/>
          </a:xfrm>
          <a:prstGeom prst="rect">
            <a:avLst/>
          </a:prstGeom>
          <a:noFill/>
        </p:spPr>
      </p:pic>
    </p:spTree>
    <p:extLst>
      <p:ext uri="{BB962C8B-B14F-4D97-AF65-F5344CB8AC3E}">
        <p14:creationId xmlns:p14="http://schemas.microsoft.com/office/powerpoint/2010/main" val="3955674397"/>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3074"/>
                                        </p:tgtEl>
                                        <p:attrNameLst>
                                          <p:attrName>style.visibility</p:attrName>
                                        </p:attrNameLst>
                                      </p:cBhvr>
                                      <p:to>
                                        <p:strVal val="visible"/>
                                      </p:to>
                                    </p:set>
                                    <p:anim calcmode="lin" valueType="num">
                                      <p:cBhvr additive="base">
                                        <p:cTn id="25" dur="5000" fill="hold"/>
                                        <p:tgtEl>
                                          <p:spTgt spid="3074"/>
                                        </p:tgtEl>
                                        <p:attrNameLst>
                                          <p:attrName>ppt_x</p:attrName>
                                        </p:attrNameLst>
                                      </p:cBhvr>
                                      <p:tavLst>
                                        <p:tav tm="0">
                                          <p:val>
                                            <p:strVal val="#ppt_x"/>
                                          </p:val>
                                        </p:tav>
                                        <p:tav tm="100000">
                                          <p:val>
                                            <p:strVal val="#ppt_x"/>
                                          </p:val>
                                        </p:tav>
                                      </p:tavLst>
                                    </p:anim>
                                    <p:anim calcmode="lin" valueType="num">
                                      <p:cBhvr additive="base">
                                        <p:cTn id="26" dur="50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150125" y="260648"/>
            <a:ext cx="11737075" cy="1296144"/>
          </a:xfrm>
        </p:spPr>
        <p:txBody>
          <a:bodyPr>
            <a:normAutofit fontScale="90000"/>
          </a:bodyPr>
          <a:lstStyle/>
          <a:p>
            <a:r>
              <a:rPr lang="ru-RU" b="1" dirty="0">
                <a:solidFill>
                  <a:srgbClr val="C00000"/>
                </a:solidFill>
              </a:rPr>
              <a:t>История открытия древнего </a:t>
            </a:r>
            <a:r>
              <a:rPr lang="ru-RU" b="1" dirty="0" smtClean="0">
                <a:solidFill>
                  <a:srgbClr val="C00000"/>
                </a:solidFill>
              </a:rPr>
              <a:t>памятника литературы</a:t>
            </a:r>
            <a:endParaRPr lang="ru-RU" b="1" dirty="0">
              <a:solidFill>
                <a:srgbClr val="C00000"/>
              </a:solidFill>
            </a:endParaRPr>
          </a:p>
        </p:txBody>
      </p:sp>
      <p:sp>
        <p:nvSpPr>
          <p:cNvPr id="7" name="Содержимое 6"/>
          <p:cNvSpPr>
            <a:spLocks noGrp="1"/>
          </p:cNvSpPr>
          <p:nvPr>
            <p:ph sz="half" idx="1"/>
          </p:nvPr>
        </p:nvSpPr>
        <p:spPr>
          <a:xfrm>
            <a:off x="423080" y="1938930"/>
            <a:ext cx="7397087" cy="5184576"/>
          </a:xfrm>
        </p:spPr>
        <p:txBody>
          <a:bodyPr>
            <a:normAutofit fontScale="97500"/>
          </a:bodyPr>
          <a:lstStyle/>
          <a:p>
            <a:pPr marL="0" indent="0" algn="just" fontAlgn="t">
              <a:lnSpc>
                <a:spcPct val="100000"/>
              </a:lnSpc>
              <a:buNone/>
            </a:pPr>
            <a:r>
              <a:rPr lang="ru-RU" sz="2400" dirty="0">
                <a:solidFill>
                  <a:srgbClr val="000000"/>
                </a:solidFill>
                <a:cs typeface="Arial" panose="020B0604020202020204" pitchFamily="34" charset="0"/>
              </a:rPr>
              <a:t>	</a:t>
            </a:r>
            <a:r>
              <a:rPr lang="ru-RU" sz="2500" dirty="0">
                <a:solidFill>
                  <a:srgbClr val="000000"/>
                </a:solidFill>
                <a:cs typeface="Arial" panose="020B0604020202020204" pitchFamily="34" charset="0"/>
              </a:rPr>
              <a:t>В 1792 году  А. И. Мусин-Пушкин приобрёл в Спасском монастыре Ярославля старинный рукописный </a:t>
            </a:r>
            <a:r>
              <a:rPr lang="ru-RU" sz="2500" dirty="0" smtClean="0">
                <a:solidFill>
                  <a:srgbClr val="000000"/>
                </a:solidFill>
                <a:cs typeface="Arial" panose="020B0604020202020204" pitchFamily="34" charset="0"/>
              </a:rPr>
              <a:t>сборник, и этой </a:t>
            </a:r>
            <a:r>
              <a:rPr lang="ru-RU" sz="2500" dirty="0">
                <a:solidFill>
                  <a:srgbClr val="000000"/>
                </a:solidFill>
                <a:cs typeface="Arial" panose="020B0604020202020204" pitchFamily="34" charset="0"/>
              </a:rPr>
              <a:t>книге среди других текстов он  обнаружил  </a:t>
            </a:r>
            <a:r>
              <a:rPr lang="ru-RU" sz="2500" dirty="0" smtClean="0">
                <a:solidFill>
                  <a:srgbClr val="000000"/>
                </a:solidFill>
                <a:cs typeface="Arial" panose="020B0604020202020204" pitchFamily="34" charset="0"/>
              </a:rPr>
              <a:t>великолепный </a:t>
            </a:r>
            <a:r>
              <a:rPr lang="ru-RU" sz="2500" dirty="0">
                <a:solidFill>
                  <a:srgbClr val="000000"/>
                </a:solidFill>
                <a:cs typeface="Arial" panose="020B0604020202020204" pitchFamily="34" charset="0"/>
              </a:rPr>
              <a:t>памятник древнерусской литературы.</a:t>
            </a:r>
          </a:p>
          <a:p>
            <a:pPr marL="0" indent="0" algn="just" fontAlgn="t">
              <a:lnSpc>
                <a:spcPct val="100000"/>
              </a:lnSpc>
              <a:buNone/>
            </a:pPr>
            <a:r>
              <a:rPr lang="ru-RU" sz="2500" dirty="0">
                <a:solidFill>
                  <a:srgbClr val="000000"/>
                </a:solidFill>
                <a:cs typeface="Arial" panose="020B0604020202020204" pitchFamily="34" charset="0"/>
              </a:rPr>
              <a:t>	С текста литературного памятника «Слово о полку Игореве» сразу сделали список для Екатерины II. </a:t>
            </a:r>
            <a:r>
              <a:rPr lang="ru-RU" sz="2500" dirty="0" smtClean="0">
                <a:solidFill>
                  <a:srgbClr val="000000"/>
                </a:solidFill>
                <a:cs typeface="Arial" panose="020B0604020202020204" pitchFamily="34" charset="0"/>
              </a:rPr>
              <a:t> </a:t>
            </a:r>
          </a:p>
          <a:p>
            <a:pPr marL="0" indent="0" algn="just" fontAlgn="t">
              <a:lnSpc>
                <a:spcPct val="100000"/>
              </a:lnSpc>
              <a:buNone/>
            </a:pPr>
            <a:r>
              <a:rPr lang="ru-RU" sz="2500" dirty="0">
                <a:solidFill>
                  <a:srgbClr val="000000"/>
                </a:solidFill>
                <a:cs typeface="Arial" panose="020B0604020202020204" pitchFamily="34" charset="0"/>
              </a:rPr>
              <a:t>	</a:t>
            </a:r>
            <a:r>
              <a:rPr lang="ru-RU" sz="2500" dirty="0" smtClean="0">
                <a:solidFill>
                  <a:srgbClr val="000000"/>
                </a:solidFill>
                <a:cs typeface="Arial" panose="020B0604020202020204" pitchFamily="34" charset="0"/>
              </a:rPr>
              <a:t> </a:t>
            </a:r>
            <a:r>
              <a:rPr lang="ru-RU" sz="2500" dirty="0">
                <a:solidFill>
                  <a:srgbClr val="000000"/>
                </a:solidFill>
                <a:cs typeface="Arial" panose="020B0604020202020204" pitchFamily="34" charset="0"/>
              </a:rPr>
              <a:t>«Слово» было опубликовано в 1800 году</a:t>
            </a:r>
            <a:r>
              <a:rPr lang="ru-RU" sz="2500" dirty="0" smtClean="0">
                <a:solidFill>
                  <a:srgbClr val="000000"/>
                </a:solidFill>
                <a:cs typeface="Arial" panose="020B0604020202020204" pitchFamily="34" charset="0"/>
              </a:rPr>
              <a:t>. </a:t>
            </a:r>
            <a:r>
              <a:rPr lang="ru-RU" sz="2500" dirty="0">
                <a:solidFill>
                  <a:srgbClr val="000000"/>
                </a:solidFill>
                <a:cs typeface="Arial" panose="020B0604020202020204" pitchFamily="34" charset="0"/>
              </a:rPr>
              <a:t>Подлинная рукопись «Слова» погибла в огне </a:t>
            </a:r>
            <a:r>
              <a:rPr lang="ru-RU" sz="2500" dirty="0" smtClean="0">
                <a:solidFill>
                  <a:srgbClr val="000000"/>
                </a:solidFill>
                <a:cs typeface="Arial" panose="020B0604020202020204" pitchFamily="34" charset="0"/>
              </a:rPr>
              <a:t>московского </a:t>
            </a:r>
            <a:r>
              <a:rPr lang="ru-RU" sz="2500" dirty="0">
                <a:solidFill>
                  <a:srgbClr val="000000"/>
                </a:solidFill>
                <a:cs typeface="Arial" panose="020B0604020202020204" pitchFamily="34" charset="0"/>
              </a:rPr>
              <a:t>пожара 1812 года). </a:t>
            </a:r>
          </a:p>
          <a:p>
            <a:pPr marL="0" indent="0" algn="just" fontAlgn="t">
              <a:buNone/>
            </a:pPr>
            <a:endParaRPr lang="ru-RU" sz="2400" dirty="0">
              <a:cs typeface="Arial" panose="020B0604020202020204" pitchFamily="34" charset="0"/>
            </a:endParaRPr>
          </a:p>
        </p:txBody>
      </p:sp>
      <p:pic>
        <p:nvPicPr>
          <p:cNvPr id="3" name="Рисунок 2"/>
          <p:cNvPicPr>
            <a:picLocks noChangeAspect="1"/>
          </p:cNvPicPr>
          <p:nvPr/>
        </p:nvPicPr>
        <p:blipFill>
          <a:blip r:embed="rId2"/>
          <a:stretch>
            <a:fillRect/>
          </a:stretch>
        </p:blipFill>
        <p:spPr>
          <a:xfrm>
            <a:off x="8106770" y="2361063"/>
            <a:ext cx="3684896" cy="2819116"/>
          </a:xfrm>
          <a:prstGeom prst="rect">
            <a:avLst/>
          </a:prstGeom>
        </p:spPr>
      </p:pic>
    </p:spTree>
    <p:extLst>
      <p:ext uri="{BB962C8B-B14F-4D97-AF65-F5344CB8AC3E}">
        <p14:creationId xmlns:p14="http://schemas.microsoft.com/office/powerpoint/2010/main" val="3219112859"/>
      </p:ext>
    </p:extLst>
  </p:cSld>
  <p:clrMapOvr>
    <a:masterClrMapping/>
  </p:clrMapOvr>
  <p:transition>
    <p:wipe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29117" y="2197290"/>
            <a:ext cx="6701050" cy="3412225"/>
          </a:xfrm>
        </p:spPr>
        <p:txBody>
          <a:bodyPr>
            <a:noAutofit/>
          </a:bodyPr>
          <a:lstStyle/>
          <a:p>
            <a:pPr algn="l"/>
            <a:r>
              <a:rPr lang="ru-RU" sz="2800" dirty="0" smtClean="0">
                <a:solidFill>
                  <a:schemeClr val="tx1"/>
                </a:solidFill>
                <a:latin typeface="+mn-lt"/>
              </a:rPr>
              <a:t>В </a:t>
            </a:r>
            <a:r>
              <a:rPr lang="ru-RU" sz="2800" dirty="0">
                <a:solidFill>
                  <a:schemeClr val="tx1"/>
                </a:solidFill>
                <a:latin typeface="+mn-lt"/>
              </a:rPr>
              <a:t>состав первого издания «Слова» вошли </a:t>
            </a:r>
            <a:r>
              <a:rPr lang="ru-RU" sz="2800" dirty="0" smtClean="0">
                <a:solidFill>
                  <a:schemeClr val="tx1"/>
                </a:solidFill>
                <a:latin typeface="+mn-lt"/>
              </a:rPr>
              <a:t/>
            </a:r>
            <a:br>
              <a:rPr lang="ru-RU" sz="2800" dirty="0" smtClean="0">
                <a:solidFill>
                  <a:schemeClr val="tx1"/>
                </a:solidFill>
                <a:latin typeface="+mn-lt"/>
              </a:rPr>
            </a:br>
            <a:r>
              <a:rPr lang="ru-RU" sz="2800" dirty="0">
                <a:solidFill>
                  <a:schemeClr val="tx1"/>
                </a:solidFill>
                <a:latin typeface="+mn-lt"/>
              </a:rPr>
              <a:t/>
            </a:r>
            <a:br>
              <a:rPr lang="ru-RU" sz="2800" dirty="0">
                <a:solidFill>
                  <a:schemeClr val="tx1"/>
                </a:solidFill>
                <a:latin typeface="+mn-lt"/>
              </a:rPr>
            </a:br>
            <a:r>
              <a:rPr lang="ru-RU" sz="2800" dirty="0" smtClean="0">
                <a:solidFill>
                  <a:schemeClr val="tx1"/>
                </a:solidFill>
                <a:latin typeface="+mn-lt"/>
              </a:rPr>
              <a:t>‒  </a:t>
            </a:r>
            <a:r>
              <a:rPr lang="ru-RU" sz="2800" dirty="0">
                <a:solidFill>
                  <a:schemeClr val="tx1"/>
                </a:solidFill>
                <a:latin typeface="+mn-lt"/>
              </a:rPr>
              <a:t>подготовленный издателями параллельный перевод на современный русский язык, </a:t>
            </a:r>
            <a:br>
              <a:rPr lang="ru-RU" sz="2800" dirty="0">
                <a:solidFill>
                  <a:schemeClr val="tx1"/>
                </a:solidFill>
                <a:latin typeface="+mn-lt"/>
              </a:rPr>
            </a:br>
            <a:r>
              <a:rPr lang="ru-RU" sz="2800" dirty="0" smtClean="0">
                <a:solidFill>
                  <a:schemeClr val="tx1"/>
                </a:solidFill>
                <a:latin typeface="+mn-lt"/>
              </a:rPr>
              <a:t>‒  </a:t>
            </a:r>
            <a:r>
              <a:rPr lang="ru-RU" sz="2800" dirty="0">
                <a:solidFill>
                  <a:schemeClr val="tx1"/>
                </a:solidFill>
                <a:latin typeface="+mn-lt"/>
              </a:rPr>
              <a:t>подстрочные комментарии, </a:t>
            </a:r>
            <a:br>
              <a:rPr lang="ru-RU" sz="2800" dirty="0">
                <a:solidFill>
                  <a:schemeClr val="tx1"/>
                </a:solidFill>
                <a:latin typeface="+mn-lt"/>
              </a:rPr>
            </a:br>
            <a:r>
              <a:rPr lang="ru-RU" sz="2800" dirty="0" smtClean="0">
                <a:solidFill>
                  <a:schemeClr val="tx1"/>
                </a:solidFill>
                <a:latin typeface="+mn-lt"/>
              </a:rPr>
              <a:t>‒  историческая </a:t>
            </a:r>
            <a:r>
              <a:rPr lang="ru-RU" sz="2800" dirty="0">
                <a:solidFill>
                  <a:schemeClr val="tx1"/>
                </a:solidFill>
                <a:latin typeface="+mn-lt"/>
              </a:rPr>
              <a:t>справка и генеалогическая таблица. </a:t>
            </a:r>
            <a:r>
              <a:rPr lang="ru-RU" sz="2400" dirty="0">
                <a:solidFill>
                  <a:schemeClr val="tx1"/>
                </a:solidFill>
                <a:latin typeface="+mn-lt"/>
              </a:rPr>
              <a:t/>
            </a:r>
            <a:br>
              <a:rPr lang="ru-RU" sz="2400" dirty="0">
                <a:solidFill>
                  <a:schemeClr val="tx1"/>
                </a:solidFill>
                <a:latin typeface="+mn-lt"/>
              </a:rPr>
            </a:br>
            <a:endParaRPr lang="ru-RU" sz="2400" dirty="0">
              <a:solidFill>
                <a:schemeClr val="tx1"/>
              </a:solidFill>
              <a:latin typeface="+mn-lt"/>
            </a:endParaRP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t="7030" r="3554" b="8342"/>
          <a:stretch/>
        </p:blipFill>
        <p:spPr>
          <a:xfrm>
            <a:off x="593366" y="707577"/>
            <a:ext cx="3541906" cy="5240740"/>
          </a:xfrm>
          <a:prstGeom prst="rect">
            <a:avLst/>
          </a:prstGeom>
          <a:ln w="228600" cap="sq" cmpd="thickThin">
            <a:solidFill>
              <a:schemeClr val="accent1">
                <a:lumMod val="75000"/>
              </a:schemeClr>
            </a:solidFill>
            <a:prstDash val="solid"/>
            <a:miter lim="800000"/>
          </a:ln>
          <a:effectLst>
            <a:innerShdw blurRad="76200">
              <a:srgbClr val="000000"/>
            </a:innerShdw>
          </a:effectLst>
        </p:spPr>
      </p:pic>
      <p:sp>
        <p:nvSpPr>
          <p:cNvPr id="3" name="Прямоугольник 2"/>
          <p:cNvSpPr/>
          <p:nvPr/>
        </p:nvSpPr>
        <p:spPr>
          <a:xfrm>
            <a:off x="4367284" y="538033"/>
            <a:ext cx="7824716" cy="2062103"/>
          </a:xfrm>
          <a:prstGeom prst="rect">
            <a:avLst/>
          </a:prstGeom>
        </p:spPr>
        <p:txBody>
          <a:bodyPr wrap="square">
            <a:spAutoFit/>
          </a:bodyPr>
          <a:lstStyle/>
          <a:p>
            <a:pPr algn="ctr"/>
            <a:r>
              <a:rPr lang="ru-RU" sz="3200" b="1" dirty="0" smtClean="0">
                <a:solidFill>
                  <a:srgbClr val="C00000"/>
                </a:solidFill>
                <a:latin typeface="+mj-lt"/>
              </a:rPr>
              <a:t>Факсимиле первого издания 1800 года </a:t>
            </a:r>
          </a:p>
          <a:p>
            <a:pPr algn="ctr"/>
            <a:r>
              <a:rPr lang="ru-RU" sz="3200" b="1" dirty="0" smtClean="0">
                <a:solidFill>
                  <a:srgbClr val="C00000"/>
                </a:solidFill>
                <a:latin typeface="+mj-lt"/>
              </a:rPr>
              <a:t>(под редакцией проф. Малиновского и </a:t>
            </a:r>
            <a:r>
              <a:rPr lang="ru-RU" sz="3200" b="1" dirty="0" err="1" smtClean="0">
                <a:solidFill>
                  <a:srgbClr val="C00000"/>
                </a:solidFill>
                <a:latin typeface="+mj-lt"/>
              </a:rPr>
              <a:t>Бантыша</a:t>
            </a:r>
            <a:r>
              <a:rPr lang="ru-RU" sz="3200" b="1" dirty="0" smtClean="0">
                <a:solidFill>
                  <a:srgbClr val="C00000"/>
                </a:solidFill>
                <a:latin typeface="+mj-lt"/>
              </a:rPr>
              <a:t>-Каменского)</a:t>
            </a:r>
            <a:br>
              <a:rPr lang="ru-RU" sz="3200" b="1" dirty="0" smtClean="0">
                <a:solidFill>
                  <a:srgbClr val="C00000"/>
                </a:solidFill>
                <a:latin typeface="+mj-lt"/>
              </a:rPr>
            </a:br>
            <a:endParaRPr lang="ru-RU" sz="3200" b="1" dirty="0">
              <a:solidFill>
                <a:srgbClr val="C00000"/>
              </a:solidFill>
              <a:latin typeface="+mj-lt"/>
            </a:endParaRPr>
          </a:p>
        </p:txBody>
      </p:sp>
    </p:spTree>
    <p:extLst>
      <p:ext uri="{BB962C8B-B14F-4D97-AF65-F5344CB8AC3E}">
        <p14:creationId xmlns:p14="http://schemas.microsoft.com/office/powerpoint/2010/main" val="41440166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764844" y="291713"/>
            <a:ext cx="7200900" cy="1224136"/>
          </a:xfrm>
        </p:spPr>
        <p:txBody>
          <a:bodyPr>
            <a:normAutofit fontScale="90000"/>
          </a:bodyPr>
          <a:lstStyle/>
          <a:p>
            <a:r>
              <a:rPr lang="ru-RU" b="1" dirty="0">
                <a:solidFill>
                  <a:srgbClr val="C00000"/>
                </a:solidFill>
              </a:rPr>
              <a:t>Копия Екатерининского списка</a:t>
            </a:r>
          </a:p>
        </p:txBody>
      </p:sp>
      <p:sp>
        <p:nvSpPr>
          <p:cNvPr id="10" name="Содержимое 9"/>
          <p:cNvSpPr>
            <a:spLocks noGrp="1"/>
          </p:cNvSpPr>
          <p:nvPr>
            <p:ph idx="1"/>
          </p:nvPr>
        </p:nvSpPr>
        <p:spPr>
          <a:xfrm>
            <a:off x="3576114" y="1911635"/>
            <a:ext cx="8208912" cy="3997847"/>
          </a:xfrm>
        </p:spPr>
        <p:txBody>
          <a:bodyPr>
            <a:normAutofit lnSpcReduction="10000"/>
          </a:bodyPr>
          <a:lstStyle/>
          <a:p>
            <a:pPr marL="0" indent="0" algn="just">
              <a:buNone/>
            </a:pPr>
            <a:r>
              <a:rPr lang="ru-RU" sz="2600" dirty="0"/>
              <a:t>   После Отечественной войны ученые начали сличать Екатерининский список и текст, изданный Мусиным-Пушкиным. </a:t>
            </a:r>
            <a:endParaRPr lang="ru-RU" sz="2600" dirty="0" smtClean="0"/>
          </a:p>
          <a:p>
            <a:pPr marL="0" indent="0" algn="just">
              <a:buNone/>
            </a:pPr>
            <a:r>
              <a:rPr lang="ru-RU" sz="2600" dirty="0" smtClean="0"/>
              <a:t>Оказалось</a:t>
            </a:r>
            <a:r>
              <a:rPr lang="ru-RU" sz="2600" dirty="0"/>
              <a:t>, что в них имеются многочисленные орфографические расхождения. В некоторых ситуациях эти расхождения вызывали затруднения при понимании смысла слов, возникли так называемые «темные места</a:t>
            </a:r>
            <a:r>
              <a:rPr lang="ru-RU" sz="2600" dirty="0" smtClean="0"/>
              <a:t>».</a:t>
            </a:r>
          </a:p>
          <a:p>
            <a:pPr marL="0" indent="0" algn="just">
              <a:buNone/>
            </a:pPr>
            <a:r>
              <a:rPr lang="ru-RU" sz="2600" dirty="0" smtClean="0"/>
              <a:t> </a:t>
            </a:r>
            <a:r>
              <a:rPr lang="ru-RU" sz="2600" dirty="0"/>
              <a:t>Количество «темных мест» за десятилетия изучения этого произведения значительно сократилось благодаря усилиям ученых самых различных специальностей, вплоть до историков, занимающихся вооружением.</a:t>
            </a:r>
          </a:p>
          <a:p>
            <a:pPr marL="0" indent="0" algn="just">
              <a:buNone/>
            </a:pPr>
            <a:endParaRPr lang="ru-RU" sz="2400" dirty="0"/>
          </a:p>
        </p:txBody>
      </p:sp>
      <p:pic>
        <p:nvPicPr>
          <p:cNvPr id="4" name="Рисунок 3"/>
          <p:cNvPicPr>
            <a:picLocks noChangeAspect="1"/>
          </p:cNvPicPr>
          <p:nvPr/>
        </p:nvPicPr>
        <p:blipFill>
          <a:blip r:embed="rId2"/>
          <a:stretch>
            <a:fillRect/>
          </a:stretch>
        </p:blipFill>
        <p:spPr>
          <a:xfrm>
            <a:off x="229169" y="1911635"/>
            <a:ext cx="3085959" cy="2057306"/>
          </a:xfrm>
          <a:prstGeom prst="rect">
            <a:avLst/>
          </a:prstGeom>
        </p:spPr>
      </p:pic>
      <p:pic>
        <p:nvPicPr>
          <p:cNvPr id="5" name="Рисунок 4"/>
          <p:cNvPicPr>
            <a:picLocks noChangeAspect="1"/>
          </p:cNvPicPr>
          <p:nvPr/>
        </p:nvPicPr>
        <p:blipFill>
          <a:blip r:embed="rId3"/>
          <a:stretch>
            <a:fillRect/>
          </a:stretch>
        </p:blipFill>
        <p:spPr>
          <a:xfrm>
            <a:off x="400812" y="4094023"/>
            <a:ext cx="2742671" cy="2170139"/>
          </a:xfrm>
          <a:prstGeom prst="rect">
            <a:avLst/>
          </a:prstGeom>
        </p:spPr>
      </p:pic>
    </p:spTree>
    <p:extLst>
      <p:ext uri="{BB962C8B-B14F-4D97-AF65-F5344CB8AC3E}">
        <p14:creationId xmlns:p14="http://schemas.microsoft.com/office/powerpoint/2010/main" val="336904036"/>
      </p:ext>
    </p:extLst>
  </p:cSld>
  <p:clrMapOvr>
    <a:masterClrMapping/>
  </p:clrMapOvr>
  <p:transition>
    <p:wipe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7280" y="286604"/>
            <a:ext cx="9889168" cy="818866"/>
          </a:xfrm>
        </p:spPr>
        <p:txBody>
          <a:bodyPr/>
          <a:lstStyle/>
          <a:p>
            <a:r>
              <a:rPr lang="ru-RU" b="1" dirty="0" smtClean="0">
                <a:solidFill>
                  <a:srgbClr val="C00000"/>
                </a:solidFill>
              </a:rPr>
              <a:t>Проблема текста</a:t>
            </a:r>
            <a:endParaRPr lang="ru-RU" b="1" dirty="0">
              <a:solidFill>
                <a:srgbClr val="C00000"/>
              </a:solidFill>
            </a:endParaRPr>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7637155" y="696037"/>
            <a:ext cx="4078462" cy="5377776"/>
          </a:xfrm>
        </p:spPr>
      </p:pic>
      <p:sp>
        <p:nvSpPr>
          <p:cNvPr id="4" name="Объект 3"/>
          <p:cNvSpPr>
            <a:spLocks noGrp="1"/>
          </p:cNvSpPr>
          <p:nvPr>
            <p:ph sz="half" idx="2"/>
          </p:nvPr>
        </p:nvSpPr>
        <p:spPr>
          <a:xfrm>
            <a:off x="232011" y="1951630"/>
            <a:ext cx="7274257" cy="4422433"/>
          </a:xfrm>
        </p:spPr>
        <p:txBody>
          <a:bodyPr>
            <a:normAutofit lnSpcReduction="10000"/>
          </a:bodyPr>
          <a:lstStyle/>
          <a:p>
            <a:pPr marL="0" indent="0">
              <a:buNone/>
            </a:pPr>
            <a:r>
              <a:rPr lang="ru-RU" sz="2400" dirty="0" smtClean="0"/>
              <a:t>1. Расхождение между копиями.</a:t>
            </a:r>
          </a:p>
          <a:p>
            <a:pPr marL="0" indent="0">
              <a:buNone/>
            </a:pPr>
            <a:r>
              <a:rPr lang="ru-RU" sz="2400" dirty="0" smtClean="0"/>
              <a:t>2. «Темные» места (связаны с ошибками переписчиков, изменением языка, неправильным разбиением на слова):</a:t>
            </a:r>
          </a:p>
          <a:p>
            <a:pPr marL="0" indent="0">
              <a:buNone/>
            </a:pPr>
            <a:r>
              <a:rPr lang="ru-RU" sz="2400" b="1" dirty="0">
                <a:solidFill>
                  <a:srgbClr val="002060"/>
                </a:solidFill>
              </a:rPr>
              <a:t>«Всю нощь </a:t>
            </a:r>
            <a:r>
              <a:rPr lang="ru-RU" sz="2400" b="1" dirty="0" err="1">
                <a:solidFill>
                  <a:srgbClr val="002060"/>
                </a:solidFill>
              </a:rPr>
              <a:t>съ</a:t>
            </a:r>
            <a:r>
              <a:rPr lang="ru-RU" sz="2400" b="1" dirty="0">
                <a:solidFill>
                  <a:srgbClr val="002060"/>
                </a:solidFill>
              </a:rPr>
              <a:t> вечера </a:t>
            </a:r>
            <a:r>
              <a:rPr lang="ru-RU" sz="2400" b="1" dirty="0" err="1">
                <a:solidFill>
                  <a:srgbClr val="002060"/>
                </a:solidFill>
              </a:rPr>
              <a:t>босуви</a:t>
            </a:r>
            <a:r>
              <a:rPr lang="ru-RU" sz="2400" b="1" dirty="0">
                <a:solidFill>
                  <a:srgbClr val="002060"/>
                </a:solidFill>
              </a:rPr>
              <a:t> </a:t>
            </a:r>
            <a:r>
              <a:rPr lang="ru-RU" sz="2400" b="1" dirty="0" err="1">
                <a:solidFill>
                  <a:srgbClr val="002060"/>
                </a:solidFill>
              </a:rPr>
              <a:t>врани</a:t>
            </a:r>
            <a:r>
              <a:rPr lang="ru-RU" sz="2400" b="1" dirty="0">
                <a:solidFill>
                  <a:srgbClr val="002060"/>
                </a:solidFill>
              </a:rPr>
              <a:t> </a:t>
            </a:r>
            <a:r>
              <a:rPr lang="ru-RU" sz="2400" b="1" dirty="0" err="1">
                <a:solidFill>
                  <a:srgbClr val="002060"/>
                </a:solidFill>
              </a:rPr>
              <a:t>възграяху</a:t>
            </a:r>
            <a:r>
              <a:rPr lang="ru-RU" sz="2400" b="1" dirty="0">
                <a:solidFill>
                  <a:srgbClr val="002060"/>
                </a:solidFill>
              </a:rPr>
              <a:t> у </a:t>
            </a:r>
            <a:r>
              <a:rPr lang="ru-RU" sz="2400" b="1" dirty="0" err="1">
                <a:solidFill>
                  <a:srgbClr val="002060"/>
                </a:solidFill>
              </a:rPr>
              <a:t>Плѣсньска</a:t>
            </a:r>
            <a:r>
              <a:rPr lang="ru-RU" sz="2400" b="1" dirty="0">
                <a:solidFill>
                  <a:srgbClr val="002060"/>
                </a:solidFill>
              </a:rPr>
              <a:t> на </a:t>
            </a:r>
            <a:r>
              <a:rPr lang="ru-RU" sz="2400" b="1" dirty="0" err="1">
                <a:solidFill>
                  <a:srgbClr val="002060"/>
                </a:solidFill>
              </a:rPr>
              <a:t>болони</a:t>
            </a:r>
            <a:r>
              <a:rPr lang="ru-RU" sz="2400" b="1" dirty="0">
                <a:solidFill>
                  <a:srgbClr val="002060"/>
                </a:solidFill>
              </a:rPr>
              <a:t>, </a:t>
            </a:r>
            <a:r>
              <a:rPr lang="ru-RU" sz="2400" b="1" dirty="0" err="1">
                <a:solidFill>
                  <a:srgbClr val="002060"/>
                </a:solidFill>
              </a:rPr>
              <a:t>бѣша</a:t>
            </a:r>
            <a:r>
              <a:rPr lang="ru-RU" sz="2400" b="1" dirty="0">
                <a:solidFill>
                  <a:srgbClr val="002060"/>
                </a:solidFill>
              </a:rPr>
              <a:t> </a:t>
            </a:r>
            <a:r>
              <a:rPr lang="ru-RU" sz="2400" b="1" dirty="0" err="1">
                <a:solidFill>
                  <a:srgbClr val="002060"/>
                </a:solidFill>
              </a:rPr>
              <a:t>дебрь</a:t>
            </a:r>
            <a:r>
              <a:rPr lang="ru-RU" sz="2400" b="1" dirty="0">
                <a:solidFill>
                  <a:srgbClr val="002060"/>
                </a:solidFill>
              </a:rPr>
              <a:t> </a:t>
            </a:r>
            <a:r>
              <a:rPr lang="ru-RU" sz="2400" b="1" dirty="0" err="1">
                <a:solidFill>
                  <a:srgbClr val="002060"/>
                </a:solidFill>
              </a:rPr>
              <a:t>Кисаню</a:t>
            </a:r>
            <a:r>
              <a:rPr lang="ru-RU" sz="2400" b="1" dirty="0">
                <a:solidFill>
                  <a:srgbClr val="002060"/>
                </a:solidFill>
              </a:rPr>
              <a:t> и не сошлю </a:t>
            </a:r>
            <a:r>
              <a:rPr lang="ru-RU" sz="2400" b="1" dirty="0" err="1">
                <a:solidFill>
                  <a:srgbClr val="002060"/>
                </a:solidFill>
              </a:rPr>
              <a:t>кь</a:t>
            </a:r>
            <a:r>
              <a:rPr lang="ru-RU" sz="2400" b="1" dirty="0">
                <a:solidFill>
                  <a:srgbClr val="002060"/>
                </a:solidFill>
              </a:rPr>
              <a:t> синему морю</a:t>
            </a:r>
            <a:r>
              <a:rPr lang="ru-RU" sz="2400" b="1" dirty="0" smtClean="0">
                <a:solidFill>
                  <a:srgbClr val="002060"/>
                </a:solidFill>
              </a:rPr>
              <a:t>»</a:t>
            </a:r>
          </a:p>
          <a:p>
            <a:pPr marL="0" indent="0">
              <a:buNone/>
            </a:pPr>
            <a:r>
              <a:rPr lang="ru-RU" sz="2400" b="1" dirty="0">
                <a:solidFill>
                  <a:srgbClr val="002060"/>
                </a:solidFill>
              </a:rPr>
              <a:t>«А мои </a:t>
            </a:r>
            <a:r>
              <a:rPr lang="ru-RU" sz="2400" b="1" dirty="0" err="1">
                <a:solidFill>
                  <a:srgbClr val="002060"/>
                </a:solidFill>
              </a:rPr>
              <a:t>ти</a:t>
            </a:r>
            <a:r>
              <a:rPr lang="ru-RU" sz="2400" b="1" dirty="0">
                <a:solidFill>
                  <a:srgbClr val="002060"/>
                </a:solidFill>
              </a:rPr>
              <a:t> </a:t>
            </a:r>
            <a:r>
              <a:rPr lang="ru-RU" sz="2400" b="1" dirty="0" err="1">
                <a:solidFill>
                  <a:srgbClr val="002060"/>
                </a:solidFill>
              </a:rPr>
              <a:t>Куряни</a:t>
            </a:r>
            <a:r>
              <a:rPr lang="ru-RU" sz="2400" b="1" dirty="0">
                <a:solidFill>
                  <a:srgbClr val="002060"/>
                </a:solidFill>
              </a:rPr>
              <a:t> </a:t>
            </a:r>
            <a:r>
              <a:rPr lang="ru-RU" sz="2400" b="1" dirty="0" err="1">
                <a:solidFill>
                  <a:srgbClr val="002060"/>
                </a:solidFill>
              </a:rPr>
              <a:t>свѣдоми</a:t>
            </a:r>
            <a:r>
              <a:rPr lang="ru-RU" sz="2400" b="1" dirty="0">
                <a:solidFill>
                  <a:srgbClr val="002060"/>
                </a:solidFill>
              </a:rPr>
              <a:t> </a:t>
            </a:r>
            <a:r>
              <a:rPr lang="ru-RU" sz="2400" b="1" dirty="0" err="1">
                <a:solidFill>
                  <a:srgbClr val="002060"/>
                </a:solidFill>
              </a:rPr>
              <a:t>къ</a:t>
            </a:r>
            <a:r>
              <a:rPr lang="ru-RU" sz="2400" b="1" dirty="0">
                <a:solidFill>
                  <a:srgbClr val="002060"/>
                </a:solidFill>
              </a:rPr>
              <a:t> мети</a:t>
            </a:r>
            <a:r>
              <a:rPr lang="ru-RU" sz="2400" b="1" dirty="0" smtClean="0">
                <a:solidFill>
                  <a:srgbClr val="002060"/>
                </a:solidFill>
              </a:rPr>
              <a:t>»</a:t>
            </a:r>
          </a:p>
          <a:p>
            <a:pPr marL="0" indent="0">
              <a:buNone/>
            </a:pPr>
            <a:r>
              <a:rPr lang="ru-RU" sz="2400" b="1" dirty="0">
                <a:solidFill>
                  <a:srgbClr val="002060"/>
                </a:solidFill>
              </a:rPr>
              <a:t>«На </a:t>
            </a:r>
            <a:r>
              <a:rPr lang="ru-RU" sz="2400" b="1" dirty="0" err="1">
                <a:solidFill>
                  <a:srgbClr val="002060"/>
                </a:solidFill>
              </a:rPr>
              <a:t>Дунаи</a:t>
            </a:r>
            <a:r>
              <a:rPr lang="ru-RU" sz="2400" b="1" dirty="0">
                <a:solidFill>
                  <a:srgbClr val="002060"/>
                </a:solidFill>
              </a:rPr>
              <a:t> </a:t>
            </a:r>
            <a:r>
              <a:rPr lang="ru-RU" sz="2400" b="1" dirty="0" err="1">
                <a:solidFill>
                  <a:srgbClr val="002060"/>
                </a:solidFill>
              </a:rPr>
              <a:t>Ярославнынъ</a:t>
            </a:r>
            <a:r>
              <a:rPr lang="ru-RU" sz="2400" b="1" dirty="0">
                <a:solidFill>
                  <a:srgbClr val="002060"/>
                </a:solidFill>
              </a:rPr>
              <a:t> </a:t>
            </a:r>
            <a:r>
              <a:rPr lang="ru-RU" sz="2400" b="1" dirty="0" err="1">
                <a:solidFill>
                  <a:srgbClr val="002060"/>
                </a:solidFill>
              </a:rPr>
              <a:t>гласъ</a:t>
            </a:r>
            <a:r>
              <a:rPr lang="ru-RU" sz="2400" b="1" dirty="0">
                <a:solidFill>
                  <a:srgbClr val="002060"/>
                </a:solidFill>
              </a:rPr>
              <a:t> </a:t>
            </a:r>
            <a:r>
              <a:rPr lang="ru-RU" sz="2400" b="1" dirty="0" err="1">
                <a:solidFill>
                  <a:srgbClr val="002060"/>
                </a:solidFill>
              </a:rPr>
              <a:t>слышитъ</a:t>
            </a:r>
            <a:r>
              <a:rPr lang="ru-RU" sz="2400" b="1" dirty="0">
                <a:solidFill>
                  <a:srgbClr val="002060"/>
                </a:solidFill>
              </a:rPr>
              <a:t>, </a:t>
            </a:r>
            <a:r>
              <a:rPr lang="ru-RU" sz="2400" b="1" dirty="0" err="1">
                <a:solidFill>
                  <a:srgbClr val="002060"/>
                </a:solidFill>
              </a:rPr>
              <a:t>зегзицею</a:t>
            </a:r>
            <a:r>
              <a:rPr lang="ru-RU" sz="2400" b="1" dirty="0">
                <a:solidFill>
                  <a:srgbClr val="002060"/>
                </a:solidFill>
              </a:rPr>
              <a:t> </a:t>
            </a:r>
            <a:r>
              <a:rPr lang="ru-RU" sz="2400" b="1" dirty="0" err="1">
                <a:solidFill>
                  <a:srgbClr val="002060"/>
                </a:solidFill>
              </a:rPr>
              <a:t>незнаемь</a:t>
            </a:r>
            <a:r>
              <a:rPr lang="ru-RU" sz="2400" b="1" dirty="0">
                <a:solidFill>
                  <a:srgbClr val="002060"/>
                </a:solidFill>
              </a:rPr>
              <a:t> рано </a:t>
            </a:r>
            <a:r>
              <a:rPr lang="ru-RU" sz="2400" b="1" dirty="0" err="1">
                <a:solidFill>
                  <a:srgbClr val="002060"/>
                </a:solidFill>
              </a:rPr>
              <a:t>кычеть</a:t>
            </a:r>
            <a:r>
              <a:rPr lang="ru-RU" sz="2400" b="1" dirty="0">
                <a:solidFill>
                  <a:srgbClr val="002060"/>
                </a:solidFill>
              </a:rPr>
              <a:t>. „Полечу, — </a:t>
            </a:r>
            <a:r>
              <a:rPr lang="ru-RU" sz="2400" b="1" dirty="0" err="1">
                <a:solidFill>
                  <a:srgbClr val="002060"/>
                </a:solidFill>
              </a:rPr>
              <a:t>рече</a:t>
            </a:r>
            <a:r>
              <a:rPr lang="ru-RU" sz="2400" b="1" dirty="0">
                <a:solidFill>
                  <a:srgbClr val="002060"/>
                </a:solidFill>
              </a:rPr>
              <a:t>, — </a:t>
            </a:r>
            <a:r>
              <a:rPr lang="ru-RU" sz="2400" b="1" dirty="0" err="1">
                <a:solidFill>
                  <a:srgbClr val="002060"/>
                </a:solidFill>
              </a:rPr>
              <a:t>зегзицею</a:t>
            </a:r>
            <a:r>
              <a:rPr lang="ru-RU" sz="2400" b="1" dirty="0">
                <a:solidFill>
                  <a:srgbClr val="002060"/>
                </a:solidFill>
              </a:rPr>
              <a:t> по </a:t>
            </a:r>
            <a:r>
              <a:rPr lang="ru-RU" sz="2400" b="1" dirty="0" err="1">
                <a:solidFill>
                  <a:srgbClr val="002060"/>
                </a:solidFill>
              </a:rPr>
              <a:t>Дунаеви</a:t>
            </a:r>
            <a:r>
              <a:rPr lang="ru-RU" sz="2400" b="1" dirty="0">
                <a:solidFill>
                  <a:srgbClr val="002060"/>
                </a:solidFill>
              </a:rPr>
              <a:t>, </a:t>
            </a:r>
            <a:r>
              <a:rPr lang="ru-RU" sz="2400" b="1" dirty="0" err="1">
                <a:solidFill>
                  <a:srgbClr val="002060"/>
                </a:solidFill>
              </a:rPr>
              <a:t>омочю</a:t>
            </a:r>
            <a:r>
              <a:rPr lang="ru-RU" sz="2400" b="1" dirty="0">
                <a:solidFill>
                  <a:srgbClr val="002060"/>
                </a:solidFill>
              </a:rPr>
              <a:t> </a:t>
            </a:r>
            <a:r>
              <a:rPr lang="ru-RU" sz="2400" b="1" dirty="0" err="1">
                <a:solidFill>
                  <a:srgbClr val="002060"/>
                </a:solidFill>
              </a:rPr>
              <a:t>бебрянъ</a:t>
            </a:r>
            <a:r>
              <a:rPr lang="ru-RU" sz="2400" b="1" dirty="0">
                <a:solidFill>
                  <a:srgbClr val="002060"/>
                </a:solidFill>
              </a:rPr>
              <a:t> </a:t>
            </a:r>
            <a:r>
              <a:rPr lang="ru-RU" sz="2400" b="1" dirty="0" err="1">
                <a:solidFill>
                  <a:srgbClr val="002060"/>
                </a:solidFill>
              </a:rPr>
              <a:t>рукавъ</a:t>
            </a:r>
            <a:r>
              <a:rPr lang="ru-RU" sz="2400" b="1" dirty="0">
                <a:solidFill>
                  <a:srgbClr val="002060"/>
                </a:solidFill>
              </a:rPr>
              <a:t> </a:t>
            </a:r>
            <a:r>
              <a:rPr lang="ru-RU" sz="2400" b="1" dirty="0" err="1">
                <a:solidFill>
                  <a:srgbClr val="002060"/>
                </a:solidFill>
              </a:rPr>
              <a:t>въ</a:t>
            </a:r>
            <a:r>
              <a:rPr lang="ru-RU" sz="2400" b="1" dirty="0">
                <a:solidFill>
                  <a:srgbClr val="002060"/>
                </a:solidFill>
              </a:rPr>
              <a:t> </a:t>
            </a:r>
            <a:r>
              <a:rPr lang="ru-RU" sz="2400" b="1" dirty="0" err="1">
                <a:solidFill>
                  <a:srgbClr val="002060"/>
                </a:solidFill>
              </a:rPr>
              <a:t>Каялѣ</a:t>
            </a:r>
            <a:r>
              <a:rPr lang="ru-RU" sz="2400" b="1" dirty="0">
                <a:solidFill>
                  <a:srgbClr val="002060"/>
                </a:solidFill>
              </a:rPr>
              <a:t> </a:t>
            </a:r>
            <a:r>
              <a:rPr lang="ru-RU" sz="2400" b="1" dirty="0" err="1">
                <a:solidFill>
                  <a:srgbClr val="002060"/>
                </a:solidFill>
              </a:rPr>
              <a:t>рѣцѣ</a:t>
            </a:r>
            <a:r>
              <a:rPr lang="ru-RU" sz="2400" b="1" dirty="0">
                <a:solidFill>
                  <a:srgbClr val="002060"/>
                </a:solidFill>
              </a:rPr>
              <a:t>...“»</a:t>
            </a:r>
          </a:p>
        </p:txBody>
      </p:sp>
    </p:spTree>
    <p:extLst>
      <p:ext uri="{BB962C8B-B14F-4D97-AF65-F5344CB8AC3E}">
        <p14:creationId xmlns:p14="http://schemas.microsoft.com/office/powerpoint/2010/main" val="3189933354"/>
      </p:ext>
    </p:extLst>
  </p:cSld>
  <p:clrMapOvr>
    <a:masterClrMapping/>
  </p:clrMapOvr>
</p:sld>
</file>

<file path=ppt/theme/theme1.xml><?xml version="1.0" encoding="utf-8"?>
<a:theme xmlns:a="http://schemas.openxmlformats.org/drawingml/2006/main" name="Ретро">
  <a:themeElements>
    <a:clrScheme name="Ретро">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Ретр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Ретр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188</TotalTime>
  <Words>1566</Words>
  <Application>Microsoft Office PowerPoint</Application>
  <PresentationFormat>Широкоэкранный</PresentationFormat>
  <Paragraphs>105</Paragraphs>
  <Slides>21</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21</vt:i4>
      </vt:variant>
    </vt:vector>
  </HeadingPairs>
  <TitlesOfParts>
    <vt:vector size="27" baseType="lpstr">
      <vt:lpstr>Arial</vt:lpstr>
      <vt:lpstr>Calibri</vt:lpstr>
      <vt:lpstr>Calibri Light</vt:lpstr>
      <vt:lpstr>Times New Roman</vt:lpstr>
      <vt:lpstr>Wingdings</vt:lpstr>
      <vt:lpstr>Ретро</vt:lpstr>
      <vt:lpstr> СЛОВО  О  ПОЛКУ ИГОРЕВЕ.  </vt:lpstr>
      <vt:lpstr>«Слово о плъку (полку) ИгоревЪ, Игоря, сына Святъславля (Святославля), внука Олегова» </vt:lpstr>
      <vt:lpstr>Презентация PowerPoint</vt:lpstr>
      <vt:lpstr>Презентация PowerPoint</vt:lpstr>
      <vt:lpstr>А.М. Мусин-Пушкин</vt:lpstr>
      <vt:lpstr>История открытия древнего памятника литературы</vt:lpstr>
      <vt:lpstr>В состав первого издания «Слова» вошли   ‒  подготовленный издателями параллельный перевод на современный русский язык,  ‒  подстрочные комментарии,  ‒  историческая справка и генеалогическая таблица.  </vt:lpstr>
      <vt:lpstr>Копия Екатерининского списка</vt:lpstr>
      <vt:lpstr>Проблема текста</vt:lpstr>
      <vt:lpstr>Вопрос о подлинности</vt:lpstr>
      <vt:lpstr>Вопрос о подлинности</vt:lpstr>
      <vt:lpstr>Итог споров о подлинности «Слова»</vt:lpstr>
      <vt:lpstr>Проблема авторства</vt:lpstr>
      <vt:lpstr>Проблема авторства</vt:lpstr>
      <vt:lpstr>  В «Слове» довольно точно изображены события 1185 года, описанные также в Ипатьевской и Лаврентьевской летописях. </vt:lpstr>
      <vt:lpstr>Историческая основа поэмы</vt:lpstr>
      <vt:lpstr>Историческая основа поэмы</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СЛОВО О ПОЛКУ ИГОРЕВЕ. </dc:title>
  <dc:creator>Admin</dc:creator>
  <cp:lastModifiedBy>Admin</cp:lastModifiedBy>
  <cp:revision>21</cp:revision>
  <dcterms:created xsi:type="dcterms:W3CDTF">2024-07-29T18:01:42Z</dcterms:created>
  <dcterms:modified xsi:type="dcterms:W3CDTF">2024-07-29T21:10:20Z</dcterms:modified>
</cp:coreProperties>
</file>