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7" r:id="rId3"/>
    <p:sldId id="277" r:id="rId4"/>
    <p:sldId id="270" r:id="rId5"/>
    <p:sldId id="271" r:id="rId6"/>
    <p:sldId id="272" r:id="rId7"/>
    <p:sldId id="278" r:id="rId8"/>
    <p:sldId id="273" r:id="rId9"/>
    <p:sldId id="274" r:id="rId10"/>
    <p:sldId id="276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00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10B713-8544-420A-A964-796AAAAF2C01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0A90E1-BD5B-4315-A098-1580419BD7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885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танцОвщица</a:t>
            </a:r>
            <a:r>
              <a:rPr lang="ru-RU" dirty="0" smtClean="0"/>
              <a:t> </a:t>
            </a:r>
            <a:r>
              <a:rPr lang="ru-RU" dirty="0" err="1" smtClean="0"/>
              <a:t>фенОмен</a:t>
            </a:r>
            <a:r>
              <a:rPr lang="ru-RU" dirty="0" smtClean="0"/>
              <a:t> </a:t>
            </a:r>
            <a:r>
              <a:rPr lang="ru-RU" dirty="0" err="1" smtClean="0"/>
              <a:t>фОрзац</a:t>
            </a:r>
            <a:r>
              <a:rPr lang="ru-RU" baseline="0" dirty="0" smtClean="0"/>
              <a:t> и </a:t>
            </a:r>
            <a:r>
              <a:rPr lang="ru-RU" baseline="0" dirty="0" err="1" smtClean="0"/>
              <a:t>ФОРЗаЦ</a:t>
            </a:r>
            <a:r>
              <a:rPr lang="ru-RU" baseline="0" dirty="0" smtClean="0"/>
              <a:t> ЛОМОТЬ ОБА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A90E1-BD5B-4315-A098-1580419BD73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169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Соч. союз.</a:t>
            </a:r>
            <a:r>
              <a:rPr lang="ru-RU" baseline="0" dirty="0" smtClean="0"/>
              <a:t> 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это слова служебной части речи, которые соединяют однородные члены предложения и равноправные предложения в составе сложных.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A90E1-BD5B-4315-A098-1580419BD73F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3828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900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С. </a:t>
            </a:r>
            <a:r>
              <a:rPr lang="ru-RU" sz="900" b="0" i="0" dirty="0" err="1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союзыэто</a:t>
            </a:r>
            <a:r>
              <a:rPr lang="ru-RU" sz="900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 слова служебной части речи, которые соединяют однородные члены предложения и равноправные предложения в составе сложных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A90E1-BD5B-4315-A098-1580419BD73F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542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C79D23-65D8-4A60-BD6A-58F81E8B18D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220F30-1272-4462-9F8E-1B614752A96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0467C5-BC0B-45D5-811C-BAB1D91B289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EDA8C9-F793-486D-9EF4-94D64481471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EB28B-570C-4E3C-ADA6-3FBC210EBA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5D5CDF-56F4-49EF-9428-0A7F567F02D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4D7CAA-35B9-46A1-999E-A3A1A7231C3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51197E-2FDA-4AF3-BF9E-8681217017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EFD37C-010F-41EA-BC48-6A28F4FE8A7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83D134-8CC6-4532-9901-C69FA11892D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C30F73-9D64-4051-9D2C-07BF09671B1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F4AA154-AAAB-489A-AB96-B0B3400F0BB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88900" y="2924944"/>
            <a:ext cx="412306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000" i="1" dirty="0" smtClean="0">
                <a:solidFill>
                  <a:schemeClr val="bg1"/>
                </a:solidFill>
              </a:rPr>
              <a:t>Способы связи однородных членов предложения</a:t>
            </a:r>
            <a:r>
              <a:rPr lang="ru-RU" sz="4800" i="1" dirty="0" smtClean="0">
                <a:solidFill>
                  <a:schemeClr val="bg1"/>
                </a:solidFill>
              </a:rPr>
              <a:t>. </a:t>
            </a:r>
            <a:endParaRPr lang="ru-RU" sz="4800" i="1" dirty="0">
              <a:solidFill>
                <a:schemeClr val="bg1"/>
              </a:solidFill>
            </a:endParaRPr>
          </a:p>
        </p:txBody>
      </p:sp>
      <p:sp>
        <p:nvSpPr>
          <p:cNvPr id="2053" name="Rectangle 4"/>
          <p:cNvSpPr txBox="1">
            <a:spLocks noChangeArrowheads="1"/>
          </p:cNvSpPr>
          <p:nvPr/>
        </p:nvSpPr>
        <p:spPr bwMode="auto">
          <a:xfrm>
            <a:off x="684213" y="4005263"/>
            <a:ext cx="3214687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ru-RU" sz="2400" i="1" dirty="0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332656"/>
            <a:ext cx="684076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</a:rPr>
              <a:t>Четырнадцатое </a:t>
            </a:r>
            <a:r>
              <a:rPr lang="ru-RU" sz="3600" b="1" i="1" dirty="0" smtClean="0">
                <a:solidFill>
                  <a:srgbClr val="FFFF00"/>
                </a:solidFill>
              </a:rPr>
              <a:t> </a:t>
            </a:r>
            <a:r>
              <a:rPr lang="ru-RU" sz="3600" b="1" i="1" dirty="0" smtClean="0">
                <a:solidFill>
                  <a:srgbClr val="FFFF00"/>
                </a:solidFill>
              </a:rPr>
              <a:t>февраля.</a:t>
            </a:r>
          </a:p>
          <a:p>
            <a:pPr algn="ctr"/>
            <a:r>
              <a:rPr lang="ru-RU" sz="3600" b="1" i="1" dirty="0" smtClean="0">
                <a:solidFill>
                  <a:srgbClr val="FFFF00"/>
                </a:solidFill>
              </a:rPr>
              <a:t>Классная работа</a:t>
            </a:r>
            <a:endParaRPr lang="ru-RU" sz="3600" b="1" i="1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79912" y="5877272"/>
            <a:ext cx="2160240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Урок в 8 классе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Дос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1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27088" y="1268413"/>
            <a:ext cx="7308850" cy="1655762"/>
          </a:xfrm>
        </p:spPr>
        <p:txBody>
          <a:bodyPr/>
          <a:lstStyle/>
          <a:p>
            <a:pPr>
              <a:buFontTx/>
              <a:buNone/>
            </a:pPr>
            <a:endParaRPr lang="ru-RU" sz="2000" dirty="0" smtClean="0"/>
          </a:p>
          <a:p>
            <a:pPr>
              <a:buFontTx/>
              <a:buNone/>
            </a:pPr>
            <a:endParaRPr lang="ru-RU" sz="2000" dirty="0"/>
          </a:p>
          <a:p>
            <a:pPr>
              <a:buFontTx/>
              <a:buNone/>
            </a:pPr>
            <a:endParaRPr lang="ru-RU" sz="200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609600" y="4270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altLang="ru-RU" kern="0" dirty="0" smtClean="0">
                <a:solidFill>
                  <a:srgbClr val="FFFF00"/>
                </a:solidFill>
              </a:rPr>
              <a:t>Домашнее задание: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ru-RU" altLang="ru-RU" kern="0" dirty="0" smtClean="0">
                <a:solidFill>
                  <a:schemeClr val="bg1"/>
                </a:solidFill>
              </a:rPr>
              <a:t>Упр.213.</a:t>
            </a:r>
          </a:p>
          <a:p>
            <a:r>
              <a:rPr lang="ru-RU" altLang="ru-RU" kern="0" dirty="0" smtClean="0">
                <a:solidFill>
                  <a:schemeClr val="bg1"/>
                </a:solidFill>
              </a:rPr>
              <a:t>Упр.217</a:t>
            </a:r>
            <a:endParaRPr lang="ru-RU" altLang="ru-RU" kern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993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Дос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90487" y="-99392"/>
            <a:ext cx="9144000" cy="6858000"/>
          </a:xfrm>
          <a:prstGeom prst="rect">
            <a:avLst/>
          </a:prstGeom>
          <a:noFill/>
        </p:spPr>
      </p:pic>
      <p:sp>
        <p:nvSpPr>
          <p:cNvPr id="17415" name="Rectangle 7"/>
          <p:cNvSpPr>
            <a:spLocks noGrp="1" noChangeArrowheads="1"/>
          </p:cNvSpPr>
          <p:nvPr>
            <p:ph type="title"/>
          </p:nvPr>
        </p:nvSpPr>
        <p:spPr>
          <a:xfrm>
            <a:off x="1403648" y="332656"/>
            <a:ext cx="6563072" cy="1143000"/>
          </a:xfrm>
        </p:spPr>
        <p:txBody>
          <a:bodyPr/>
          <a:lstStyle/>
          <a:p>
            <a:pPr algn="l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27088" y="1268413"/>
            <a:ext cx="7308850" cy="1655762"/>
          </a:xfrm>
        </p:spPr>
        <p:txBody>
          <a:bodyPr/>
          <a:lstStyle/>
          <a:p>
            <a:pPr>
              <a:buFontTx/>
              <a:buNone/>
            </a:pPr>
            <a:r>
              <a:rPr lang="ru-RU" sz="2000" dirty="0" smtClean="0"/>
              <a:t>Распределите слова на 3 группы.</a:t>
            </a:r>
            <a:endParaRPr lang="ru-RU" sz="2000" dirty="0" smtClean="0"/>
          </a:p>
          <a:p>
            <a:pPr>
              <a:buFontTx/>
              <a:buNone/>
            </a:pPr>
            <a:endParaRPr lang="ru-RU" sz="2000" dirty="0"/>
          </a:p>
          <a:p>
            <a:pPr>
              <a:buFontTx/>
              <a:buNone/>
            </a:pPr>
            <a:r>
              <a:rPr lang="ru-RU" dirty="0" smtClean="0"/>
              <a:t>Бесприданница, переложить, разбирать, французский, кавказский,  приземлиться, приехать, безыдейный, сделать, расстилаться, выращивать,  шелк, ежовый  , холщовый, черный. 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403648" y="548680"/>
            <a:ext cx="60486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Орфографическая разминка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268760"/>
            <a:ext cx="76328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endParaRPr lang="ru-RU" altLang="ru-RU" sz="32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60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dirty="0" smtClean="0"/>
              <a:t>Орфограммы в разной морфеме.</a:t>
            </a:r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556792"/>
            <a:ext cx="77768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dirty="0"/>
              <a:t>Бесприданница, переложить, разбирать, французский, кавказский,  приземлиться, приехать, безыдейный, сделать, расстилаться, выращивать,  шелк, ежовый  , холщовый, черный.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881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Дос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1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27088" y="1268413"/>
            <a:ext cx="7308850" cy="1655762"/>
          </a:xfrm>
        </p:spPr>
        <p:txBody>
          <a:bodyPr/>
          <a:lstStyle/>
          <a:p>
            <a:pPr>
              <a:buFontTx/>
              <a:buNone/>
            </a:pPr>
            <a:endParaRPr lang="ru-RU" sz="2000" dirty="0" smtClean="0"/>
          </a:p>
          <a:p>
            <a:pPr>
              <a:buFontTx/>
              <a:buNone/>
            </a:pPr>
            <a:endParaRPr lang="ru-RU" sz="2000" dirty="0"/>
          </a:p>
          <a:p>
            <a:pPr>
              <a:buFontTx/>
              <a:buNone/>
            </a:pPr>
            <a:endParaRPr lang="ru-RU" sz="2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778496" y="294253"/>
            <a:ext cx="81369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b="1" dirty="0" smtClean="0">
                <a:solidFill>
                  <a:schemeClr val="bg1"/>
                </a:solidFill>
              </a:rPr>
              <a:t>Предложение считается осложнённым, </a:t>
            </a:r>
            <a:br>
              <a:rPr lang="ru-RU" altLang="ru-RU" sz="2800" b="1" dirty="0" smtClean="0">
                <a:solidFill>
                  <a:schemeClr val="bg1"/>
                </a:solidFill>
              </a:rPr>
            </a:br>
            <a:r>
              <a:rPr lang="ru-RU" altLang="ru-RU" sz="2800" b="1" dirty="0" smtClean="0">
                <a:solidFill>
                  <a:schemeClr val="bg1"/>
                </a:solidFill>
              </a:rPr>
              <a:t>если в его составе есть выделенные знаками препинания (а в устной речи интонацией) слова, обороты, конструкции.</a:t>
            </a:r>
            <a:br>
              <a:rPr lang="ru-RU" altLang="ru-RU" sz="2800" b="1" dirty="0" smtClean="0">
                <a:solidFill>
                  <a:schemeClr val="bg1"/>
                </a:solidFill>
              </a:rPr>
            </a:b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869160"/>
            <a:ext cx="1748780" cy="987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60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Дос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1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27088" y="1268413"/>
            <a:ext cx="7308850" cy="1655762"/>
          </a:xfrm>
        </p:spPr>
        <p:txBody>
          <a:bodyPr/>
          <a:lstStyle/>
          <a:p>
            <a:pPr>
              <a:buFontTx/>
              <a:buNone/>
            </a:pPr>
            <a:endParaRPr lang="ru-RU" sz="2000" dirty="0" smtClean="0"/>
          </a:p>
          <a:p>
            <a:pPr>
              <a:buFontTx/>
              <a:buNone/>
            </a:pPr>
            <a:endParaRPr lang="ru-RU" sz="2000" dirty="0"/>
          </a:p>
          <a:p>
            <a:pPr>
              <a:buFontTx/>
              <a:buNone/>
            </a:pPr>
            <a:endParaRPr lang="ru-RU" sz="2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224644"/>
            <a:ext cx="1080120" cy="50405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ОК №23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367644" y="485136"/>
            <a:ext cx="6984776" cy="50405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800" b="1" dirty="0">
                <a:solidFill>
                  <a:schemeClr val="bg1"/>
                </a:solidFill>
              </a:rPr>
              <a:t>Предложение может быть осложнено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7544" y="1659300"/>
            <a:ext cx="1800200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endParaRPr lang="ru-RU" altLang="ru-RU" sz="1600" b="1" dirty="0" smtClean="0">
              <a:solidFill>
                <a:srgbClr val="FFFF00"/>
              </a:solidFill>
            </a:endParaRPr>
          </a:p>
          <a:p>
            <a:pPr algn="ctr" eaLnBrk="1" hangingPunct="1"/>
            <a:r>
              <a:rPr lang="ru-RU" altLang="ru-RU" sz="1600" b="1" dirty="0" smtClean="0">
                <a:solidFill>
                  <a:schemeClr val="accent6">
                    <a:lumMod val="75000"/>
                  </a:schemeClr>
                </a:solidFill>
              </a:rPr>
              <a:t>ОДНОРОДНЫ-МИ</a:t>
            </a:r>
            <a:endParaRPr lang="ru-RU" altLang="ru-RU" sz="16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 eaLnBrk="1" hangingPunct="1"/>
            <a:r>
              <a:rPr lang="ru-RU" altLang="ru-RU" sz="1600" b="1" dirty="0">
                <a:solidFill>
                  <a:schemeClr val="accent6">
                    <a:lumMod val="75000"/>
                  </a:schemeClr>
                </a:solidFill>
              </a:rPr>
              <a:t>ЧЛЕНАМИ</a:t>
            </a:r>
          </a:p>
          <a:p>
            <a:pPr algn="ctr"/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5536" y="3068960"/>
            <a:ext cx="2448272" cy="9503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endParaRPr lang="ru-RU" altLang="ru-RU" sz="16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 eaLnBrk="1" hangingPunct="1"/>
            <a:r>
              <a:rPr lang="ru-RU" altLang="ru-RU" sz="1600" b="1" dirty="0" smtClean="0">
                <a:solidFill>
                  <a:schemeClr val="accent6">
                    <a:lumMod val="75000"/>
                  </a:schemeClr>
                </a:solidFill>
              </a:rPr>
              <a:t>ОБОСОБЛЕННЫМИ </a:t>
            </a:r>
            <a:endParaRPr lang="ru-RU" altLang="ru-RU" sz="16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 eaLnBrk="1" hangingPunct="1"/>
            <a:r>
              <a:rPr lang="ru-RU" altLang="ru-RU" sz="1600" b="1" dirty="0">
                <a:solidFill>
                  <a:schemeClr val="accent6">
                    <a:lumMod val="75000"/>
                  </a:schemeClr>
                </a:solidFill>
              </a:rPr>
              <a:t>ОПРЕДЕЛЕНИЯМИ</a:t>
            </a:r>
          </a:p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665356" y="1643668"/>
            <a:ext cx="1800200" cy="9428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endParaRPr lang="ru-RU" altLang="ru-RU" sz="1600" b="1" dirty="0" smtClean="0">
              <a:solidFill>
                <a:srgbClr val="FFFF00"/>
              </a:solidFill>
            </a:endParaRPr>
          </a:p>
          <a:p>
            <a:pPr algn="ctr" eaLnBrk="1" hangingPunct="1"/>
            <a:r>
              <a:rPr lang="ru-RU" altLang="ru-RU" sz="1600" b="1" dirty="0" smtClean="0">
                <a:solidFill>
                  <a:schemeClr val="accent6">
                    <a:lumMod val="75000"/>
                  </a:schemeClr>
                </a:solidFill>
              </a:rPr>
              <a:t>ПОВТОРЯЮ-</a:t>
            </a:r>
            <a:endParaRPr lang="ru-RU" altLang="ru-RU" sz="16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 eaLnBrk="1" hangingPunct="1"/>
            <a:r>
              <a:rPr lang="ru-RU" altLang="ru-RU" sz="1600" b="1" dirty="0">
                <a:solidFill>
                  <a:schemeClr val="accent6">
                    <a:lumMod val="75000"/>
                  </a:schemeClr>
                </a:solidFill>
              </a:rPr>
              <a:t>ЩИМИСЯ</a:t>
            </a:r>
          </a:p>
          <a:p>
            <a:pPr algn="ctr" eaLnBrk="1" hangingPunct="1"/>
            <a:r>
              <a:rPr lang="ru-RU" altLang="ru-RU" sz="1600" b="1" dirty="0">
                <a:solidFill>
                  <a:schemeClr val="accent6">
                    <a:lumMod val="75000"/>
                  </a:schemeClr>
                </a:solidFill>
              </a:rPr>
              <a:t> СЛОВАМИ</a:t>
            </a:r>
          </a:p>
          <a:p>
            <a:pPr algn="ctr"/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300120" y="3068960"/>
            <a:ext cx="2424008" cy="927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endParaRPr lang="ru-RU" altLang="ru-RU" sz="16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 eaLnBrk="1" hangingPunct="1"/>
            <a:r>
              <a:rPr lang="ru-RU" altLang="ru-RU" sz="1600" b="1" dirty="0" smtClean="0">
                <a:solidFill>
                  <a:schemeClr val="accent6">
                    <a:lumMod val="75000"/>
                  </a:schemeClr>
                </a:solidFill>
              </a:rPr>
              <a:t>ОБОСОБЛЕННЫМИ </a:t>
            </a:r>
            <a:endParaRPr lang="ru-RU" altLang="ru-RU" sz="16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 eaLnBrk="1" hangingPunct="1"/>
            <a:r>
              <a:rPr lang="ru-RU" altLang="ru-RU" sz="1600" b="1" dirty="0">
                <a:solidFill>
                  <a:schemeClr val="accent6">
                    <a:lumMod val="75000"/>
                  </a:schemeClr>
                </a:solidFill>
              </a:rPr>
              <a:t>ДОПОЛЕНИЯМИ</a:t>
            </a:r>
          </a:p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240720" y="3068960"/>
            <a:ext cx="2520280" cy="9503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endParaRPr lang="ru-RU" altLang="ru-RU" sz="16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 eaLnBrk="1" hangingPunct="1"/>
            <a:r>
              <a:rPr lang="ru-RU" altLang="ru-RU" sz="1600" b="1" dirty="0" smtClean="0">
                <a:solidFill>
                  <a:schemeClr val="accent6">
                    <a:lumMod val="75000"/>
                  </a:schemeClr>
                </a:solidFill>
              </a:rPr>
              <a:t>ОБОСОБЛЕННЫМИ </a:t>
            </a:r>
            <a:endParaRPr lang="ru-RU" altLang="ru-RU" sz="16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 eaLnBrk="1" hangingPunct="1"/>
            <a:r>
              <a:rPr lang="ru-RU" altLang="ru-RU" sz="1600" b="1" dirty="0">
                <a:solidFill>
                  <a:schemeClr val="accent6">
                    <a:lumMod val="75000"/>
                  </a:schemeClr>
                </a:solidFill>
              </a:rPr>
              <a:t>ОБСТОЯТЕЛЬСТ-</a:t>
            </a:r>
          </a:p>
          <a:p>
            <a:pPr algn="ctr" eaLnBrk="1" hangingPunct="1"/>
            <a:r>
              <a:rPr lang="ru-RU" altLang="ru-RU" sz="1600" b="1" dirty="0">
                <a:solidFill>
                  <a:schemeClr val="accent6">
                    <a:lumMod val="75000"/>
                  </a:schemeClr>
                </a:solidFill>
              </a:rPr>
              <a:t>ВАМИ</a:t>
            </a:r>
          </a:p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743936" y="1605576"/>
            <a:ext cx="1800200" cy="9780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600" b="1" dirty="0">
                <a:solidFill>
                  <a:schemeClr val="accent6">
                    <a:lumMod val="75000"/>
                  </a:schemeClr>
                </a:solidFill>
              </a:rPr>
              <a:t>ПРЯМОЙ РЕЧЬЮ</a:t>
            </a:r>
          </a:p>
          <a:p>
            <a:pPr algn="ctr"/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960800" y="1605576"/>
            <a:ext cx="1800200" cy="9780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600" b="1" dirty="0" smtClean="0">
                <a:solidFill>
                  <a:schemeClr val="accent6">
                    <a:lumMod val="75000"/>
                  </a:schemeClr>
                </a:solidFill>
              </a:rPr>
              <a:t>ОБРАЩЕНИ-ЯМИ</a:t>
            </a:r>
            <a:endParaRPr lang="ru-RU" altLang="ru-RU" sz="16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340620" y="4365104"/>
            <a:ext cx="1800200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ru-RU" sz="16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altLang="ru-RU" sz="16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altLang="ru-RU" sz="1600" b="1" dirty="0" smtClean="0">
                <a:solidFill>
                  <a:schemeClr val="accent6">
                    <a:lumMod val="75000"/>
                  </a:schemeClr>
                </a:solidFill>
              </a:rPr>
              <a:t>МЕЖДОМЕТИ-ЕМ</a:t>
            </a:r>
            <a:endParaRPr lang="ru-RU" altLang="ru-RU" sz="16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087724" y="4365104"/>
            <a:ext cx="1800200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ru-RU" sz="16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altLang="ru-RU" sz="1600" b="1" dirty="0" smtClean="0">
                <a:solidFill>
                  <a:schemeClr val="accent6">
                    <a:lumMod val="75000"/>
                  </a:schemeClr>
                </a:solidFill>
              </a:rPr>
              <a:t>ОБОСОБЛЕН-НОЙ </a:t>
            </a:r>
            <a:r>
              <a:rPr lang="ru-RU" altLang="ru-RU" sz="1600" b="1" dirty="0">
                <a:solidFill>
                  <a:schemeClr val="accent6">
                    <a:lumMod val="75000"/>
                  </a:schemeClr>
                </a:solidFill>
              </a:rPr>
              <a:t>ЧАСТИЦЕЙ</a:t>
            </a:r>
          </a:p>
          <a:p>
            <a:pPr algn="ctr"/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>
            <a:off x="1547664" y="989192"/>
            <a:ext cx="144016" cy="61638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2411760" y="980156"/>
            <a:ext cx="144016" cy="208880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3493448" y="1027284"/>
            <a:ext cx="144016" cy="61638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5500020" y="989192"/>
            <a:ext cx="144016" cy="61638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7700796" y="982408"/>
            <a:ext cx="144016" cy="61638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4537172" y="990224"/>
            <a:ext cx="144016" cy="208880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6732240" y="989192"/>
            <a:ext cx="144016" cy="208880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5940152" y="2556912"/>
            <a:ext cx="144016" cy="180819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>
            <a:off x="2995424" y="2583600"/>
            <a:ext cx="144016" cy="180819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60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Дос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99392"/>
            <a:ext cx="9144000" cy="6858000"/>
          </a:xfrm>
          <a:prstGeom prst="rect">
            <a:avLst/>
          </a:prstGeom>
          <a:noFill/>
        </p:spPr>
      </p:pic>
      <p:sp>
        <p:nvSpPr>
          <p:cNvPr id="1741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27088" y="1268413"/>
            <a:ext cx="7308850" cy="1655762"/>
          </a:xfrm>
        </p:spPr>
        <p:txBody>
          <a:bodyPr/>
          <a:lstStyle/>
          <a:p>
            <a:pPr>
              <a:buFontTx/>
              <a:buNone/>
            </a:pPr>
            <a:endParaRPr lang="ru-RU" sz="2000" dirty="0" smtClean="0"/>
          </a:p>
          <a:p>
            <a:pPr>
              <a:buFontTx/>
              <a:buNone/>
            </a:pPr>
            <a:endParaRPr lang="ru-RU" sz="2000" dirty="0"/>
          </a:p>
          <a:p>
            <a:pPr>
              <a:buFontTx/>
              <a:buNone/>
            </a:pPr>
            <a:endParaRPr lang="ru-RU" sz="2000" dirty="0"/>
          </a:p>
        </p:txBody>
      </p:sp>
      <p:grpSp>
        <p:nvGrpSpPr>
          <p:cNvPr id="8" name="Organization Chart 7"/>
          <p:cNvGrpSpPr>
            <a:grpSpLocks/>
          </p:cNvGrpSpPr>
          <p:nvPr/>
        </p:nvGrpSpPr>
        <p:grpSpPr bwMode="auto">
          <a:xfrm>
            <a:off x="250825" y="765175"/>
            <a:ext cx="8642350" cy="4824413"/>
            <a:chOff x="272" y="999"/>
            <a:chExt cx="1257" cy="2538"/>
          </a:xfrm>
        </p:grpSpPr>
        <p:cxnSp>
          <p:nvCxnSpPr>
            <p:cNvPr id="1063" name="_s1063"/>
            <p:cNvCxnSpPr>
              <a:cxnSpLocks noChangeShapeType="1"/>
              <a:stCxn id="28" idx="1"/>
              <a:endCxn id="28" idx="0"/>
            </p:cNvCxnSpPr>
            <p:nvPr/>
          </p:nvCxnSpPr>
          <p:spPr bwMode="auto">
            <a:xfrm rot="10800000" flipH="1">
              <a:off x="859" y="3310"/>
              <a:ext cx="158" cy="113"/>
            </a:xfrm>
            <a:prstGeom prst="bentConnector4">
              <a:avLst>
                <a:gd name="adj1" fmla="val -10542"/>
                <a:gd name="adj2" fmla="val 201407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64" name="_s1064"/>
            <p:cNvCxnSpPr>
              <a:cxnSpLocks noChangeShapeType="1"/>
              <a:stCxn id="27" idx="1"/>
              <a:endCxn id="27" idx="0"/>
            </p:cNvCxnSpPr>
            <p:nvPr/>
          </p:nvCxnSpPr>
          <p:spPr bwMode="auto">
            <a:xfrm rot="10800000" flipH="1">
              <a:off x="859" y="3037"/>
              <a:ext cx="158" cy="99"/>
            </a:xfrm>
            <a:prstGeom prst="bentConnector4">
              <a:avLst>
                <a:gd name="adj1" fmla="val -10542"/>
                <a:gd name="adj2" fmla="val 223079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65" name="_s1065"/>
            <p:cNvCxnSpPr>
              <a:cxnSpLocks noChangeShapeType="1"/>
              <a:stCxn id="26" idx="0"/>
              <a:endCxn id="20" idx="2"/>
            </p:cNvCxnSpPr>
            <p:nvPr/>
          </p:nvCxnSpPr>
          <p:spPr bwMode="auto">
            <a:xfrm rot="5400000" flipH="1">
              <a:off x="968" y="2679"/>
              <a:ext cx="98" cy="1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66" name="_s1066"/>
            <p:cNvCxnSpPr>
              <a:cxnSpLocks noChangeShapeType="1"/>
              <a:stCxn id="25" idx="1"/>
              <a:endCxn id="25" idx="0"/>
            </p:cNvCxnSpPr>
            <p:nvPr/>
          </p:nvCxnSpPr>
          <p:spPr bwMode="auto">
            <a:xfrm rot="10800000" flipH="1">
              <a:off x="1204" y="3190"/>
              <a:ext cx="150" cy="155"/>
            </a:xfrm>
            <a:prstGeom prst="bentConnector4">
              <a:avLst>
                <a:gd name="adj1" fmla="val -11042"/>
                <a:gd name="adj2" fmla="val 17912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67" name="_s1067"/>
            <p:cNvCxnSpPr>
              <a:cxnSpLocks noChangeShapeType="1"/>
              <a:stCxn id="24" idx="1"/>
              <a:endCxn id="24" idx="0"/>
            </p:cNvCxnSpPr>
            <p:nvPr/>
          </p:nvCxnSpPr>
          <p:spPr bwMode="auto">
            <a:xfrm rot="10800000" flipH="1">
              <a:off x="1204" y="2766"/>
              <a:ext cx="150" cy="155"/>
            </a:xfrm>
            <a:prstGeom prst="bentConnector4">
              <a:avLst>
                <a:gd name="adj1" fmla="val -11042"/>
                <a:gd name="adj2" fmla="val 17869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68" name="_s1068"/>
            <p:cNvCxnSpPr>
              <a:cxnSpLocks noChangeShapeType="1"/>
              <a:stCxn id="23" idx="1"/>
            </p:cNvCxnSpPr>
            <p:nvPr/>
          </p:nvCxnSpPr>
          <p:spPr bwMode="auto">
            <a:xfrm rot="10800000" flipH="1" flipV="1">
              <a:off x="538" y="3364"/>
              <a:ext cx="175" cy="92"/>
            </a:xfrm>
            <a:prstGeom prst="bentConnector3">
              <a:avLst>
                <a:gd name="adj1" fmla="val -13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69" name="_s1069"/>
            <p:cNvCxnSpPr>
              <a:cxnSpLocks noChangeShapeType="1"/>
              <a:stCxn id="23" idx="0"/>
              <a:endCxn id="19" idx="2"/>
            </p:cNvCxnSpPr>
            <p:nvPr/>
          </p:nvCxnSpPr>
          <p:spPr bwMode="auto">
            <a:xfrm rot="16200000">
              <a:off x="387" y="2929"/>
              <a:ext cx="598" cy="1"/>
            </a:xfrm>
            <a:prstGeom prst="bentConnector3">
              <a:avLst>
                <a:gd name="adj1" fmla="val 10199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70" name="_s1070"/>
            <p:cNvCxnSpPr>
              <a:cxnSpLocks noChangeShapeType="1"/>
            </p:cNvCxnSpPr>
            <p:nvPr/>
          </p:nvCxnSpPr>
          <p:spPr bwMode="auto">
            <a:xfrm rot="16200000" flipH="1" flipV="1">
              <a:off x="1158" y="1993"/>
              <a:ext cx="99" cy="336"/>
            </a:xfrm>
            <a:prstGeom prst="bentConnector3">
              <a:avLst>
                <a:gd name="adj1" fmla="val -162907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71" name="_s1071"/>
            <p:cNvCxnSpPr>
              <a:cxnSpLocks noChangeShapeType="1"/>
              <a:stCxn id="20" idx="1"/>
            </p:cNvCxnSpPr>
            <p:nvPr/>
          </p:nvCxnSpPr>
          <p:spPr bwMode="auto">
            <a:xfrm rot="10800000" flipH="1" flipV="1">
              <a:off x="859" y="2304"/>
              <a:ext cx="163" cy="219"/>
            </a:xfrm>
            <a:prstGeom prst="bentConnector3">
              <a:avLst>
                <a:gd name="adj1" fmla="val 9912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72" name="_s1072"/>
            <p:cNvCxnSpPr>
              <a:cxnSpLocks noChangeShapeType="1"/>
            </p:cNvCxnSpPr>
            <p:nvPr/>
          </p:nvCxnSpPr>
          <p:spPr bwMode="auto">
            <a:xfrm rot="16200000">
              <a:off x="467" y="1751"/>
              <a:ext cx="713" cy="219"/>
            </a:xfrm>
            <a:prstGeom prst="bentConnector3">
              <a:avLst>
                <a:gd name="adj1" fmla="val 21296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73" name="_s24636"/>
            <p:cNvCxnSpPr>
              <a:cxnSpLocks noChangeShapeType="1"/>
              <a:endCxn id="17" idx="2"/>
            </p:cNvCxnSpPr>
            <p:nvPr/>
          </p:nvCxnSpPr>
          <p:spPr bwMode="auto">
            <a:xfrm flipV="1">
              <a:off x="272" y="3075"/>
              <a:ext cx="121" cy="260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74" name="_s24634"/>
            <p:cNvCxnSpPr>
              <a:cxnSpLocks noChangeShapeType="1"/>
              <a:endCxn id="16" idx="2"/>
            </p:cNvCxnSpPr>
            <p:nvPr/>
          </p:nvCxnSpPr>
          <p:spPr bwMode="auto">
            <a:xfrm rot="16200000">
              <a:off x="222" y="2817"/>
              <a:ext cx="354" cy="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75" name="_s1075"/>
            <p:cNvCxnSpPr>
              <a:cxnSpLocks noChangeShapeType="1"/>
              <a:stCxn id="16" idx="0"/>
              <a:endCxn id="16" idx="0"/>
            </p:cNvCxnSpPr>
            <p:nvPr/>
          </p:nvCxnSpPr>
          <p:spPr bwMode="auto">
            <a:xfrm rot="5400000" flipV="1">
              <a:off x="399" y="2362"/>
              <a:ext cx="1" cy="1"/>
            </a:xfrm>
            <a:prstGeom prst="bentConnector3">
              <a:avLst>
                <a:gd name="adj1" fmla="val -720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76" name="_s1076"/>
            <p:cNvCxnSpPr>
              <a:cxnSpLocks noChangeShapeType="1"/>
            </p:cNvCxnSpPr>
            <p:nvPr/>
          </p:nvCxnSpPr>
          <p:spPr bwMode="auto">
            <a:xfrm rot="5400000" flipH="1">
              <a:off x="-107" y="1619"/>
              <a:ext cx="1036" cy="25"/>
            </a:xfrm>
            <a:prstGeom prst="bentConnector3">
              <a:avLst>
                <a:gd name="adj1" fmla="val 589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77" name="_s1077"/>
            <p:cNvCxnSpPr>
              <a:cxnSpLocks noChangeShapeType="1"/>
            </p:cNvCxnSpPr>
            <p:nvPr/>
          </p:nvCxnSpPr>
          <p:spPr bwMode="auto">
            <a:xfrm rot="10800000">
              <a:off x="398" y="1114"/>
              <a:ext cx="716" cy="500"/>
            </a:xfrm>
            <a:prstGeom prst="bentConnector3">
              <a:avLst>
                <a:gd name="adj1" fmla="val 2319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78" name="_s1078"/>
            <p:cNvCxnSpPr>
              <a:cxnSpLocks noChangeShapeType="1"/>
            </p:cNvCxnSpPr>
            <p:nvPr/>
          </p:nvCxnSpPr>
          <p:spPr bwMode="auto">
            <a:xfrm rot="10800000" flipH="1">
              <a:off x="743" y="1507"/>
              <a:ext cx="218" cy="11"/>
            </a:xfrm>
            <a:prstGeom prst="bentConnector3">
              <a:avLst>
                <a:gd name="adj1" fmla="val -106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" name="_s1079"/>
            <p:cNvSpPr>
              <a:spLocks noChangeArrowheads="1"/>
            </p:cNvSpPr>
            <p:nvPr/>
          </p:nvSpPr>
          <p:spPr bwMode="auto">
            <a:xfrm>
              <a:off x="529" y="999"/>
              <a:ext cx="751" cy="28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800" b="1" i="1" u="none" strike="noStrike" cap="none" normalizeH="0" baseline="0" smtClean="0">
                  <a:ln>
                    <a:noFill/>
                  </a:ln>
                  <a:solidFill>
                    <a:srgbClr val="FF3399"/>
                  </a:solidFill>
                  <a:effectLst/>
                  <a:latin typeface="Arial" charset="0"/>
                </a:rPr>
                <a:t>Простое предложение может быть</a:t>
              </a:r>
            </a:p>
          </p:txBody>
        </p:sp>
        <p:sp>
          <p:nvSpPr>
            <p:cNvPr id="10" name="_s1080"/>
            <p:cNvSpPr>
              <a:spLocks noChangeArrowheads="1"/>
            </p:cNvSpPr>
            <p:nvPr/>
          </p:nvSpPr>
          <p:spPr bwMode="auto">
            <a:xfrm>
              <a:off x="272" y="1431"/>
              <a:ext cx="246" cy="463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1" u="none" strike="noStrike" cap="none" normalizeH="0" baseline="0" smtClean="0">
                  <a:ln>
                    <a:noFill/>
                  </a:ln>
                  <a:solidFill>
                    <a:srgbClr val="FF3399"/>
                  </a:solidFill>
                  <a:effectLst/>
                  <a:latin typeface="Arial" charset="0"/>
                </a:rPr>
                <a:t>Распространено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0" i="0" u="none" strike="noStrike" cap="none" normalizeH="0" baseline="0" smtClean="0">
                  <a:ln>
                    <a:noFill/>
                  </a:ln>
                  <a:solidFill>
                    <a:srgbClr val="FF3399"/>
                  </a:solidFill>
                  <a:effectLst/>
                  <a:latin typeface="Arial" charset="0"/>
                </a:rPr>
                <a:t>при помощи</a:t>
              </a:r>
            </a:p>
          </p:txBody>
        </p:sp>
        <p:sp>
          <p:nvSpPr>
            <p:cNvPr id="11" name="_s1081"/>
            <p:cNvSpPr>
              <a:spLocks noChangeArrowheads="1"/>
            </p:cNvSpPr>
            <p:nvPr/>
          </p:nvSpPr>
          <p:spPr bwMode="auto">
            <a:xfrm>
              <a:off x="716" y="1381"/>
              <a:ext cx="771" cy="26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800" b="1" i="1" u="none" strike="noStrike" cap="none" normalizeH="0" baseline="0" smtClean="0">
                  <a:ln>
                    <a:noFill/>
                  </a:ln>
                  <a:solidFill>
                    <a:srgbClr val="FF3399"/>
                  </a:solidFill>
                  <a:effectLst/>
                  <a:latin typeface="Arial" charset="0"/>
                </a:rPr>
                <a:t>Осложнено   </a:t>
              </a:r>
              <a:r>
                <a: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rgbClr val="FF3399"/>
                  </a:solidFill>
                  <a:effectLst/>
                  <a:latin typeface="Arial" charset="0"/>
                </a:rPr>
                <a:t>при помощи</a:t>
              </a:r>
            </a:p>
          </p:txBody>
        </p:sp>
        <p:sp>
          <p:nvSpPr>
            <p:cNvPr id="15" name="_s1082"/>
            <p:cNvSpPr>
              <a:spLocks noChangeArrowheads="1"/>
            </p:cNvSpPr>
            <p:nvPr/>
          </p:nvSpPr>
          <p:spPr bwMode="auto">
            <a:xfrm>
              <a:off x="272" y="1933"/>
              <a:ext cx="246" cy="35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1" u="none" strike="noStrike" cap="none" normalizeH="0" baseline="0" smtClean="0">
                  <a:ln>
                    <a:noFill/>
                  </a:ln>
                  <a:solidFill>
                    <a:srgbClr val="FF3399"/>
                  </a:solidFill>
                  <a:effectLst/>
                  <a:latin typeface="Arial" charset="0"/>
                </a:rPr>
                <a:t>Второстепенных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1" u="none" strike="noStrike" cap="none" normalizeH="0" baseline="0" smtClean="0">
                  <a:ln>
                    <a:noFill/>
                  </a:ln>
                  <a:solidFill>
                    <a:srgbClr val="FF3399"/>
                  </a:solidFill>
                  <a:effectLst/>
                  <a:latin typeface="Arial" charset="0"/>
                </a:rPr>
                <a:t>членов предложения</a:t>
              </a:r>
            </a:p>
          </p:txBody>
        </p:sp>
        <p:sp>
          <p:nvSpPr>
            <p:cNvPr id="16" name="_s1083"/>
            <p:cNvSpPr>
              <a:spLocks noChangeArrowheads="1"/>
            </p:cNvSpPr>
            <p:nvPr/>
          </p:nvSpPr>
          <p:spPr bwMode="auto">
            <a:xfrm>
              <a:off x="272" y="2362"/>
              <a:ext cx="253" cy="279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1" u="none" strike="noStrike" cap="none" normalizeH="0" baseline="0" smtClean="0">
                  <a:ln>
                    <a:noFill/>
                  </a:ln>
                  <a:solidFill>
                    <a:srgbClr val="FF3399"/>
                  </a:solidFill>
                  <a:effectLst/>
                  <a:latin typeface="Arial" charset="0"/>
                </a:rPr>
                <a:t>Определений</a:t>
              </a:r>
            </a:p>
          </p:txBody>
        </p:sp>
        <p:sp>
          <p:nvSpPr>
            <p:cNvPr id="17" name="_s24633"/>
            <p:cNvSpPr>
              <a:spLocks noChangeArrowheads="1"/>
            </p:cNvSpPr>
            <p:nvPr/>
          </p:nvSpPr>
          <p:spPr bwMode="auto">
            <a:xfrm>
              <a:off x="272" y="2768"/>
              <a:ext cx="242" cy="30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1" u="none" strike="noStrike" cap="none" normalizeH="0" baseline="0" smtClean="0">
                  <a:ln>
                    <a:noFill/>
                  </a:ln>
                  <a:solidFill>
                    <a:srgbClr val="FF3399"/>
                  </a:solidFill>
                  <a:effectLst/>
                  <a:latin typeface="Arial" charset="0"/>
                </a:rPr>
                <a:t>Дополнений </a:t>
              </a:r>
            </a:p>
          </p:txBody>
        </p:sp>
        <p:sp>
          <p:nvSpPr>
            <p:cNvPr id="18" name="_s24635"/>
            <p:cNvSpPr>
              <a:spLocks noChangeArrowheads="1"/>
            </p:cNvSpPr>
            <p:nvPr/>
          </p:nvSpPr>
          <p:spPr bwMode="auto">
            <a:xfrm>
              <a:off x="272" y="3226"/>
              <a:ext cx="242" cy="271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1" u="none" strike="noStrike" cap="none" normalizeH="0" baseline="0" smtClean="0">
                  <a:ln>
                    <a:noFill/>
                  </a:ln>
                  <a:solidFill>
                    <a:srgbClr val="FF3399"/>
                  </a:solidFill>
                  <a:effectLst/>
                  <a:latin typeface="Arial" charset="0"/>
                </a:rPr>
                <a:t>Обстоятельств</a:t>
              </a:r>
            </a:p>
          </p:txBody>
        </p:sp>
        <p:sp>
          <p:nvSpPr>
            <p:cNvPr id="19" name="_s1086"/>
            <p:cNvSpPr>
              <a:spLocks noChangeArrowheads="1"/>
            </p:cNvSpPr>
            <p:nvPr/>
          </p:nvSpPr>
          <p:spPr bwMode="auto">
            <a:xfrm>
              <a:off x="534" y="1978"/>
              <a:ext cx="304" cy="653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smtClean="0">
                  <a:ln>
                    <a:noFill/>
                  </a:ln>
                  <a:solidFill>
                    <a:srgbClr val="FF3399"/>
                  </a:solidFill>
                  <a:effectLst/>
                  <a:latin typeface="Arial" charset="0"/>
                </a:rPr>
                <a:t>Однородных членов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smtClean="0">
                  <a:ln>
                    <a:noFill/>
                  </a:ln>
                  <a:solidFill>
                    <a:srgbClr val="FF3399"/>
                  </a:solidFill>
                  <a:effectLst/>
                  <a:latin typeface="Arial" charset="0"/>
                </a:rPr>
                <a:t>предложения</a:t>
              </a:r>
            </a:p>
          </p:txBody>
        </p:sp>
        <p:sp>
          <p:nvSpPr>
            <p:cNvPr id="20" name="_s1087"/>
            <p:cNvSpPr>
              <a:spLocks noChangeArrowheads="1"/>
            </p:cNvSpPr>
            <p:nvPr/>
          </p:nvSpPr>
          <p:spPr bwMode="auto">
            <a:xfrm>
              <a:off x="859" y="1978"/>
              <a:ext cx="314" cy="653"/>
            </a:xfrm>
            <a:prstGeom prst="roundRect">
              <a:avLst>
                <a:gd name="adj" fmla="val 10056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FF3399"/>
                  </a:solidFill>
                  <a:effectLst/>
                  <a:latin typeface="Arial" charset="0"/>
                </a:rPr>
                <a:t>Обособленных оборотов</a:t>
              </a:r>
            </a:p>
          </p:txBody>
        </p:sp>
        <p:sp>
          <p:nvSpPr>
            <p:cNvPr id="21" name="_s1088"/>
            <p:cNvSpPr>
              <a:spLocks noChangeArrowheads="1"/>
            </p:cNvSpPr>
            <p:nvPr/>
          </p:nvSpPr>
          <p:spPr bwMode="auto">
            <a:xfrm>
              <a:off x="1194" y="1984"/>
              <a:ext cx="311" cy="64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smtClean="0">
                  <a:ln>
                    <a:noFill/>
                  </a:ln>
                  <a:solidFill>
                    <a:srgbClr val="FF3399"/>
                  </a:solidFill>
                  <a:effectLst/>
                  <a:latin typeface="Arial" charset="0"/>
                </a:rPr>
                <a:t>Слов, не являющихся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smtClean="0">
                  <a:ln>
                    <a:noFill/>
                  </a:ln>
                  <a:solidFill>
                    <a:srgbClr val="FF3399"/>
                  </a:solidFill>
                  <a:effectLst/>
                  <a:latin typeface="Arial" charset="0"/>
                </a:rPr>
                <a:t>членами предложения</a:t>
              </a:r>
            </a:p>
          </p:txBody>
        </p:sp>
        <p:sp>
          <p:nvSpPr>
            <p:cNvPr id="22" name="_s1089"/>
            <p:cNvSpPr>
              <a:spLocks noChangeArrowheads="1"/>
            </p:cNvSpPr>
            <p:nvPr/>
          </p:nvSpPr>
          <p:spPr bwMode="auto">
            <a:xfrm>
              <a:off x="539" y="2804"/>
              <a:ext cx="294" cy="251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smtClean="0">
                  <a:ln>
                    <a:noFill/>
                  </a:ln>
                  <a:solidFill>
                    <a:srgbClr val="FF3399"/>
                  </a:solidFill>
                  <a:effectLst/>
                  <a:latin typeface="Arial" charset="0"/>
                </a:rPr>
                <a:t>главных</a:t>
              </a:r>
            </a:p>
          </p:txBody>
        </p:sp>
        <p:sp>
          <p:nvSpPr>
            <p:cNvPr id="23" name="_s1090"/>
            <p:cNvSpPr>
              <a:spLocks noChangeArrowheads="1"/>
            </p:cNvSpPr>
            <p:nvPr/>
          </p:nvSpPr>
          <p:spPr bwMode="auto">
            <a:xfrm>
              <a:off x="538" y="3229"/>
              <a:ext cx="293" cy="269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smtClean="0">
                  <a:ln>
                    <a:noFill/>
                  </a:ln>
                  <a:solidFill>
                    <a:srgbClr val="FF3399"/>
                  </a:solidFill>
                  <a:effectLst/>
                  <a:latin typeface="Arial" charset="0"/>
                </a:rPr>
                <a:t>второстепенных</a:t>
              </a:r>
            </a:p>
          </p:txBody>
        </p:sp>
        <p:sp>
          <p:nvSpPr>
            <p:cNvPr id="24" name="_s1091"/>
            <p:cNvSpPr>
              <a:spLocks noChangeArrowheads="1"/>
            </p:cNvSpPr>
            <p:nvPr/>
          </p:nvSpPr>
          <p:spPr bwMode="auto">
            <a:xfrm>
              <a:off x="1204" y="2766"/>
              <a:ext cx="301" cy="309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smtClean="0">
                  <a:ln>
                    <a:noFill/>
                  </a:ln>
                  <a:solidFill>
                    <a:srgbClr val="FF3399"/>
                  </a:solidFill>
                  <a:effectLst/>
                  <a:latin typeface="Arial" charset="0"/>
                </a:rPr>
                <a:t>обращений</a:t>
              </a:r>
            </a:p>
          </p:txBody>
        </p:sp>
        <p:sp>
          <p:nvSpPr>
            <p:cNvPr id="25" name="_s1092"/>
            <p:cNvSpPr>
              <a:spLocks noChangeArrowheads="1"/>
            </p:cNvSpPr>
            <p:nvPr/>
          </p:nvSpPr>
          <p:spPr bwMode="auto">
            <a:xfrm>
              <a:off x="1204" y="3190"/>
              <a:ext cx="301" cy="30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smtClean="0">
                  <a:ln>
                    <a:noFill/>
                  </a:ln>
                  <a:solidFill>
                    <a:srgbClr val="FF3399"/>
                  </a:solidFill>
                  <a:effectLst/>
                  <a:latin typeface="Arial" charset="0"/>
                </a:rPr>
                <a:t>вводных слов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smtClean="0">
                  <a:ln>
                    <a:noFill/>
                  </a:ln>
                  <a:solidFill>
                    <a:srgbClr val="FF3399"/>
                  </a:solidFill>
                  <a:effectLst/>
                  <a:latin typeface="Arial" charset="0"/>
                </a:rPr>
                <a:t>и предложений</a:t>
              </a:r>
            </a:p>
          </p:txBody>
        </p:sp>
        <p:sp>
          <p:nvSpPr>
            <p:cNvPr id="26" name="_s1093"/>
            <p:cNvSpPr>
              <a:spLocks noChangeArrowheads="1"/>
            </p:cNvSpPr>
            <p:nvPr/>
          </p:nvSpPr>
          <p:spPr bwMode="auto">
            <a:xfrm>
              <a:off x="859" y="2729"/>
              <a:ext cx="315" cy="24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smtClean="0">
                  <a:ln>
                    <a:noFill/>
                  </a:ln>
                  <a:solidFill>
                    <a:srgbClr val="FF3399"/>
                  </a:solidFill>
                  <a:effectLst/>
                  <a:latin typeface="Arial" charset="0"/>
                </a:rPr>
                <a:t>причастных</a:t>
              </a:r>
            </a:p>
          </p:txBody>
        </p:sp>
        <p:sp>
          <p:nvSpPr>
            <p:cNvPr id="27" name="_s1094"/>
            <p:cNvSpPr>
              <a:spLocks noChangeArrowheads="1"/>
            </p:cNvSpPr>
            <p:nvPr/>
          </p:nvSpPr>
          <p:spPr bwMode="auto">
            <a:xfrm>
              <a:off x="859" y="3037"/>
              <a:ext cx="315" cy="19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smtClean="0">
                  <a:ln>
                    <a:noFill/>
                  </a:ln>
                  <a:solidFill>
                    <a:srgbClr val="FF3399"/>
                  </a:solidFill>
                  <a:effectLst/>
                  <a:latin typeface="Arial" charset="0"/>
                </a:rPr>
                <a:t>деепричастных</a:t>
              </a:r>
            </a:p>
          </p:txBody>
        </p:sp>
        <p:sp>
          <p:nvSpPr>
            <p:cNvPr id="28" name="_s1095"/>
            <p:cNvSpPr>
              <a:spLocks noChangeArrowheads="1"/>
            </p:cNvSpPr>
            <p:nvPr/>
          </p:nvSpPr>
          <p:spPr bwMode="auto">
            <a:xfrm>
              <a:off x="859" y="3310"/>
              <a:ext cx="315" cy="22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smtClean="0">
                  <a:ln>
                    <a:noFill/>
                  </a:ln>
                  <a:solidFill>
                    <a:srgbClr val="FF3399"/>
                  </a:solidFill>
                  <a:effectLst/>
                  <a:latin typeface="Arial" charset="0"/>
                </a:rPr>
                <a:t>сравнительных,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smtClean="0">
                  <a:ln>
                    <a:noFill/>
                  </a:ln>
                  <a:solidFill>
                    <a:srgbClr val="FF3399"/>
                  </a:solidFill>
                  <a:effectLst/>
                  <a:latin typeface="Arial" charset="0"/>
                </a:rPr>
                <a:t>уточняющих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3160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158" y="28296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0590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Дос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1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27088" y="1268413"/>
            <a:ext cx="7308850" cy="1655762"/>
          </a:xfrm>
        </p:spPr>
        <p:txBody>
          <a:bodyPr/>
          <a:lstStyle/>
          <a:p>
            <a:pPr>
              <a:buFontTx/>
              <a:buNone/>
            </a:pPr>
            <a:endParaRPr lang="ru-RU" sz="2000" dirty="0" smtClean="0"/>
          </a:p>
          <a:p>
            <a:pPr>
              <a:buFontTx/>
              <a:buNone/>
            </a:pPr>
            <a:endParaRPr lang="ru-RU" sz="2000" dirty="0"/>
          </a:p>
          <a:p>
            <a:pPr>
              <a:buFontTx/>
              <a:buNone/>
            </a:pPr>
            <a:endParaRPr lang="ru-RU" sz="2000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00062" y="428625"/>
            <a:ext cx="8536433" cy="55546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Tx/>
              <a:buNone/>
            </a:pPr>
            <a:endParaRPr lang="ru-RU" altLang="ru-RU" kern="0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088" y="1371831"/>
            <a:ext cx="7537450" cy="462124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0062" y="428625"/>
            <a:ext cx="6880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Смотри памятку стр.134 учебника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160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Дос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512" y="44624"/>
            <a:ext cx="9144000" cy="6858000"/>
          </a:xfrm>
          <a:prstGeom prst="rect">
            <a:avLst/>
          </a:prstGeom>
          <a:noFill/>
        </p:spPr>
      </p:pic>
      <p:sp>
        <p:nvSpPr>
          <p:cNvPr id="1741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27088" y="1268413"/>
            <a:ext cx="7308850" cy="1655762"/>
          </a:xfrm>
        </p:spPr>
        <p:txBody>
          <a:bodyPr/>
          <a:lstStyle/>
          <a:p>
            <a:pPr>
              <a:buFontTx/>
              <a:buNone/>
            </a:pPr>
            <a:endParaRPr lang="ru-RU" sz="2000" dirty="0" smtClean="0"/>
          </a:p>
          <a:p>
            <a:pPr>
              <a:buFontTx/>
              <a:buNone/>
            </a:pPr>
            <a:endParaRPr lang="ru-RU" sz="2000" dirty="0"/>
          </a:p>
          <a:p>
            <a:pPr>
              <a:buFontTx/>
              <a:buNone/>
            </a:pPr>
            <a:endParaRPr lang="ru-RU" sz="20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609600" y="4270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endParaRPr lang="ru-RU" altLang="ru-RU" sz="2800" b="1" kern="0" dirty="0" smtClean="0">
              <a:solidFill>
                <a:srgbClr val="FFFF00"/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ru-RU" altLang="ru-RU" kern="0" dirty="0" smtClean="0"/>
              <a:t>Выполни упр. 212 устно</a:t>
            </a:r>
          </a:p>
          <a:p>
            <a:r>
              <a:rPr lang="ru-RU" altLang="ru-RU" kern="0" dirty="0" smtClean="0"/>
              <a:t>Упр.214 закончить предложение распространив однородными членами предложения.</a:t>
            </a:r>
            <a:endParaRPr lang="ru-RU" altLang="ru-RU" kern="0" dirty="0"/>
          </a:p>
          <a:p>
            <a:r>
              <a:rPr lang="ru-RU" altLang="ru-RU" kern="0" dirty="0" smtClean="0"/>
              <a:t>Упр.215, 216 по заданию.</a:t>
            </a:r>
            <a:endParaRPr lang="ru-RU" altLang="ru-RU" kern="0" dirty="0" smtClean="0"/>
          </a:p>
        </p:txBody>
      </p:sp>
    </p:spTree>
    <p:extLst>
      <p:ext uri="{BB962C8B-B14F-4D97-AF65-F5344CB8AC3E}">
        <p14:creationId xmlns:p14="http://schemas.microsoft.com/office/powerpoint/2010/main" val="283160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696</TotalTime>
  <Words>239</Words>
  <Application>Microsoft Office PowerPoint</Application>
  <PresentationFormat>Экран (4:3)</PresentationFormat>
  <Paragraphs>85</Paragraphs>
  <Slides>10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Оформление по умолчанию</vt:lpstr>
      <vt:lpstr>Презентация PowerPoint</vt:lpstr>
      <vt:lpstr>  </vt:lpstr>
      <vt:lpstr>Орфограммы в разной морфеме.</vt:lpstr>
      <vt:lpstr>  </vt:lpstr>
      <vt:lpstr>  </vt:lpstr>
      <vt:lpstr>  </vt:lpstr>
      <vt:lpstr>Презентация PowerPoint</vt:lpstr>
      <vt:lpstr>  </vt:lpstr>
      <vt:lpstr>  </vt:lpstr>
      <vt:lpstr>  </vt:lpstr>
    </vt:vector>
  </TitlesOfParts>
  <Company>MoBIL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Учитель</cp:lastModifiedBy>
  <cp:revision>25</cp:revision>
  <dcterms:created xsi:type="dcterms:W3CDTF">2013-02-09T11:48:58Z</dcterms:created>
  <dcterms:modified xsi:type="dcterms:W3CDTF">2022-02-14T08:09:26Z</dcterms:modified>
</cp:coreProperties>
</file>