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sldIdLst>
    <p:sldId id="257" r:id="rId2"/>
    <p:sldId id="279" r:id="rId3"/>
    <p:sldId id="256" r:id="rId4"/>
    <p:sldId id="282" r:id="rId5"/>
    <p:sldId id="283" r:id="rId6"/>
    <p:sldId id="280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84" r:id="rId16"/>
    <p:sldId id="285" r:id="rId17"/>
    <p:sldId id="287" r:id="rId18"/>
    <p:sldId id="286" r:id="rId19"/>
    <p:sldId id="288" r:id="rId20"/>
    <p:sldId id="289" r:id="rId21"/>
    <p:sldId id="292" r:id="rId22"/>
    <p:sldId id="295" r:id="rId23"/>
    <p:sldId id="297" r:id="rId24"/>
    <p:sldId id="298" r:id="rId25"/>
    <p:sldId id="306" r:id="rId26"/>
    <p:sldId id="305" r:id="rId27"/>
    <p:sldId id="299" r:id="rId28"/>
    <p:sldId id="296" r:id="rId29"/>
    <p:sldId id="301" r:id="rId30"/>
    <p:sldId id="302" r:id="rId31"/>
    <p:sldId id="303" r:id="rId32"/>
    <p:sldId id="300" r:id="rId33"/>
    <p:sldId id="304" r:id="rId34"/>
    <p:sldId id="294" r:id="rId35"/>
    <p:sldId id="281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2004" y="-3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11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3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8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0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21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23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25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4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2EF81-5695-44BE-A9DD-91058263FC4B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D33B3-030B-4781-BE2B-BA8203A5D4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3652A-39AB-402F-89F6-116EC2B76EAA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C6CCA-C520-40AD-880E-8292151250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49DCD-1AC9-4544-8224-9C986FC3C9E0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0494C-21B2-43F8-A1F7-451ED73668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1368763-065B-4B6A-B053-0A969EEB674F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354438A-6492-4551-B6E1-F3ED351755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10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11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12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4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5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9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20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21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22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25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86B1F-C6E5-46DB-9811-5334CC8D8B3D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949D9A-9A37-493C-B952-D43F4596F5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5C25-5BAC-4428-B3C6-40762F8BD088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1DFFB-E5E1-489E-B74F-81F0C310D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496042-0F01-418B-88D3-2B57455FC3DE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08DB0F-0473-48C0-A65B-BC394EBC1F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D1892E-5879-4164-B5FC-A658DBCA23A7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DE96F65-055A-4A07-8510-9F1B578764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0921D-0007-413E-A9EB-6EB9885A3E09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BDC908-ADDE-4C1B-B325-822AAF6D3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51D1880-C5B2-4189-84D8-81EEC0D9CDAD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467B0FA-9438-4DC1-A8C7-91E911E16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12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9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49533CD-0053-4AE8-92B9-60CF4E3FAEC5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6C5F3336-DD89-4091-9525-431487F0B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631E17B-3E73-4F6A-8468-860FC862561E}" type="datetimeFigureOut">
              <a:rPr lang="ru-RU"/>
              <a:pPr>
                <a:defRPr/>
              </a:pPr>
              <a:t>14.01.2023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32645F7-5C0E-4E6B-B234-8C05BA239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5" r:id="rId4"/>
    <p:sldLayoutId id="2147483934" r:id="rId5"/>
    <p:sldLayoutId id="2147483939" r:id="rId6"/>
    <p:sldLayoutId id="2147483933" r:id="rId7"/>
    <p:sldLayoutId id="2147483940" r:id="rId8"/>
    <p:sldLayoutId id="2147483941" r:id="rId9"/>
    <p:sldLayoutId id="2147483932" r:id="rId10"/>
    <p:sldLayoutId id="214748393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6%D0%B5%D1%80%D0%BA%D0%BE%D0%B2%D0%BD%D0%BE%D1%81%D0%BB%D0%B0%D0%B2%D1%8F%D0%BD%D1%81%D0%BA%D0%B8%D0%B9_%D1%8F%D0%B7%D1%8B%D0%BA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11" Type="http://schemas.openxmlformats.org/officeDocument/2006/relationships/image" Target="../media/image58.jpeg"/><Relationship Id="rId5" Type="http://schemas.openxmlformats.org/officeDocument/2006/relationships/image" Target="../media/image52.jpeg"/><Relationship Id="rId10" Type="http://schemas.openxmlformats.org/officeDocument/2006/relationships/image" Target="../media/image57.jpeg"/><Relationship Id="rId4" Type="http://schemas.openxmlformats.org/officeDocument/2006/relationships/image" Target="../media/image51.jpeg"/><Relationship Id="rId9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3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png"/><Relationship Id="rId7" Type="http://schemas.openxmlformats.org/officeDocument/2006/relationships/image" Target="../media/image90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uk-UA" sz="4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cap="none" dirty="0" smtClean="0">
                <a:latin typeface="Times New Roman" pitchFamily="18" charset="0"/>
                <a:cs typeface="Times New Roman" pitchFamily="18" charset="0"/>
              </a:rPr>
            </a:br>
            <a:endParaRPr lang="uk-UA" cap="none" dirty="0" smtClean="0"/>
          </a:p>
        </p:txBody>
      </p:sp>
      <p:pic>
        <p:nvPicPr>
          <p:cNvPr id="1026" name="Picture 2" descr="C:\Users\Admin\Desktop\АТТестация 2022-2023\ОТкрытый урок\1618662391_27-phonoteka_org-p-fon-dlya-prezentatsii-moda-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1412776"/>
            <a:ext cx="53285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Технология 6 класс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Модуль: Технология обработки материалов и пищевых продуктов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Технология обработки текстильных материалов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/>
              <a:t>Эпоха Возрождения. Ренессанс</a:t>
            </a:r>
            <a:endParaRPr lang="uk-UA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341438"/>
            <a:ext cx="7008812" cy="525938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337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/>
              <a:t>Стиль Барокко</a:t>
            </a:r>
            <a:endParaRPr lang="uk-UA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125538"/>
            <a:ext cx="7518400" cy="55435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/>
              <a:t>Стиль Рококо</a:t>
            </a:r>
            <a:endParaRPr lang="uk-UA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412875"/>
            <a:ext cx="7753350" cy="5207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37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/>
              <a:t>Стиль Ампир</a:t>
            </a:r>
            <a:endParaRPr lang="uk-UA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484313"/>
            <a:ext cx="6767512" cy="52054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93775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/>
              <a:t>Стиль Модерн</a:t>
            </a:r>
            <a:endParaRPr lang="uk-UA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1038" y="1196975"/>
            <a:ext cx="7297737" cy="54721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Ludmila\Cookies\Desktop\ОТкрытый урок\1663991528_5-damion-club-p-fon-dlya-prezentatsii-odezhda-oboi-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75856" y="863970"/>
            <a:ext cx="52565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Стиль-это </a:t>
            </a:r>
            <a:r>
              <a:rPr lang="ru-RU" sz="3600" b="1" dirty="0">
                <a:solidFill>
                  <a:srgbClr val="7030A0"/>
                </a:solidFill>
                <a:latin typeface="Times New Roman"/>
                <a:ea typeface="Times New Roman"/>
              </a:rPr>
              <a:t>устойчивый  конкретно определившийся язык эпохи, выражающий ее культуру, понятие красоты и отношение к окружающему миру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275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0" t="-545"/>
          <a:stretch/>
        </p:blipFill>
        <p:spPr bwMode="auto">
          <a:xfrm>
            <a:off x="-20888" y="-23470"/>
            <a:ext cx="91648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9512" y="1484783"/>
            <a:ext cx="5112568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202122"/>
                </a:solidFill>
                <a:latin typeface="Times New Roman"/>
                <a:ea typeface="Calibri"/>
              </a:rPr>
              <a:t>Современное русское слово </a:t>
            </a: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</a:rPr>
              <a:t>«одежда» </a:t>
            </a:r>
            <a:r>
              <a:rPr lang="ru-RU" sz="3200" b="1" dirty="0">
                <a:solidFill>
                  <a:srgbClr val="202122"/>
                </a:solidFill>
                <a:latin typeface="Times New Roman"/>
                <a:ea typeface="Calibri"/>
              </a:rPr>
              <a:t>является заимствованием из </a:t>
            </a:r>
            <a:r>
              <a:rPr lang="ru-RU" sz="3200" b="1" dirty="0">
                <a:solidFill>
                  <a:srgbClr val="0000FF"/>
                </a:solidFill>
                <a:latin typeface="Times New Roman"/>
                <a:ea typeface="Calibri"/>
                <a:cs typeface="Times New Roman"/>
                <a:hlinkClick r:id="rId3" tooltip="Церковнославянский язык"/>
              </a:rPr>
              <a:t>церковнославянского языка</a:t>
            </a:r>
            <a:r>
              <a:rPr lang="ru-RU" sz="3200" b="1" dirty="0">
                <a:solidFill>
                  <a:srgbClr val="202122"/>
                </a:solidFill>
                <a:latin typeface="Times New Roman"/>
                <a:ea typeface="Calibri"/>
              </a:rPr>
              <a:t> и обозначает совокупность предметов, которыми прикрывают тело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8602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Ludmila\Cookies\Desktop\ОТкрытый урок\1618662400_58-phonoteka_org-p-fon-dlya-prezentatsii-moda-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" y="0"/>
            <a:ext cx="9130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35696" y="332656"/>
            <a:ext cx="6051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/>
                <a:ea typeface="Calibri"/>
              </a:rPr>
              <a:t>Одежду по назначению подразделяют: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t="2516" r="18530" b="2611"/>
          <a:stretch/>
        </p:blipFill>
        <p:spPr bwMode="auto">
          <a:xfrm>
            <a:off x="611560" y="2276872"/>
            <a:ext cx="1412146" cy="290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2" t="2003" r="28754"/>
          <a:stretch/>
        </p:blipFill>
        <p:spPr bwMode="auto">
          <a:xfrm>
            <a:off x="2565037" y="2276872"/>
            <a:ext cx="1278773" cy="291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8" r="23189"/>
          <a:stretch/>
        </p:blipFill>
        <p:spPr bwMode="auto">
          <a:xfrm>
            <a:off x="4546848" y="2231884"/>
            <a:ext cx="1224136" cy="2991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63" t="6136" r="24616" b="5999"/>
          <a:stretch/>
        </p:blipFill>
        <p:spPr bwMode="auto">
          <a:xfrm>
            <a:off x="6372200" y="2231884"/>
            <a:ext cx="1019247" cy="2933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1547664" y="4941168"/>
            <a:ext cx="712879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endParaRPr lang="ru-RU" sz="2400" b="1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endParaRPr lang="ru-RU" sz="2400" b="1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endParaRPr lang="ru-RU" sz="2400" b="1" dirty="0">
              <a:solidFill>
                <a:srgbClr val="202122"/>
              </a:solidFill>
              <a:latin typeface="Times New Roman"/>
              <a:cs typeface="Times New Roman"/>
            </a:endParaRPr>
          </a:p>
          <a:p>
            <a:endParaRPr lang="ru-RU" sz="2400" b="1" dirty="0" smtClean="0">
              <a:solidFill>
                <a:srgbClr val="202122"/>
              </a:solidFill>
              <a:latin typeface="Times New Roman"/>
              <a:cs typeface="Times New Roman"/>
            </a:endParaRPr>
          </a:p>
          <a:p>
            <a:endParaRPr lang="ru-RU" sz="2400" b="1" dirty="0">
              <a:solidFill>
                <a:srgbClr val="202122"/>
              </a:solidFill>
              <a:latin typeface="Times New Roman"/>
              <a:cs typeface="Times New Roman"/>
            </a:endParaRPr>
          </a:p>
          <a:p>
            <a:endParaRPr lang="ru-RU" sz="2400" b="1" dirty="0" smtClean="0">
              <a:solidFill>
                <a:srgbClr val="202122"/>
              </a:solidFill>
              <a:latin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9552" y="1174852"/>
            <a:ext cx="7536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Бытовую       Производственную      Спортивную            Форменную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>
            <a:off x="1115616" y="1544184"/>
            <a:ext cx="0" cy="68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059832" y="1544184"/>
            <a:ext cx="0" cy="7326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5112060" y="1586492"/>
            <a:ext cx="0" cy="648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6881823" y="1484784"/>
            <a:ext cx="0" cy="747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26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51" name="Picture 7" descr="C:\Users\Ludmila\Cookies\Desktop\ОТкрытый урок\1618662400_58-phonoteka_org-p-fon-dlya-prezentatsii-moda-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575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79512" y="620688"/>
            <a:ext cx="8640960" cy="5127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климатическим характеристикам</a:t>
            </a:r>
            <a:r>
              <a:rPr lang="ru-RU" dirty="0" smtClean="0">
                <a:solidFill>
                  <a:srgbClr val="54595D"/>
                </a:solidFill>
                <a:latin typeface="Times New Roman"/>
                <a:ea typeface="Times New Roman"/>
                <a:cs typeface="Times New Roman"/>
              </a:rPr>
              <a:t>[</a:t>
            </a: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1600" b="1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Летняя</a:t>
            </a:r>
            <a:r>
              <a:rPr lang="ru-RU" sz="1600" b="1" dirty="0" smtClean="0">
                <a:latin typeface="Calibri"/>
                <a:ea typeface="Calibri"/>
                <a:cs typeface="Times New Roman"/>
              </a:rPr>
              <a:t>                </a:t>
            </a:r>
            <a:r>
              <a:rPr lang="ru-RU" sz="1600" b="1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Зимняя</a:t>
            </a:r>
            <a:r>
              <a:rPr lang="ru-RU" sz="1600" b="1" dirty="0" smtClean="0">
                <a:latin typeface="Calibri"/>
                <a:ea typeface="Calibri"/>
                <a:cs typeface="Times New Roman"/>
              </a:rPr>
              <a:t>                    </a:t>
            </a:r>
            <a:r>
              <a:rPr lang="ru-RU" sz="1600" b="1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Демисезонная</a:t>
            </a:r>
            <a:r>
              <a:rPr lang="ru-RU" sz="1600" b="1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1600" b="1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                  </a:t>
            </a:r>
            <a:r>
              <a:rPr lang="ru-RU" sz="1600" b="1" dirty="0">
                <a:solidFill>
                  <a:prstClr val="black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1600" b="1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Всесезонная</a:t>
            </a:r>
            <a:r>
              <a:rPr lang="ru-RU" sz="1600" b="1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</a:t>
            </a: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1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одежда для                                     одежда </a:t>
            </a:r>
            <a:r>
              <a:rPr lang="ru-RU" sz="1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для </a:t>
            </a: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1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1400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весенне-осеннего                          ношения </a:t>
            </a:r>
            <a:r>
              <a:rPr lang="ru-RU" sz="1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в любое </a:t>
            </a:r>
            <a:endParaRPr lang="ru-RU" sz="1400" dirty="0" smtClean="0">
              <a:solidFill>
                <a:srgbClr val="202122"/>
              </a:solidFill>
              <a:latin typeface="Times New Roman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1400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                                                                     периода</a:t>
            </a:r>
            <a:r>
              <a:rPr lang="ru-RU" sz="1100" dirty="0" smtClean="0">
                <a:latin typeface="Calibri"/>
                <a:ea typeface="Calibri"/>
                <a:cs typeface="Times New Roman"/>
              </a:rPr>
              <a:t>                </a:t>
            </a:r>
            <a:r>
              <a:rPr lang="ru-RU" sz="1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 </a:t>
            </a:r>
            <a:r>
              <a:rPr lang="ru-RU" sz="1400" dirty="0" smtClean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                              время </a:t>
            </a:r>
            <a:r>
              <a:rPr lang="ru-RU" sz="1400" dirty="0">
                <a:solidFill>
                  <a:srgbClr val="202122"/>
                </a:solidFill>
                <a:latin typeface="Times New Roman"/>
                <a:ea typeface="Calibri"/>
                <a:cs typeface="Times New Roman"/>
              </a:rPr>
              <a:t>года</a:t>
            </a:r>
            <a:endParaRPr lang="ru-RU" sz="1100" dirty="0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1400" b="1" dirty="0">
              <a:solidFill>
                <a:srgbClr val="4F81BD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  <p:pic>
        <p:nvPicPr>
          <p:cNvPr id="6152" name="Picture 8" descr="C:\Users\Ludmila\Cookies\Desktop\ОТкрытый урок\75f0ffd9989ee21bcd7f29edf5410d39eea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48" r="30880" b="2070"/>
          <a:stretch/>
        </p:blipFill>
        <p:spPr bwMode="auto">
          <a:xfrm>
            <a:off x="611560" y="1052736"/>
            <a:ext cx="1224136" cy="315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3" r="27197"/>
          <a:stretch/>
        </p:blipFill>
        <p:spPr bwMode="auto">
          <a:xfrm>
            <a:off x="1979712" y="1057367"/>
            <a:ext cx="1245140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2" r="13236"/>
          <a:stretch/>
        </p:blipFill>
        <p:spPr bwMode="auto">
          <a:xfrm>
            <a:off x="3851920" y="1057367"/>
            <a:ext cx="1453611" cy="3086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42" t="4141" r="18137" b="1816"/>
          <a:stretch/>
        </p:blipFill>
        <p:spPr bwMode="auto">
          <a:xfrm>
            <a:off x="6084168" y="980354"/>
            <a:ext cx="1303507" cy="3224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31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Ludmila\Cookies\Desktop\ОТкрытый урок\1618662400_58-phonoteka_org-p-fon-dlya-prezentatsii-moda-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11560" y="476672"/>
            <a:ext cx="7272808" cy="5379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2000" b="1" dirty="0" err="1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опиранию</a:t>
            </a:r>
            <a:r>
              <a:rPr lang="ru-RU" sz="2000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на части тела человека</a:t>
            </a:r>
          </a:p>
          <a:p>
            <a:pPr algn="ctr"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400" b="1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b="1" dirty="0" smtClean="0">
              <a:solidFill>
                <a:srgbClr val="000000"/>
              </a:solidFill>
              <a:effectLst/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dirty="0" smtClean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dirty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endParaRPr lang="ru-RU" sz="2000" dirty="0" smtClean="0">
              <a:latin typeface="Times New Roman"/>
              <a:ea typeface="Calibri"/>
            </a:endParaRPr>
          </a:p>
          <a:p>
            <a:pPr>
              <a:lnSpc>
                <a:spcPct val="115000"/>
              </a:lnSpc>
              <a:spcBef>
                <a:spcPts val="360"/>
              </a:spcBef>
              <a:spcAft>
                <a:spcPts val="0"/>
              </a:spcAft>
            </a:pPr>
            <a:r>
              <a:rPr lang="ru-RU" sz="2000" b="1" dirty="0" smtClean="0">
                <a:latin typeface="Times New Roman"/>
                <a:ea typeface="Calibri"/>
              </a:rPr>
              <a:t>Плечевая одежда                                     Поясная </a:t>
            </a:r>
            <a:r>
              <a:rPr lang="ru-RU" sz="2000" b="1" dirty="0">
                <a:latin typeface="Times New Roman"/>
                <a:ea typeface="Calibri"/>
              </a:rPr>
              <a:t>одежда</a:t>
            </a:r>
            <a:r>
              <a:rPr lang="ru-RU" sz="2000" dirty="0">
                <a:latin typeface="Times New Roman"/>
                <a:ea typeface="Calibri"/>
              </a:rPr>
              <a:t> </a:t>
            </a:r>
            <a:r>
              <a:rPr lang="ru-RU" sz="2000" dirty="0" smtClean="0">
                <a:latin typeface="Times New Roman"/>
                <a:ea typeface="Calibri"/>
              </a:rPr>
              <a:t>                       </a:t>
            </a:r>
            <a:endParaRPr lang="ru-RU" sz="2000" b="1" dirty="0">
              <a:solidFill>
                <a:srgbClr val="4F81BD"/>
              </a:solidFill>
              <a:effectLst/>
              <a:latin typeface="Cambria"/>
              <a:ea typeface="Times New Roman"/>
              <a:cs typeface="Times New Roman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792" y="918945"/>
            <a:ext cx="1320254" cy="1320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4" r="26646" b="-1716"/>
          <a:stretch/>
        </p:blipFill>
        <p:spPr bwMode="auto">
          <a:xfrm>
            <a:off x="1979712" y="1585240"/>
            <a:ext cx="1520694" cy="2996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032" b="1949"/>
          <a:stretch/>
        </p:blipFill>
        <p:spPr bwMode="auto">
          <a:xfrm>
            <a:off x="469968" y="2852936"/>
            <a:ext cx="1509744" cy="2353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898" y="1120701"/>
            <a:ext cx="1455292" cy="13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 descr="C:\Users\Ludmila\Cookies\Desktop\ОТкрытый урок\15023761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8" r="18346" b="4319"/>
          <a:stretch/>
        </p:blipFill>
        <p:spPr bwMode="auto">
          <a:xfrm>
            <a:off x="5320851" y="2477957"/>
            <a:ext cx="882093" cy="1789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Ludmila\Cookies\Desktop\ОТкрытый урок\m61677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7770" y="4257093"/>
            <a:ext cx="936104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Ludmila\Cookies\Desktop\ОТкрытый урок\6638946831999c66bb5189e80140dcc2--chiffon-pants-skirt-pants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99" b="5566"/>
          <a:stretch/>
        </p:blipFill>
        <p:spPr bwMode="auto">
          <a:xfrm>
            <a:off x="6489544" y="2708921"/>
            <a:ext cx="1279572" cy="213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4519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uk-UA" sz="4000" cap="none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cap="none" dirty="0" smtClean="0">
                <a:latin typeface="Times New Roman" pitchFamily="18" charset="0"/>
                <a:cs typeface="Times New Roman" pitchFamily="18" charset="0"/>
              </a:rPr>
            </a:br>
            <a:endParaRPr lang="uk-UA" cap="none" dirty="0" smtClean="0"/>
          </a:p>
        </p:txBody>
      </p:sp>
      <p:pic>
        <p:nvPicPr>
          <p:cNvPr id="1026" name="Picture 2" descr="C:\Users\Admin\Desktop\АТТестация 2022-2023\ОТкрытый урок\1618662391_27-phonoteka_org-p-fon-dlya-prezentatsii-moda-2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331640" y="116632"/>
            <a:ext cx="6768752" cy="6432530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Times New Roman"/>
                <a:ea typeface="Calibri"/>
              </a:rPr>
              <a:t>Первое слово </a:t>
            </a:r>
            <a:r>
              <a:rPr lang="ru-RU" sz="2800" b="1" dirty="0">
                <a:solidFill>
                  <a:srgbClr val="00B050"/>
                </a:solidFill>
                <a:latin typeface="Times New Roman"/>
                <a:ea typeface="Calibri"/>
              </a:rPr>
              <a:t>– зеленым </a:t>
            </a:r>
            <a:r>
              <a:rPr lang="ru-RU" sz="2800" b="1" dirty="0">
                <a:latin typeface="Times New Roman"/>
                <a:ea typeface="Calibri"/>
              </a:rPr>
              <a:t>цветом </a:t>
            </a:r>
            <a:r>
              <a:rPr lang="ru-RU" sz="2800" b="1" dirty="0" smtClean="0">
                <a:latin typeface="Times New Roman"/>
                <a:ea typeface="Calibri"/>
              </a:rPr>
              <a:t>, </a:t>
            </a:r>
            <a:r>
              <a:rPr lang="ru-RU" sz="2800" b="1" dirty="0" smtClean="0">
                <a:latin typeface="Times New Roman"/>
                <a:ea typeface="Calibri"/>
              </a:rPr>
              <a:t>второе </a:t>
            </a:r>
            <a:r>
              <a:rPr lang="ru-RU" sz="2800" b="1" dirty="0">
                <a:latin typeface="Times New Roman"/>
                <a:ea typeface="Calibri"/>
              </a:rPr>
              <a:t>слово- </a:t>
            </a: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</a:rPr>
              <a:t>красным</a:t>
            </a:r>
            <a:r>
              <a:rPr lang="ru-RU" sz="2800" b="1" dirty="0">
                <a:latin typeface="Times New Roman"/>
                <a:ea typeface="Calibri"/>
              </a:rPr>
              <a:t> </a:t>
            </a:r>
            <a:r>
              <a:rPr lang="ru-RU" sz="2800" b="1" dirty="0" smtClean="0">
                <a:latin typeface="Times New Roman"/>
                <a:ea typeface="Calibri"/>
              </a:rPr>
              <a:t>цветом, </a:t>
            </a:r>
            <a:r>
              <a:rPr lang="ru-RU" sz="2800" b="1" dirty="0" smtClean="0">
                <a:latin typeface="Times New Roman"/>
                <a:ea typeface="Calibri"/>
              </a:rPr>
              <a:t>третье </a:t>
            </a:r>
            <a:r>
              <a:rPr lang="ru-RU" sz="2800" b="1" dirty="0">
                <a:latin typeface="Times New Roman"/>
                <a:ea typeface="Calibri"/>
              </a:rPr>
              <a:t>слово- </a:t>
            </a:r>
            <a:r>
              <a:rPr lang="ru-RU" sz="2800" b="1" dirty="0">
                <a:solidFill>
                  <a:srgbClr val="0070C0"/>
                </a:solidFill>
                <a:latin typeface="Times New Roman"/>
                <a:ea typeface="Calibri"/>
              </a:rPr>
              <a:t>синим</a:t>
            </a:r>
            <a:r>
              <a:rPr lang="ru-RU" sz="2800" b="1" dirty="0">
                <a:latin typeface="Times New Roman"/>
                <a:ea typeface="Calibri"/>
              </a:rPr>
              <a:t> </a:t>
            </a:r>
            <a:r>
              <a:rPr lang="ru-RU" sz="2800" b="1" dirty="0" smtClean="0">
                <a:latin typeface="Times New Roman"/>
                <a:ea typeface="Calibri"/>
              </a:rPr>
              <a:t>цветом, </a:t>
            </a:r>
            <a:r>
              <a:rPr lang="ru-RU" sz="2800" b="1" dirty="0" smtClean="0">
                <a:latin typeface="Times New Roman"/>
                <a:ea typeface="Calibri"/>
              </a:rPr>
              <a:t>четвертое </a:t>
            </a:r>
            <a:r>
              <a:rPr lang="ru-RU" sz="2800" b="1" dirty="0">
                <a:latin typeface="Times New Roman"/>
                <a:ea typeface="Calibri"/>
              </a:rPr>
              <a:t>слово- </a:t>
            </a:r>
            <a:r>
              <a:rPr lang="ru-RU" sz="2800" b="1" dirty="0">
                <a:solidFill>
                  <a:srgbClr val="7030A0"/>
                </a:solidFill>
                <a:latin typeface="Times New Roman"/>
                <a:ea typeface="Calibri"/>
              </a:rPr>
              <a:t>фиолетовым</a:t>
            </a:r>
            <a:r>
              <a:rPr lang="ru-RU" sz="2800" b="1" dirty="0">
                <a:latin typeface="Times New Roman"/>
                <a:ea typeface="Calibri"/>
              </a:rPr>
              <a:t> </a:t>
            </a:r>
            <a:r>
              <a:rPr lang="ru-RU" sz="2800" b="1" dirty="0" smtClean="0">
                <a:latin typeface="Times New Roman"/>
                <a:ea typeface="Calibri"/>
              </a:rPr>
              <a:t>цветом.</a:t>
            </a:r>
            <a:endParaRPr lang="ru-RU" sz="2800" b="1" dirty="0" smtClean="0">
              <a:latin typeface="Times New Roman"/>
              <a:ea typeface="Calibri"/>
            </a:endParaRPr>
          </a:p>
          <a:p>
            <a:endParaRPr lang="ru-RU" sz="2000" b="1" dirty="0">
              <a:latin typeface="Times New Roman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О  </a:t>
            </a:r>
            <a:r>
              <a:rPr lang="ru-RU" sz="6000" b="1" dirty="0" smtClean="0">
                <a:solidFill>
                  <a:srgbClr val="C00000"/>
                </a:solidFill>
                <a:latin typeface="Times New Roman"/>
                <a:cs typeface="Times New Roman" pitchFamily="18" charset="0"/>
              </a:rPr>
              <a:t>М  </a:t>
            </a:r>
            <a:r>
              <a:rPr lang="ru-RU" sz="6000" b="1" dirty="0" smtClean="0">
                <a:solidFill>
                  <a:srgbClr val="0070C0"/>
                </a:solidFill>
                <a:latin typeface="Times New Roman"/>
                <a:cs typeface="Times New Roman" pitchFamily="18" charset="0"/>
              </a:rPr>
              <a:t>С</a:t>
            </a:r>
            <a:r>
              <a:rPr lang="ru-RU" sz="6000" b="1" dirty="0" smtClean="0">
                <a:solidFill>
                  <a:srgbClr val="C00000"/>
                </a:solidFill>
                <a:latin typeface="Times New Roman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д   </a:t>
            </a:r>
            <a:r>
              <a:rPr lang="ru-RU" sz="6000" b="1" dirty="0" smtClean="0">
                <a:solidFill>
                  <a:srgbClr val="0070C0"/>
                </a:solidFill>
                <a:latin typeface="Times New Roman"/>
                <a:cs typeface="Times New Roman" pitchFamily="18" charset="0"/>
              </a:rPr>
              <a:t>ь</a:t>
            </a:r>
          </a:p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7030A0"/>
                </a:solidFill>
                <a:latin typeface="Times New Roman"/>
                <a:cs typeface="Times New Roman" pitchFamily="18" charset="0"/>
              </a:rPr>
              <a:t>С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 д   </a:t>
            </a:r>
            <a:r>
              <a:rPr lang="ru-RU" sz="6000" b="1" dirty="0" smtClean="0">
                <a:solidFill>
                  <a:srgbClr val="C00000"/>
                </a:solidFill>
                <a:latin typeface="Times New Roman"/>
                <a:cs typeface="Times New Roman" pitchFamily="18" charset="0"/>
              </a:rPr>
              <a:t>о   </a:t>
            </a:r>
            <a:r>
              <a:rPr lang="ru-RU" sz="6000" b="1" dirty="0" smtClean="0">
                <a:solidFill>
                  <a:srgbClr val="0070C0"/>
                </a:solidFill>
                <a:latin typeface="Times New Roman"/>
                <a:cs typeface="Times New Roman" pitchFamily="18" charset="0"/>
              </a:rPr>
              <a:t>т   </a:t>
            </a:r>
            <a:r>
              <a:rPr lang="ru-RU" sz="6000" b="1" dirty="0" smtClean="0">
                <a:solidFill>
                  <a:srgbClr val="7030A0"/>
                </a:solidFill>
                <a:latin typeface="Times New Roman"/>
                <a:cs typeface="Times New Roman" pitchFamily="18" charset="0"/>
              </a:rPr>
              <a:t>э</a:t>
            </a:r>
            <a:endParaRPr lang="ru-RU" sz="6000" b="1" dirty="0">
              <a:solidFill>
                <a:srgbClr val="7030A0"/>
              </a:solidFill>
              <a:latin typeface="Times New Roman"/>
              <a:cs typeface="Times New Roman" pitchFamily="18" charset="0"/>
            </a:endParaRPr>
          </a:p>
          <a:p>
            <a:pPr algn="ctr"/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 </a:t>
            </a:r>
            <a:r>
              <a:rPr lang="ru-RU" sz="6000" b="1" dirty="0" smtClean="0">
                <a:solidFill>
                  <a:srgbClr val="7030A0"/>
                </a:solidFill>
                <a:latin typeface="Times New Roman"/>
                <a:cs typeface="Times New Roman" pitchFamily="18" charset="0"/>
              </a:rPr>
              <a:t>и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 е  </a:t>
            </a:r>
            <a:r>
              <a:rPr lang="ru-RU" sz="6000" b="1" dirty="0" smtClean="0">
                <a:solidFill>
                  <a:srgbClr val="C00000"/>
                </a:solidFill>
                <a:latin typeface="Times New Roman"/>
                <a:cs typeface="Times New Roman" pitchFamily="18" charset="0"/>
              </a:rPr>
              <a:t>д 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 </a:t>
            </a:r>
            <a:r>
              <a:rPr lang="ru-RU" sz="6000" b="1" dirty="0" smtClean="0">
                <a:solidFill>
                  <a:srgbClr val="0070C0"/>
                </a:solidFill>
                <a:latin typeface="Times New Roman"/>
                <a:cs typeface="Times New Roman" pitchFamily="18" charset="0"/>
              </a:rPr>
              <a:t>и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7030A0"/>
                </a:solidFill>
                <a:latin typeface="Times New Roman"/>
                <a:cs typeface="Times New Roman" pitchFamily="18" charset="0"/>
              </a:rPr>
              <a:t>л 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а</a:t>
            </a:r>
          </a:p>
          <a:p>
            <a:pPr algn="ctr"/>
            <a:r>
              <a:rPr lang="ru-RU" sz="6000" b="1" dirty="0" smtClean="0">
                <a:latin typeface="Times New Roman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</a:t>
            </a:r>
            <a:r>
              <a:rPr lang="ru-RU" sz="6000" b="1" dirty="0" smtClean="0">
                <a:solidFill>
                  <a:srgbClr val="7030A0"/>
                </a:solidFill>
                <a:latin typeface="Times New Roman"/>
                <a:cs typeface="Times New Roman" pitchFamily="18" charset="0"/>
              </a:rPr>
              <a:t>у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  </a:t>
            </a:r>
            <a:r>
              <a:rPr lang="ru-RU" sz="6000" b="1" dirty="0" smtClean="0">
                <a:solidFill>
                  <a:srgbClr val="0070C0"/>
                </a:solidFill>
                <a:latin typeface="Times New Roman"/>
                <a:cs typeface="Times New Roman" pitchFamily="18" charset="0"/>
              </a:rPr>
              <a:t>л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</a:t>
            </a:r>
            <a:r>
              <a:rPr lang="ru-RU" sz="6000" b="1" dirty="0" smtClean="0">
                <a:solidFill>
                  <a:srgbClr val="C00000"/>
                </a:solidFill>
                <a:latin typeface="Times New Roman"/>
                <a:cs typeface="Times New Roman" pitchFamily="18" charset="0"/>
              </a:rPr>
              <a:t>а</a:t>
            </a:r>
            <a:r>
              <a:rPr lang="ru-RU" sz="6000" b="1" dirty="0" smtClean="0">
                <a:solidFill>
                  <a:srgbClr val="00B050"/>
                </a:solidFill>
                <a:latin typeface="Times New Roman"/>
                <a:cs typeface="Times New Roman" pitchFamily="18" charset="0"/>
              </a:rPr>
              <a:t>   ж </a:t>
            </a:r>
            <a:r>
              <a:rPr lang="ru-RU" sz="6000" b="1" dirty="0" smtClean="0">
                <a:solidFill>
                  <a:srgbClr val="7030A0"/>
                </a:solidFill>
                <a:latin typeface="Times New Roman"/>
                <a:cs typeface="Times New Roman" pitchFamily="18" charset="0"/>
              </a:rPr>
              <a:t>т</a:t>
            </a:r>
          </a:p>
          <a:p>
            <a:endParaRPr lang="ru-RU" sz="2000" b="1" dirty="0">
              <a:latin typeface="Times New Roman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450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Ludmila\Cookies\Desktop\ОТкрытый урок\1663991611_32-damion-club-p-fon-dlya-prezentatsii-odezhda-oboi-56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854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55776" y="1628800"/>
            <a:ext cx="5436096" cy="39149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Силуэт</a:t>
            </a:r>
            <a:r>
              <a:rPr lang="ru-RU" sz="36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 (фр.) </a:t>
            </a:r>
            <a:r>
              <a:rPr lang="ru-RU" sz="3600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– </a:t>
            </a:r>
            <a:r>
              <a:rPr lang="ru-RU" sz="36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внешние очертания любого предмета, его тень. Это плоскостное, контурное изображение объёмных форм одежды</a:t>
            </a:r>
            <a:r>
              <a:rPr lang="ru-RU" dirty="0"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343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Ludmila\Cookies\Desktop\ОТкрытый урок\1618662400_58-phonoteka_org-p-fon-dlya-prezentatsii-moda-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59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56" t="24000" r="5760" b="43815"/>
          <a:stretch/>
        </p:blipFill>
        <p:spPr bwMode="auto">
          <a:xfrm>
            <a:off x="364471" y="474583"/>
            <a:ext cx="1226868" cy="187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16" t="36161" r="23521" b="28475"/>
          <a:stretch/>
        </p:blipFill>
        <p:spPr bwMode="auto">
          <a:xfrm>
            <a:off x="1691680" y="1408963"/>
            <a:ext cx="1080120" cy="2280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18" t="47278" r="39958" b="14616"/>
          <a:stretch/>
        </p:blipFill>
        <p:spPr bwMode="auto">
          <a:xfrm>
            <a:off x="2837720" y="2417566"/>
            <a:ext cx="1080120" cy="221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26" t="60678" r="58070" b="2193"/>
          <a:stretch/>
        </p:blipFill>
        <p:spPr bwMode="auto">
          <a:xfrm>
            <a:off x="4025252" y="3526112"/>
            <a:ext cx="1122812" cy="1991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5" name="Picture 7" descr="C:\Users\Ludmila\Cookies\Desktop\ОТкрытый урок\siluet_i_stil_v_odiezhdie_1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77" t="7969" r="34340" b="53137"/>
          <a:stretch/>
        </p:blipFill>
        <p:spPr bwMode="auto">
          <a:xfrm>
            <a:off x="5508104" y="4287549"/>
            <a:ext cx="976441" cy="1868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6041615" y="4510080"/>
            <a:ext cx="0" cy="17338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>
            <a:stCxn id="12295" idx="1"/>
            <a:endCxn id="12295" idx="3"/>
          </p:cNvCxnSpPr>
          <p:nvPr/>
        </p:nvCxnSpPr>
        <p:spPr>
          <a:xfrm>
            <a:off x="5508104" y="5221798"/>
            <a:ext cx="9764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0" y="0"/>
            <a:ext cx="9144000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latin typeface="Times New Roman"/>
              <a:ea typeface="Calibri"/>
            </a:endParaRPr>
          </a:p>
          <a:p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b="1" dirty="0" smtClean="0">
                <a:latin typeface="Times New Roman"/>
                <a:ea typeface="Calibri"/>
              </a:rPr>
              <a:t>                           </a:t>
            </a:r>
          </a:p>
          <a:p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b="1" dirty="0" smtClean="0">
                <a:latin typeface="Times New Roman"/>
                <a:ea typeface="Calibri"/>
              </a:rPr>
              <a:t>                            Прямой         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                 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                 </a:t>
            </a:r>
          </a:p>
          <a:p>
            <a:r>
              <a:rPr lang="ru-RU" b="1" dirty="0" smtClean="0">
                <a:latin typeface="Times New Roman"/>
                <a:ea typeface="Calibri"/>
              </a:rPr>
              <a:t>                       </a:t>
            </a:r>
          </a:p>
          <a:p>
            <a:endParaRPr lang="ru-RU" b="1" dirty="0">
              <a:latin typeface="Times New Roman"/>
              <a:ea typeface="Calibri"/>
            </a:endParaRPr>
          </a:p>
          <a:p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b="1" dirty="0" smtClean="0">
                <a:latin typeface="Times New Roman"/>
                <a:ea typeface="Calibri"/>
              </a:rPr>
              <a:t>                                                Полуприлегающий</a:t>
            </a:r>
          </a:p>
          <a:p>
            <a:endParaRPr lang="ru-RU" b="1" dirty="0" smtClean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  <a:p>
            <a:r>
              <a:rPr lang="ru-RU" b="1" dirty="0" smtClean="0">
                <a:latin typeface="Times New Roman"/>
                <a:ea typeface="Calibri"/>
              </a:rPr>
              <a:t>                                                                     Приталенный </a:t>
            </a:r>
          </a:p>
          <a:p>
            <a:endParaRPr lang="ru-RU" b="1" dirty="0" smtClean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  <a:p>
            <a:r>
              <a:rPr lang="ru-RU" b="1" dirty="0" smtClean="0">
                <a:latin typeface="Times New Roman"/>
                <a:ea typeface="Calibri"/>
              </a:rPr>
              <a:t>                                                                                          «трапеция»</a:t>
            </a:r>
          </a:p>
          <a:p>
            <a:endParaRPr lang="ru-RU" b="1" dirty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  <a:p>
            <a:endParaRPr lang="ru-RU" b="1" dirty="0">
              <a:latin typeface="Times New Roman"/>
              <a:ea typeface="Calibri"/>
            </a:endParaRPr>
          </a:p>
          <a:p>
            <a:r>
              <a:rPr lang="ru-RU" b="1" dirty="0">
                <a:latin typeface="Times New Roman"/>
                <a:ea typeface="Calibri"/>
              </a:rPr>
              <a:t> </a:t>
            </a:r>
            <a:r>
              <a:rPr lang="ru-RU" b="1" dirty="0" smtClean="0">
                <a:latin typeface="Times New Roman"/>
                <a:ea typeface="Calibri"/>
              </a:rPr>
              <a:t>                                                                                                                овальный</a:t>
            </a:r>
          </a:p>
          <a:p>
            <a:endParaRPr lang="ru-RU" b="1" dirty="0" smtClean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  <a:p>
            <a:endParaRPr lang="ru-RU" b="1" dirty="0" smtClean="0">
              <a:latin typeface="Times New Roman"/>
              <a:ea typeface="Calibri"/>
            </a:endParaRPr>
          </a:p>
          <a:p>
            <a:r>
              <a:rPr lang="ru-RU" b="1" dirty="0" smtClean="0">
                <a:latin typeface="Times New Roman"/>
                <a:ea typeface="Calibri"/>
              </a:rPr>
              <a:t>                                                                                  </a:t>
            </a:r>
          </a:p>
          <a:p>
            <a:endParaRPr lang="ru-RU" b="1" dirty="0" smtClean="0">
              <a:latin typeface="Times New Roman"/>
            </a:endParaRPr>
          </a:p>
          <a:p>
            <a:endParaRPr lang="ru-RU" b="1" dirty="0" smtClean="0">
              <a:latin typeface="Times New Roman"/>
            </a:endParaRPr>
          </a:p>
          <a:p>
            <a:endParaRPr lang="ru-RU" b="1" dirty="0" smtClean="0">
              <a:latin typeface="Times New Roman"/>
            </a:endParaRPr>
          </a:p>
          <a:p>
            <a:r>
              <a:rPr lang="ru-RU" b="1" dirty="0" smtClean="0">
                <a:latin typeface="Times New Roman"/>
              </a:rPr>
              <a:t>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288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Ludmila\Cookies\Desktop\ОТкрытый урок\1618662349_31-phonoteka_org-p-fon-dlya-prezentatsii-moda-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00"/>
            <a:ext cx="9144000" cy="68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7344816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2800" b="1" dirty="0">
                <a:solidFill>
                  <a:srgbClr val="002060"/>
                </a:solidFill>
                <a:latin typeface="Times New Roman"/>
                <a:ea typeface="Times New Roman"/>
              </a:rPr>
              <a:t>Различают три основных </a:t>
            </a:r>
            <a:r>
              <a:rPr lang="ru-RU" sz="28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стиля</a:t>
            </a:r>
          </a:p>
          <a:p>
            <a:pPr lvl="0"/>
            <a:endParaRPr lang="ru-RU" sz="2800" b="1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pPr lvl="0"/>
            <a:r>
              <a:rPr lang="ru-RU" sz="1600" b="1" dirty="0" smtClean="0">
                <a:solidFill>
                  <a:srgbClr val="002060"/>
                </a:solidFill>
                <a:latin typeface="Times New Roman"/>
              </a:rPr>
              <a:t>Классический                              Спортивный                          Романтический</a:t>
            </a:r>
            <a:endParaRPr lang="ru-RU" sz="1600" b="1" dirty="0">
              <a:solidFill>
                <a:srgbClr val="002060"/>
              </a:solidFill>
              <a:latin typeface="Times New Roman"/>
            </a:endParaRPr>
          </a:p>
          <a:p>
            <a:pPr lvl="0"/>
            <a:endParaRPr lang="ru-RU" sz="2800" b="1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pPr lvl="0"/>
            <a:endParaRPr lang="ru-RU" sz="2800" b="1" dirty="0">
              <a:solidFill>
                <a:srgbClr val="333333"/>
              </a:solidFill>
              <a:latin typeface="Times New Roman"/>
              <a:ea typeface="Times New Roman"/>
            </a:endParaRP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85143"/>
            <a:ext cx="1296144" cy="431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C:\Users\Ludmila\Cookies\Desktop\ОТкрытый урок\52-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91" r="20529"/>
          <a:stretch/>
        </p:blipFill>
        <p:spPr bwMode="auto">
          <a:xfrm>
            <a:off x="3131840" y="1141398"/>
            <a:ext cx="1512168" cy="419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Ludmila\Cookies\Desktop\ОТкрытый урок\1646711722_1-klublady-ru-p-obraz-romanticheskii-stil-v-odezhde-foto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5" t="12893" r="20259" b="-437"/>
          <a:stretch/>
        </p:blipFill>
        <p:spPr bwMode="auto">
          <a:xfrm>
            <a:off x="5868143" y="1141398"/>
            <a:ext cx="1891959" cy="419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36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Ludmila\Cookies\Desktop\ОТкрытый урок\1618662349_31-phonoteka_org-p-fon-dlya-prezentatsii-moda-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2772"/>
            <a:ext cx="9168633" cy="695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589330"/>
            <a:ext cx="8676456" cy="5847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1400" dirty="0" smtClean="0"/>
              <a:t>Фольклорный              </a:t>
            </a:r>
            <a:r>
              <a:rPr lang="ru-RU" sz="1400" dirty="0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Арт-</a:t>
            </a:r>
            <a:r>
              <a:rPr lang="ru-RU" sz="1400" dirty="0" err="1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деко</a:t>
            </a:r>
            <a:r>
              <a:rPr lang="ru-RU" sz="1400" dirty="0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                  </a:t>
            </a:r>
            <a:r>
              <a:rPr lang="ru-RU" sz="1400" dirty="0" err="1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Милитари</a:t>
            </a:r>
            <a:r>
              <a:rPr lang="ru-RU" sz="1400" dirty="0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           Авангардный          </a:t>
            </a:r>
            <a:r>
              <a:rPr lang="ru-RU" sz="1400" dirty="0" err="1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Алимализм</a:t>
            </a:r>
            <a:endParaRPr lang="ru-RU" sz="1400" dirty="0" smtClean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endParaRPr lang="ru-RU" dirty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endParaRPr lang="ru-RU" dirty="0" smtClean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endParaRPr lang="ru-RU" dirty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endParaRPr lang="ru-RU" dirty="0" smtClean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endParaRPr lang="ru-RU" dirty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endParaRPr lang="ru-RU" dirty="0" smtClean="0">
              <a:solidFill>
                <a:srgbClr val="212529"/>
              </a:solidFill>
              <a:latin typeface="var(--ff-Titles)"/>
              <a:ea typeface="Calibri"/>
              <a:cs typeface="Times New Roman"/>
            </a:endParaRPr>
          </a:p>
          <a:p>
            <a:r>
              <a:rPr lang="ru-RU" dirty="0" smtClean="0">
                <a:solidFill>
                  <a:srgbClr val="212529"/>
                </a:solidFill>
                <a:latin typeface="var(--ff-Titles)"/>
                <a:ea typeface="Calibri"/>
                <a:cs typeface="Times New Roman"/>
              </a:rPr>
              <a:t>                        </a:t>
            </a:r>
            <a:r>
              <a:rPr lang="ru-RU" dirty="0" smtClean="0"/>
              <a:t>      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sz="1400" dirty="0" smtClean="0"/>
              <a:t>Денди                                 Кантри                     </a:t>
            </a:r>
            <a:r>
              <a:rPr lang="ru-RU" sz="1400" dirty="0" err="1" smtClean="0"/>
              <a:t>Оверсайз</a:t>
            </a:r>
            <a:r>
              <a:rPr lang="ru-RU" sz="1400" dirty="0"/>
              <a:t>               </a:t>
            </a:r>
            <a:r>
              <a:rPr lang="ru-RU" sz="1400" dirty="0" smtClean="0"/>
              <a:t>      </a:t>
            </a:r>
            <a:r>
              <a:rPr lang="ru-RU" sz="1400" dirty="0" err="1" smtClean="0"/>
              <a:t>Преппи</a:t>
            </a:r>
            <a:endParaRPr lang="ru-RU" sz="1400" dirty="0"/>
          </a:p>
        </p:txBody>
      </p:sp>
      <p:pic>
        <p:nvPicPr>
          <p:cNvPr id="16388" name="Picture 4" descr="C:\Users\Ludmila\Cookies\Desktop\ОТкрытый урок\1646616618_49-klublady-ru-p-obraz-stil-art-deko-v-odezhde-foto-4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42" t="-1" r="34156" b="389"/>
          <a:stretch/>
        </p:blipFill>
        <p:spPr bwMode="auto">
          <a:xfrm>
            <a:off x="2195736" y="364655"/>
            <a:ext cx="1024943" cy="2448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Ludmila\Cookies\Desktop\ОТкрытый урок\милитари 1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8" r="12830" b="2638"/>
          <a:stretch/>
        </p:blipFill>
        <p:spPr bwMode="auto">
          <a:xfrm>
            <a:off x="3787558" y="362686"/>
            <a:ext cx="1072474" cy="252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C:\Users\Ludmila\Cookies\Desktop\ОТкрытый урок\Авангардный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1" r="20769" b="-1447"/>
          <a:stretch/>
        </p:blipFill>
        <p:spPr bwMode="auto">
          <a:xfrm>
            <a:off x="5258585" y="352811"/>
            <a:ext cx="969599" cy="2603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Ludmila\Cookies\Desktop\ОТкрытый урок\Анимализм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4" t="11302" r="19961"/>
          <a:stretch/>
        </p:blipFill>
        <p:spPr bwMode="auto">
          <a:xfrm>
            <a:off x="6727994" y="352811"/>
            <a:ext cx="1084366" cy="2460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3461"/>
            <a:ext cx="1325088" cy="23554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4" name="Picture 10" descr="C:\Users\Ludmila\Cookies\Desktop\ОТкрытый урок\денди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2" t="2191" r="17359" b="2064"/>
          <a:stretch/>
        </p:blipFill>
        <p:spPr bwMode="auto">
          <a:xfrm>
            <a:off x="539553" y="3212976"/>
            <a:ext cx="1115452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5" name="Picture 11" descr="C:\Users\Ludmila\Cookies\Desktop\ОТкрытый урок\«кантри»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4149" y="3291408"/>
            <a:ext cx="1510773" cy="2369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6" name="Picture 12" descr="C:\Users\Ludmila\Cookies\Desktop\ОТкрытый урок\oversize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26" t="16399" r="30142" b="3412"/>
          <a:stretch/>
        </p:blipFill>
        <p:spPr bwMode="auto">
          <a:xfrm>
            <a:off x="4506988" y="3291408"/>
            <a:ext cx="874773" cy="2450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7" name="Picture 13" descr="C:\Users\Ludmila\Cookies\Desktop\ОТкрытый урок\preppy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291408"/>
            <a:ext cx="1599132" cy="2431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5467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86"/>
            <a:ext cx="9144000" cy="6835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3620423"/>
            <a:ext cx="748883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endParaRPr lang="ru-RU" dirty="0">
              <a:solidFill>
                <a:srgbClr val="333333"/>
              </a:solidFill>
              <a:latin typeface="Times New Roman"/>
              <a:ea typeface="Times New Roman"/>
            </a:endParaRPr>
          </a:p>
          <a:p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«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</a:rPr>
              <a:t>Мода  – капризна и изменчива</a:t>
            </a:r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»</a:t>
            </a:r>
          </a:p>
          <a:p>
            <a:r>
              <a:rPr lang="ru-RU" sz="3200" b="1" dirty="0" smtClean="0">
                <a:solidFill>
                  <a:srgbClr val="333333"/>
                </a:solidFill>
                <a:latin typeface="Times New Roman"/>
                <a:ea typeface="Times New Roman"/>
              </a:rPr>
              <a:t>                                                                                                                   Коко </a:t>
            </a:r>
            <a:r>
              <a:rPr lang="ru-RU" sz="3200" b="1" dirty="0">
                <a:solidFill>
                  <a:srgbClr val="333333"/>
                </a:solidFill>
                <a:latin typeface="Times New Roman"/>
                <a:ea typeface="Times New Roman"/>
              </a:rPr>
              <a:t>Шанель</a:t>
            </a:r>
            <a:r>
              <a:rPr lang="ru-RU" b="1" dirty="0">
                <a:solidFill>
                  <a:srgbClr val="333333"/>
                </a:solidFill>
                <a:latin typeface="Times New Roman"/>
                <a:ea typeface="Times New Roman"/>
              </a:rPr>
              <a:t> </a:t>
            </a:r>
            <a: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  <a:t/>
            </a:r>
            <a:br>
              <a:rPr lang="ru-RU" dirty="0">
                <a:solidFill>
                  <a:srgbClr val="333333"/>
                </a:solidFill>
                <a:latin typeface="Times New Roman"/>
                <a:ea typeface="Times New Roman"/>
              </a:rPr>
            </a:br>
            <a:endParaRPr lang="ru-RU" dirty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60648"/>
            <a:ext cx="4044699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26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620688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Times New Roman"/>
                <a:ea typeface="Times New Roman"/>
              </a:rPr>
              <a:t>Мода – это то, что в определенное время пользуется наибольшей популярностью и признанием большинства</a:t>
            </a:r>
            <a:r>
              <a:rPr lang="ru-RU" b="1" dirty="0" smtClean="0">
                <a:solidFill>
                  <a:srgbClr val="7030A0"/>
                </a:solidFill>
                <a:latin typeface="Times New Roman"/>
                <a:ea typeface="Times New Roman"/>
              </a:rPr>
              <a:t>.</a:t>
            </a:r>
          </a:p>
        </p:txBody>
      </p:sp>
      <p:pic>
        <p:nvPicPr>
          <p:cNvPr id="2050" name="Picture 2" descr="https://crobux.ru/wp-content/uploads/e/a/5/ea5055936a43904585b7a60e7fb54fb8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17297"/>
            <a:ext cx="2340260" cy="1560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4" descr="https://production-paris.com/2015/content/uploads/mdfw14_productionparis_7-1200x80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gofrant.club/uploads/posts/2021-10/thumbs/1634683896_23-gofrant-club-p-yevropeiskii-stil-odezhdi-moda-24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484784"/>
            <a:ext cx="2414606" cy="1610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9" descr="https://cdn.rt.emap.com/wp-content/uploads/sites/2/2011/12/08004634/SuperGroup_plc___Interims_Results__December_2011_2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59" y="2914800"/>
            <a:ext cx="2513034" cy="1741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AutoShape 12" descr="https://unigma.ru/image/catalog/arts/webby/zhenskie-kostyumy-dlya-ofisa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437112"/>
            <a:ext cx="2592288" cy="1901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" t="1963" r="1664" b="1712"/>
          <a:stretch/>
        </p:blipFill>
        <p:spPr bwMode="auto">
          <a:xfrm>
            <a:off x="612775" y="4437112"/>
            <a:ext cx="2742516" cy="193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48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7855" y="836398"/>
            <a:ext cx="70567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/>
                <a:ea typeface="Calibri"/>
              </a:rPr>
              <a:t>Два </a:t>
            </a:r>
            <a:r>
              <a:rPr lang="ru-RU" sz="2000" b="1" dirty="0">
                <a:solidFill>
                  <a:srgbClr val="7030A0"/>
                </a:solidFill>
                <a:latin typeface="Times New Roman"/>
                <a:ea typeface="Calibri"/>
              </a:rPr>
              <a:t>основных сезонных </a:t>
            </a:r>
            <a:r>
              <a:rPr lang="ru-RU" sz="2000" b="1" dirty="0" smtClean="0">
                <a:solidFill>
                  <a:srgbClr val="7030A0"/>
                </a:solidFill>
                <a:latin typeface="Times New Roman"/>
                <a:ea typeface="Calibri"/>
              </a:rPr>
              <a:t>вектора</a:t>
            </a: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4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>
              <a:solidFill>
                <a:srgbClr val="7030A0"/>
              </a:solidFill>
              <a:latin typeface="Times New Roman"/>
            </a:endParaRPr>
          </a:p>
          <a:p>
            <a:pPr algn="ctr"/>
            <a:endParaRPr lang="ru-RU" sz="2000" b="1" dirty="0" smtClean="0">
              <a:solidFill>
                <a:srgbClr val="7030A0"/>
              </a:solidFill>
            </a:endParaRPr>
          </a:p>
          <a:p>
            <a:pPr algn="ctr"/>
            <a:endParaRPr lang="ru-RU" sz="2000" b="1" dirty="0">
              <a:solidFill>
                <a:srgbClr val="7030A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7030A0"/>
                </a:solidFill>
              </a:rPr>
              <a:t>Весна-лето                               Осень-зима      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373" y="3684630"/>
            <a:ext cx="2912934" cy="2171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tabakur77.ru/wp-content/uploads/6/c/a/6ca886ca9274f375d784f5233f96e6e8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34" y="1265353"/>
            <a:ext cx="3312813" cy="220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653" y="3651533"/>
            <a:ext cx="3060990" cy="2152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1038" y="1281907"/>
            <a:ext cx="3366220" cy="22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534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Ludmila\Cookies\Desktop\ОТкрытый урок\1618662407_19-phonoteka_org-p-fon-dlya-prezentatsii-moda-1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082"/>
            <a:ext cx="92831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19672" y="1060718"/>
            <a:ext cx="7272808" cy="5135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Швея;</a:t>
            </a:r>
            <a:endParaRPr lang="ru-RU" sz="40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технолог швейного производства;</a:t>
            </a:r>
            <a:endParaRPr lang="ru-RU" sz="40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художник – конструктор;</a:t>
            </a:r>
            <a:endParaRPr lang="ru-RU" sz="4000" b="1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4000" b="1" dirty="0">
                <a:latin typeface="Times New Roman"/>
                <a:ea typeface="Calibri"/>
                <a:cs typeface="Times New Roman"/>
              </a:rPr>
              <a:t>художник – модельер</a:t>
            </a:r>
            <a:r>
              <a:rPr lang="ru-RU" sz="4000" dirty="0" smtClean="0">
                <a:latin typeface="Times New Roman"/>
                <a:ea typeface="Calibri"/>
                <a:cs typeface="Times New Roman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2800" b="1" dirty="0">
                <a:latin typeface="Times New Roman"/>
                <a:ea typeface="Calibri"/>
              </a:rPr>
              <a:t>Кутюрье</a:t>
            </a:r>
            <a:r>
              <a:rPr lang="ru-RU" sz="2800" dirty="0">
                <a:latin typeface="Times New Roman"/>
                <a:ea typeface="Calibri"/>
              </a:rPr>
              <a:t> – </a:t>
            </a:r>
            <a:r>
              <a:rPr lang="ru-RU" sz="2800" b="1" dirty="0">
                <a:latin typeface="Times New Roman"/>
                <a:ea typeface="Calibri"/>
              </a:rPr>
              <a:t>мастер по изготовлению одежды </a:t>
            </a:r>
            <a:r>
              <a:rPr lang="ru-RU" sz="2800" b="1" dirty="0" smtClean="0">
                <a:latin typeface="Times New Roman"/>
                <a:ea typeface="Calibri"/>
              </a:rPr>
              <a:t>      высшего </a:t>
            </a:r>
            <a:r>
              <a:rPr lang="ru-RU" sz="2800" b="1" dirty="0">
                <a:latin typeface="Times New Roman"/>
                <a:ea typeface="Calibri"/>
              </a:rPr>
              <a:t>мирового класса</a:t>
            </a:r>
            <a:endParaRPr lang="ru-RU" sz="28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5898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Ludmila\Cookies\Desktop\ОТкрытый урок\1612617119_181-p-skazochnii-zelenii-fon-240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9" t="21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11396"/>
            <a:ext cx="66967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</p:txBody>
      </p:sp>
      <p:pic>
        <p:nvPicPr>
          <p:cNvPr id="20482" name="Picture 2" descr="C:\Users\Ludmila\Cookies\Desktop\ОТкрытый урок\Зайце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873" y="260648"/>
            <a:ext cx="3548633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Ludmila\Cookies\Desktop\ОТкрытый урок\Весна-лето зайцев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9" y="208704"/>
            <a:ext cx="3112501" cy="207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Ludmila\Cookies\Desktop\ОТкрытый урок\Русские мотивы Зайцев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18739"/>
            <a:ext cx="3548555" cy="236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Ludmila\Cookies\Desktop\ОТкрытый урок\5103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087" y="4581128"/>
            <a:ext cx="3384376" cy="2148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428800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Ludmila\Cookies\Desktop\ОТкрытый урок\1612617119_181-p-skazochnii-zelenii-fon-240.jpg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39" t="2138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79712" y="411396"/>
            <a:ext cx="669674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 smtClean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srgbClr val="333333"/>
              </a:solidFill>
              <a:latin typeface="Times New Roman"/>
            </a:endParaRPr>
          </a:p>
          <a:p>
            <a:endParaRPr lang="ru-RU" sz="2800" b="1" dirty="0">
              <a:solidFill>
                <a:prstClr val="black"/>
              </a:solidFill>
            </a:endParaRPr>
          </a:p>
        </p:txBody>
      </p:sp>
      <p:pic>
        <p:nvPicPr>
          <p:cNvPr id="21506" name="Picture 2" descr="C:\Users\Ludmila\Cookies\Desktop\ОТкрытый урок\Юдашкин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11396"/>
            <a:ext cx="3024336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Users\Ludmila\Cookies\Desktop\ОТкрытый урок\Фото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69179"/>
            <a:ext cx="3185577" cy="212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4" descr="C:\Users\Ludmila\Cookies\Desktop\ОТкрытый урок\KAZ_79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3502424"/>
            <a:ext cx="3896049" cy="2590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5" descr="C:\Users\Ludmila\Cookies\Desktop\ОТкрытый урок\f3f41448e668f4b14d6cc1219871b2c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2434" y="3998194"/>
            <a:ext cx="4150978" cy="249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Ludmila\Cookies\Desktop\ОТкрытый урок\1280px-RIAN_archive_378860_Fashion_designer_Valentin_Yudashkin_presents_Marine_Collection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152" y="1484328"/>
            <a:ext cx="3433320" cy="2387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9726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АТТестация 2022-2023\ОТкрытый урок\1618662391_27-phonoteka_org-p-fon-dlya-prezentatsii-moda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</p:spPr>
      </p:pic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9612313" y="2997200"/>
            <a:ext cx="1728787" cy="428625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5" name="TextBox 4"/>
          <p:cNvSpPr txBox="1"/>
          <p:nvPr/>
        </p:nvSpPr>
        <p:spPr>
          <a:xfrm>
            <a:off x="1115616" y="1196752"/>
            <a:ext cx="676875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6600" dirty="0" smtClean="0">
                <a:solidFill>
                  <a:srgbClr val="00B05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Одежда</a:t>
            </a:r>
            <a:r>
              <a:rPr lang="ru-RU" sz="66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 </a:t>
            </a:r>
            <a:r>
              <a:rPr lang="ru-RU" sz="6600" dirty="0">
                <a:solidFill>
                  <a:srgbClr val="C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Мода</a:t>
            </a:r>
            <a:r>
              <a:rPr lang="ru-RU" sz="66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и </a:t>
            </a:r>
            <a:r>
              <a:rPr lang="ru-RU" sz="6600" dirty="0" smtClean="0">
                <a:solidFill>
                  <a:srgbClr val="0070C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стиль</a:t>
            </a:r>
            <a:r>
              <a:rPr lang="ru-RU" sz="6600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r>
              <a:rPr lang="ru-RU" sz="6600" dirty="0" smtClean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</a:t>
            </a:r>
            <a:r>
              <a:rPr lang="ru-RU" sz="6600" dirty="0" smtClean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илуэт.</a:t>
            </a:r>
            <a:r>
              <a:rPr lang="ru-RU" dirty="0" smtClean="0">
                <a:solidFill>
                  <a:srgbClr val="333333"/>
                </a:solidFill>
                <a:latin typeface="Times New Roman"/>
                <a:ea typeface="Times New Roman"/>
              </a:rPr>
              <a:t>.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Ludmila\Cookies\Desktop\ОТкрытый урок\1618662349_31-phonoteka_org-p-fon-dlya-prezentatsii-moda-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" y="-14941"/>
            <a:ext cx="9138770" cy="687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Ludmila\Cookies\Desktop\ОТкрытый урок\cbacbf69df99acb88c6b5847c2b8ea6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6" r="19534" b="3247"/>
          <a:stretch/>
        </p:blipFill>
        <p:spPr bwMode="auto">
          <a:xfrm>
            <a:off x="811227" y="764704"/>
            <a:ext cx="2256818" cy="480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731410"/>
            <a:ext cx="784887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Спортивный </a:t>
            </a:r>
          </a:p>
          <a:p>
            <a:r>
              <a:rPr lang="ru-RU" dirty="0" smtClean="0"/>
              <a:t>Романтический</a:t>
            </a:r>
          </a:p>
          <a:p>
            <a:pPr lvl="0"/>
            <a:r>
              <a:rPr lang="ru-RU" dirty="0">
                <a:solidFill>
                  <a:prstClr val="black"/>
                </a:solidFill>
              </a:rPr>
              <a:t>Классический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23555" name="Picture 3" descr="C:\Users\Ludmila\Cookies\Desktop\ОТкрытый урок\sportivnaya-odezhda-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0" t="4169" r="23241"/>
          <a:stretch/>
        </p:blipFill>
        <p:spPr bwMode="auto">
          <a:xfrm>
            <a:off x="3995936" y="795385"/>
            <a:ext cx="1785104" cy="482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03848" y="260648"/>
            <a:ext cx="30512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Определи стили в одежде </a:t>
            </a:r>
            <a:endParaRPr lang="ru-RU" dirty="0"/>
          </a:p>
        </p:txBody>
      </p:sp>
      <p:pic>
        <p:nvPicPr>
          <p:cNvPr id="23557" name="Picture 5" descr="https://i.pinimg.com/originals/e3/63/af/e363af2bce51187704649fb4a554ad7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7" t="16486" r="18283" b="2752"/>
          <a:stretch/>
        </p:blipFill>
        <p:spPr bwMode="auto">
          <a:xfrm>
            <a:off x="6516216" y="1021033"/>
            <a:ext cx="2015584" cy="390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76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Ludmila\Cookies\Desktop\ОТкрытый урок\1618662349_31-phonoteka_org-p-fon-dlya-prezentatsii-moda-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941"/>
            <a:ext cx="9285401" cy="687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4" name="Picture 2" descr="C:\Users\Ludmila\Cookies\Desktop\ОТкрытый урок\cbacbf69df99acb88c6b5847c2b8ea6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86" r="19534" b="3247"/>
          <a:stretch/>
        </p:blipFill>
        <p:spPr bwMode="auto">
          <a:xfrm>
            <a:off x="811227" y="764704"/>
            <a:ext cx="2256818" cy="480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7544" y="2731410"/>
            <a:ext cx="8496944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lvl="0"/>
            <a:r>
              <a:rPr lang="ru-RU" dirty="0" smtClean="0"/>
              <a:t>       Классический                          </a:t>
            </a:r>
            <a:r>
              <a:rPr lang="ru-RU" dirty="0" smtClean="0"/>
              <a:t> </a:t>
            </a:r>
            <a:r>
              <a:rPr lang="ru-RU" dirty="0" smtClean="0"/>
              <a:t>Спортивный          </a:t>
            </a:r>
            <a:r>
              <a:rPr lang="ru-RU" dirty="0" smtClean="0"/>
              <a:t>           </a:t>
            </a:r>
            <a:r>
              <a:rPr lang="ru-RU" dirty="0" smtClean="0"/>
              <a:t>Романтический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23555" name="Picture 3" descr="C:\Users\Ludmila\Cookies\Desktop\ОТкрытый урок\sportivnaya-odezhda-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0" t="4169" r="23241"/>
          <a:stretch/>
        </p:blipFill>
        <p:spPr bwMode="auto">
          <a:xfrm>
            <a:off x="3995936" y="795385"/>
            <a:ext cx="1785104" cy="4822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39636" y="260648"/>
            <a:ext cx="6227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Определи стили в одежде </a:t>
            </a:r>
            <a:endParaRPr lang="ru-RU" sz="2800" b="1" dirty="0"/>
          </a:p>
        </p:txBody>
      </p:sp>
      <p:pic>
        <p:nvPicPr>
          <p:cNvPr id="23557" name="Picture 5" descr="https://i.pinimg.com/originals/e3/63/af/e363af2bce51187704649fb4a554ad7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07" t="16486" r="18283" b="2752"/>
          <a:stretch/>
        </p:blipFill>
        <p:spPr bwMode="auto">
          <a:xfrm>
            <a:off x="6458263" y="908720"/>
            <a:ext cx="2303680" cy="4464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67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Users\Ludmila\Cookies\Desktop\ОТкрытый урок\1618662349_31-phonoteka_org-p-fon-dlya-prezentatsii-moda-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0" y="-14941"/>
            <a:ext cx="9138770" cy="687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553" y="476672"/>
            <a:ext cx="8496944" cy="627864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Calibri"/>
                <a:ea typeface="Calibri"/>
                <a:cs typeface="Times New Roman"/>
              </a:rPr>
              <a:t>Практическая </a:t>
            </a:r>
            <a:r>
              <a:rPr lang="ru-RU" sz="2400" b="1" dirty="0" smtClean="0">
                <a:latin typeface="Calibri"/>
                <a:ea typeface="Calibri"/>
                <a:cs typeface="Times New Roman"/>
              </a:rPr>
              <a:t>работа</a:t>
            </a:r>
          </a:p>
          <a:p>
            <a:r>
              <a:rPr lang="ru-RU" dirty="0">
                <a:latin typeface="Calibri"/>
                <a:ea typeface="Calibri"/>
                <a:cs typeface="Times New Roman"/>
              </a:rPr>
              <a:t>Выполните эскизы платьев для каждой фигуры. Правильно подберите рисунок ткани  к каждой фигуре так, чтобы скрыть недостатки силуэта и подчеркнуть </a:t>
            </a:r>
            <a:r>
              <a:rPr lang="ru-RU" dirty="0" smtClean="0">
                <a:latin typeface="Calibri"/>
                <a:ea typeface="Calibri"/>
                <a:cs typeface="Times New Roman"/>
              </a:rPr>
              <a:t>достоинства</a:t>
            </a: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>
              <a:latin typeface="Calibri"/>
              <a:cs typeface="Times New Roman"/>
            </a:endParaRPr>
          </a:p>
          <a:p>
            <a:endParaRPr lang="ru-RU" dirty="0" smtClean="0">
              <a:latin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22531" name="Picture 3" descr="C:\Users\Ludmila\Cookies\Desktop\ОТкрытый урок\1_typ_postavy-zeny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67" t="-768" r="15467" b="8024"/>
          <a:stretch/>
        </p:blipFill>
        <p:spPr bwMode="auto">
          <a:xfrm>
            <a:off x="526028" y="1700808"/>
            <a:ext cx="517465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Ludmila\Cookies\Desktop\ОТкрытый урок\1612572898_172-p-fon-zelenaya-kletka-2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48953"/>
            <a:ext cx="1332271" cy="88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 descr="C:\Users\Ludmila\Cookies\Desktop\ОТкрытый урок\4990171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501" y="2738361"/>
            <a:ext cx="1173712" cy="117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7" descr="C:\Users\Ludmila\Cookies\Desktop\ОТкрытый урок\1626160805_10-kartinkin-com-p-polosataya-tkan-tekstura-krasivo-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3459" y="1724662"/>
            <a:ext cx="1343191" cy="912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6" name="Picture 8" descr="C:\Users\Ludmila\Cookies\Desktop\ОТкрытый урок\NSWA110860_zoom_1000x1000_79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2485" y="4221088"/>
            <a:ext cx="1224136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7" name="Picture 9" descr="C:\Users\Ludmila\Cookies\Desktop\ОТкрытый урок\risunok-nabivki-russki-sitec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5551" y="4365104"/>
            <a:ext cx="1432972" cy="109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8" name="Picture 10" descr="C:\Users\Ludmila\Cookies\Desktop\ОТкрытый урок\1612743253_7-p-fon-morskoi-volni-odnotonnii-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3407" y="2780927"/>
            <a:ext cx="1225729" cy="1225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151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7467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14338" name="Picture 2" descr="C:\Users\Ludmila\Cookies\Desktop\ОТкрытый урок\main_586356_origin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016"/>
            <a:ext cx="9103522" cy="688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8680"/>
            <a:ext cx="7308304" cy="67315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Рефлексия</a:t>
            </a:r>
          </a:p>
          <a:p>
            <a:pPr algn="ctr"/>
            <a:endParaRPr lang="ru-RU" sz="32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1000"/>
              </a:spcAft>
              <a:buAutoNum type="arabicPeriod"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Он 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бывает спортивный, классический, романтический. 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2. Художник, который придумывает новые модели одежды. 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3. Одежда этого стиля приемлема и для работы, и для активного отдыха. 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4. Силуэт, в котором от линии плеча происходит расширение. </a:t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5. Внешние очертания предмета, его тень. </a:t>
            </a:r>
            <a:r>
              <a:rPr lang="ru-RU" sz="2400" i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b="1" dirty="0" smtClean="0">
              <a:latin typeface="Calibri"/>
              <a:cs typeface="Times New Roman"/>
            </a:endParaRP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507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7467600" cy="1143000"/>
          </a:xfrm>
        </p:spPr>
        <p:txBody>
          <a:bodyPr/>
          <a:lstStyle/>
          <a:p>
            <a:endParaRPr lang="ru-RU"/>
          </a:p>
        </p:txBody>
      </p:sp>
      <p:pic>
        <p:nvPicPr>
          <p:cNvPr id="14338" name="Picture 2" descr="C:\Users\Ludmila\Cookies\Desktop\ОТкрытый урок\main_586356_origina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0016"/>
            <a:ext cx="9103522" cy="6888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48680"/>
            <a:ext cx="7308304" cy="7008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ea typeface="Calibri"/>
                <a:cs typeface="Times New Roman" pitchFamily="18" charset="0"/>
              </a:rPr>
              <a:t>Рефлексия</a:t>
            </a:r>
          </a:p>
          <a:p>
            <a:pPr algn="ctr"/>
            <a:endParaRPr lang="ru-RU" sz="3200" b="1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1. Он бывает спортивный, классический, романтический. 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(Стиль)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2. Художник, который придумывает новые модели одежды.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(Модельер)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3. Одежда этого стиля приемлема и для работы, и для активного отдыха. 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(Спортивный)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4. Силуэт, в котором от линии плеча происходит расширение. 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(Трапеция)</a:t>
            </a:r>
            <a:r>
              <a:rPr lang="ru-RU" sz="2400" i="1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>5. Внешние очертания предмета, его тень. </a:t>
            </a:r>
            <a:r>
              <a:rPr lang="ru-RU" sz="2400" b="1" i="1" dirty="0">
                <a:solidFill>
                  <a:srgbClr val="7030A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(Силуэт) </a:t>
            </a:r>
            <a: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428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АТТестация 2022-2023\ОТкрытый урок\1618662391_27-phonoteka_org-p-fon-dlya-prezentatsii-moda-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23512" cy="6858000"/>
          </a:xfrm>
          <a:prstGeom prst="rect">
            <a:avLst/>
          </a:prstGeom>
          <a:noFill/>
        </p:spPr>
      </p:pic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9612313" y="2997200"/>
            <a:ext cx="1728787" cy="428625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2" name="TextBox 1"/>
          <p:cNvSpPr txBox="1"/>
          <p:nvPr/>
        </p:nvSpPr>
        <p:spPr>
          <a:xfrm>
            <a:off x="1619672" y="836712"/>
            <a:ext cx="6480720" cy="68962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Домашняя работа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Повторите изученный на уроке материал. Разработайте эскиз модели современной одежды с элементами исторических 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стилей</a:t>
            </a: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 античного, готического, барокко, ампир.</a:t>
            </a: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b="1" dirty="0" smtClean="0">
              <a:latin typeface="Calibri"/>
              <a:cs typeface="Times New Roman"/>
            </a:endParaRPr>
          </a:p>
          <a:p>
            <a:endParaRPr lang="ru-RU" b="1" dirty="0">
              <a:latin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187288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3" t="-1519" b="-1"/>
          <a:stretch/>
        </p:blipFill>
        <p:spPr bwMode="auto">
          <a:xfrm>
            <a:off x="0" y="-99391"/>
            <a:ext cx="9144000" cy="69221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736" y="260648"/>
            <a:ext cx="6948264" cy="5045484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lvl="0"/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i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Образовательные</a:t>
            </a:r>
            <a:r>
              <a:rPr lang="ru-RU" sz="1600" b="1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ru-RU" sz="16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Познакомить учащихся</a:t>
            </a: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с историей моды,</a:t>
            </a: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с основными понятиями изучаемой темы «одежда», </a:t>
            </a:r>
            <a:r>
              <a:rPr lang="ru-RU" sz="1600" b="1" dirty="0" smtClean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стиль», «силуэт».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Совершенствовать  практические умения и навыки учащихся;</a:t>
            </a:r>
            <a:endParaRPr lang="ru-RU" sz="16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формировать интерес к созданию различных стилей и силуэтов.</a:t>
            </a:r>
            <a:endParaRPr lang="ru-RU" sz="16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i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Развивающие:</a:t>
            </a:r>
            <a:endParaRPr lang="ru-RU" sz="1600" b="1" dirty="0">
              <a:solidFill>
                <a:srgbClr val="7030A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способствовать развитию у детей творческого, пространственного воображения, творческого мышления, формированию и развитию познавательного интереса у учащихся к предмету</a:t>
            </a: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6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i="1" dirty="0">
                <a:solidFill>
                  <a:srgbClr val="7030A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Воспитательные</a:t>
            </a:r>
            <a:r>
              <a:rPr lang="ru-RU" sz="1600" b="1" i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:</a:t>
            </a:r>
            <a:endParaRPr lang="ru-RU" sz="16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воспитывать уважение к труду;</a:t>
            </a:r>
            <a:endParaRPr lang="ru-RU" sz="16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16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воспитывать чувство патриотизма, любви к народным национальным традициям</a:t>
            </a:r>
            <a:r>
              <a:rPr lang="ru-RU" sz="1200" b="1" dirty="0">
                <a:solidFill>
                  <a:srgbClr val="333333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.</a:t>
            </a:r>
            <a:endParaRPr lang="ru-RU" sz="1200" b="1" dirty="0">
              <a:solidFill>
                <a:srgbClr val="333333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011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avatars.mds.yandex.net/i?id=35d137dc14ce1594732895ca9537837bdd471dd9-8246369-images-thumbs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71408"/>
            <a:ext cx="161297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avatars.mds.yandex.net/i?id=b79675f51b9cf5bfa2b6d7cc9634c47f22ecab7c-8352896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85" y="2229347"/>
            <a:ext cx="2664296" cy="1779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cce.org.ua/wp-content/uploads/2019/10/1570660886_Vne-mody-i-vremeni-pravila-i-elementy-bazovogo-garderoba_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078" y="1268760"/>
            <a:ext cx="144016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4.bp.blogspot.com/-GJn77h-e9as/URZcC70n2yI/AAAAAAAAUtM/N6XnUzBsGhE/s1600/massimo-dutti-spring-summer-2013-mario-testino-0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306" y="155542"/>
            <a:ext cx="2116390" cy="1617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2" descr="https://images.dailyhive.com/vancitybuzz/uploads/2014/01/massimodutti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4" descr="https://images.dailyhive.com/vancitybuzz/uploads/2014/01/massimodutti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47258"/>
            <a:ext cx="2451336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 descr="https://i.pinimg.com/736x/88/8a/2f/888a2f2fea23f45e69d51ba74a1f8e3d--dressy-dresses-lovely-dresse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71" y="4180747"/>
            <a:ext cx="1875678" cy="234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66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9612313" y="2997200"/>
            <a:ext cx="1728787" cy="428625"/>
          </a:xfrm>
        </p:spPr>
        <p:txBody>
          <a:bodyPr/>
          <a:lstStyle/>
          <a:p>
            <a:endParaRPr lang="uk-UA" smtClean="0"/>
          </a:p>
        </p:txBody>
      </p:sp>
      <p:sp>
        <p:nvSpPr>
          <p:cNvPr id="3" name="TextBox 2"/>
          <p:cNvSpPr txBox="1"/>
          <p:nvPr/>
        </p:nvSpPr>
        <p:spPr>
          <a:xfrm>
            <a:off x="1115616" y="1556792"/>
            <a:ext cx="72728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333333"/>
                </a:solidFill>
                <a:latin typeface="Times New Roman"/>
                <a:ea typeface="Times New Roman"/>
              </a:rPr>
              <a:t>,,</a:t>
            </a:r>
            <a:r>
              <a:rPr lang="ru-RU" sz="1400" dirty="0" smtClean="0">
                <a:latin typeface="Times New Roman"/>
                <a:ea typeface="Calibri"/>
              </a:rPr>
              <a:t> </a:t>
            </a:r>
            <a:endParaRPr lang="ru-RU" sz="1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1" y="1"/>
            <a:ext cx="9143999" cy="697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 descr="https://shutniks.com/wp-content/uploads/2019/12/drevnie_lyudi_6_191810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986869"/>
            <a:ext cx="2872777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8" descr="https://www.inter-nauka.com/uploads/public/1456812881451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0" descr="https://www.inter-nauka.com/uploads/public/14568128814514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2" descr="https://www.inter-nauka.com/uploads/public/14568128814514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14" descr="https://shareslide.ru/img/thumbs/faaf59b65517d52dde234a83847bcde5-800x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3" name="Picture 1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63" t="5611" r="3016" b="8448"/>
          <a:stretch/>
        </p:blipFill>
        <p:spPr bwMode="auto">
          <a:xfrm>
            <a:off x="2471790" y="4069280"/>
            <a:ext cx="2024340" cy="2891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17" descr="https://u.9111s.ru/uploads/202111/23/0ac233526a402238fc2a18a367a04660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6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9194" y="1916832"/>
            <a:ext cx="4138266" cy="277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7" name="Picture 1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22" t="61410" r="9198" b="6097"/>
          <a:stretch/>
        </p:blipFill>
        <p:spPr bwMode="auto">
          <a:xfrm>
            <a:off x="5235799" y="4941168"/>
            <a:ext cx="3692685" cy="1910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907704" y="617537"/>
            <a:ext cx="5688632" cy="36933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ОДЕЖДА ПЕРВОБЫТНОГО ЧЕЛОВЕКА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AutoShape 21" descr="C:\Users\Ludmila\Cookies\Desktop\%D0%9E%D0%A2%D0%BA%D1%80%D1%8B%D1%82%D1%8B%D0%B9 %D1%83%D1%80%D0%BE%D0%BA\i (1)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70" name="Picture 2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16" b="4363"/>
          <a:stretch/>
        </p:blipFill>
        <p:spPr bwMode="auto">
          <a:xfrm>
            <a:off x="354543" y="4069280"/>
            <a:ext cx="1735663" cy="2808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893263"/>
      </p:ext>
    </p:extLst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dirty="0" smtClean="0"/>
              <a:t>Египетский стиль</a:t>
            </a:r>
            <a:endParaRPr lang="uk-UA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412875"/>
            <a:ext cx="7605713" cy="50704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dirty="0" smtClean="0"/>
              <a:t>Античный стиль</a:t>
            </a:r>
            <a:endParaRPr lang="uk-UA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99592" y="1484784"/>
            <a:ext cx="7332662" cy="52181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 smtClean="0"/>
              <a:t>Готический</a:t>
            </a:r>
            <a:r>
              <a:rPr lang="ru-RU" dirty="0" smtClean="0"/>
              <a:t> </a:t>
            </a:r>
            <a:r>
              <a:rPr lang="ru-RU" sz="4800" dirty="0" smtClean="0"/>
              <a:t>стиль</a:t>
            </a:r>
            <a:endParaRPr lang="uk-UA" sz="4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39963" y="1385888"/>
            <a:ext cx="3916362" cy="528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982</TotalTime>
  <Words>395</Words>
  <Application>Microsoft Office PowerPoint</Application>
  <PresentationFormat>Экран (4:3)</PresentationFormat>
  <Paragraphs>262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Эркер</vt:lpstr>
      <vt:lpstr>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Египетский стиль</vt:lpstr>
      <vt:lpstr>Античный стиль</vt:lpstr>
      <vt:lpstr>Готический стиль</vt:lpstr>
      <vt:lpstr>Эпоха Возрождения. Ренессанс</vt:lpstr>
      <vt:lpstr>Стиль Барокко</vt:lpstr>
      <vt:lpstr>Стиль Рококо</vt:lpstr>
      <vt:lpstr>Стиль Ампир</vt:lpstr>
      <vt:lpstr>Стиль Модерн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 по теме: «Моделирование юбки»</dc:title>
  <dc:creator>Ярик</dc:creator>
  <cp:lastModifiedBy>Ludmila</cp:lastModifiedBy>
  <cp:revision>81</cp:revision>
  <dcterms:created xsi:type="dcterms:W3CDTF">2012-11-09T10:16:01Z</dcterms:created>
  <dcterms:modified xsi:type="dcterms:W3CDTF">2023-01-14T18:39:04Z</dcterms:modified>
</cp:coreProperties>
</file>