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90" r:id="rId2"/>
    <p:sldId id="263" r:id="rId3"/>
    <p:sldId id="289" r:id="rId4"/>
    <p:sldId id="288" r:id="rId5"/>
    <p:sldId id="287" r:id="rId6"/>
    <p:sldId id="286" r:id="rId7"/>
    <p:sldId id="285" r:id="rId8"/>
    <p:sldId id="284" r:id="rId9"/>
    <p:sldId id="291" r:id="rId10"/>
    <p:sldId id="283" r:id="rId11"/>
    <p:sldId id="282" r:id="rId12"/>
    <p:sldId id="281" r:id="rId13"/>
    <p:sldId id="280" r:id="rId14"/>
    <p:sldId id="292" r:id="rId15"/>
    <p:sldId id="278" r:id="rId16"/>
    <p:sldId id="279" r:id="rId17"/>
    <p:sldId id="277" r:id="rId18"/>
    <p:sldId id="276" r:id="rId19"/>
    <p:sldId id="275" r:id="rId20"/>
    <p:sldId id="274" r:id="rId21"/>
    <p:sldId id="273" r:id="rId22"/>
    <p:sldId id="27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71D985-C25D-4BBF-A9A4-A6F2D26BDCA3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14CB4-4CB3-4018-A540-7D9F64700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14CB4-4CB3-4018-A540-7D9F64700E0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14CB4-4CB3-4018-A540-7D9F64700E0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0"/>
            <a:ext cx="9144000" cy="68681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41442" y="188640"/>
            <a:ext cx="6285695" cy="4985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</a:t>
            </a:r>
          </a:p>
          <a:p>
            <a:pPr algn="ctr"/>
            <a:r>
              <a:rPr lang="ru-RU" sz="8800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«О животных</a:t>
            </a:r>
          </a:p>
          <a:p>
            <a:pPr algn="ctr"/>
            <a:r>
              <a:rPr lang="ru-RU" sz="880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 языком </a:t>
            </a:r>
          </a:p>
          <a:p>
            <a:pPr algn="ctr"/>
            <a:r>
              <a:rPr lang="ru-RU" sz="880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математики»</a:t>
            </a:r>
            <a:endParaRPr lang="ru-RU" sz="8800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54928" y="5229200"/>
            <a:ext cx="5705409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Учитель МБОУ </a:t>
            </a:r>
            <a:r>
              <a:rPr lang="ru-RU" sz="2800" b="1" dirty="0" err="1" smtClean="0">
                <a:latin typeface="Monotype Corsiva" pitchFamily="66" charset="0"/>
              </a:rPr>
              <a:t>Ново-Горкинская</a:t>
            </a:r>
            <a:r>
              <a:rPr lang="ru-RU" sz="2800" b="1" dirty="0" smtClean="0">
                <a:latin typeface="Monotype Corsiva" pitchFamily="66" charset="0"/>
              </a:rPr>
              <a:t> СШ </a:t>
            </a:r>
          </a:p>
          <a:p>
            <a:pPr algn="ctr"/>
            <a:r>
              <a:rPr lang="ru-RU" sz="2800" b="1" dirty="0" err="1" smtClean="0">
                <a:latin typeface="Monotype Corsiva" pitchFamily="66" charset="0"/>
              </a:rPr>
              <a:t>Лежневского</a:t>
            </a:r>
            <a:r>
              <a:rPr lang="ru-RU" sz="2800" b="1" dirty="0" smtClean="0">
                <a:latin typeface="Monotype Corsiva" pitchFamily="66" charset="0"/>
              </a:rPr>
              <a:t> района Ивановской области</a:t>
            </a:r>
          </a:p>
          <a:p>
            <a:pPr algn="ctr"/>
            <a:r>
              <a:rPr lang="ru-RU" sz="2800" b="1" dirty="0" err="1" smtClean="0">
                <a:latin typeface="Monotype Corsiva" pitchFamily="66" charset="0"/>
              </a:rPr>
              <a:t>Дошлыгина</a:t>
            </a:r>
            <a:r>
              <a:rPr lang="ru-RU" sz="2800" b="1" dirty="0" smtClean="0">
                <a:latin typeface="Monotype Corsiva" pitchFamily="66" charset="0"/>
              </a:rPr>
              <a:t> Э.В.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07704" y="5013176"/>
            <a:ext cx="52259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Впишите в пустые клетки строк </a:t>
            </a:r>
          </a:p>
          <a:p>
            <a:r>
              <a:rPr lang="ru-RU" sz="2400" b="1" dirty="0" smtClean="0"/>
              <a:t>названия чисел: 900, 600, 1000  и 500.</a:t>
            </a:r>
          </a:p>
          <a:p>
            <a:r>
              <a:rPr lang="ru-RU" sz="2400" b="1" dirty="0" smtClean="0"/>
              <a:t>В одном из столбцов прочтите ответ.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475656" y="692696"/>
            <a:ext cx="69442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6. Бобер – отличный пловец и ныряльщик, </a:t>
            </a:r>
          </a:p>
          <a:p>
            <a:r>
              <a:rPr lang="ru-RU" sz="2400" b="1" dirty="0" smtClean="0"/>
              <a:t>несколько минут он может находиться под водой.</a:t>
            </a:r>
          </a:p>
          <a:p>
            <a:r>
              <a:rPr lang="ru-RU" sz="2400" b="1" dirty="0" smtClean="0"/>
              <a:t> А сколько, как вы думаете? Ответ в кроссворде.</a:t>
            </a:r>
            <a:endParaRPr lang="ru-RU" sz="2400" b="1" dirty="0"/>
          </a:p>
        </p:txBody>
      </p:sp>
      <p:pic>
        <p:nvPicPr>
          <p:cNvPr id="12290" name="Picture 2" descr="C:\Users\user\Desktop\XGfNObSxo-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988840"/>
            <a:ext cx="6728296" cy="2838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pic>
        <p:nvPicPr>
          <p:cNvPr id="13313" name="Picture 1" descr="C:\Users\user\Desktop\SrMel0muus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556792"/>
            <a:ext cx="7767960" cy="34734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07704" y="836712"/>
            <a:ext cx="13057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Ответ:</a:t>
            </a:r>
            <a:endParaRPr lang="ru-RU" sz="32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260648"/>
            <a:ext cx="43699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Африканский слон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4338" name="AutoShape 2" descr="Слоны с огромными бивнями: почему их так мало, для чего они в природе и что  им угрожает - BBC News Русская служб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Слоны с огромными бивнями: почему их так мало, для чего они в природе и что  им угрожает - BBC News Русская служб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1" name="Picture 5" descr="C:\Users\user\Desktop\Без назван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124744"/>
            <a:ext cx="7329386" cy="410445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123728" y="5517232"/>
            <a:ext cx="5289910" cy="830997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Самое крупное наземное животное – </a:t>
            </a:r>
          </a:p>
          <a:p>
            <a:pPr algn="ctr"/>
            <a:r>
              <a:rPr lang="ru-RU" sz="2400" b="1" dirty="0" smtClean="0"/>
              <a:t> африканский слон</a:t>
            </a:r>
            <a:endParaRPr lang="ru-RU" sz="24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8" y="332656"/>
            <a:ext cx="7128792" cy="400110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Найдите высоту (в см), длину тела (в см) и массу слона (в кг)</a:t>
            </a:r>
            <a:endParaRPr lang="ru-RU" sz="2000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220072" y="1988840"/>
            <a:ext cx="360040" cy="648072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331640" y="5373216"/>
            <a:ext cx="7623434" cy="830997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Масса новорожденного слоненка меньше массы слона</a:t>
            </a:r>
          </a:p>
          <a:p>
            <a:pPr algn="ctr"/>
            <a:r>
              <a:rPr lang="ru-RU" sz="2400" b="1" dirty="0" smtClean="0"/>
              <a:t> в  60 раз. Найдите массу слоненка.</a:t>
            </a:r>
            <a:endParaRPr lang="ru-RU" sz="2400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987824" y="1484784"/>
            <a:ext cx="1296144" cy="0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627784" y="1988840"/>
            <a:ext cx="288032" cy="648072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580112" y="1484784"/>
            <a:ext cx="1296144" cy="0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1619672" y="1988840"/>
            <a:ext cx="288032" cy="648072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6660232" y="1988840"/>
            <a:ext cx="432048" cy="648072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283968" y="1916832"/>
            <a:ext cx="360040" cy="792088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7740352" y="2060848"/>
            <a:ext cx="504056" cy="504056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644008" y="3573016"/>
            <a:ext cx="0" cy="792088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051720" y="3573016"/>
            <a:ext cx="0" cy="720080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452320" y="3573016"/>
            <a:ext cx="0" cy="792088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763688" y="1052736"/>
            <a:ext cx="122413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125</a:t>
            </a:r>
            <a:endParaRPr lang="ru-RU" sz="24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355976" y="1124744"/>
            <a:ext cx="122413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876256" y="1124744"/>
            <a:ext cx="122413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2339752" y="2636912"/>
            <a:ext cx="79208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1115616" y="2636912"/>
            <a:ext cx="79208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707904" y="2708920"/>
            <a:ext cx="79208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292080" y="2708920"/>
            <a:ext cx="79208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6588224" y="2636912"/>
            <a:ext cx="79208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8100392" y="2636912"/>
            <a:ext cx="79208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1115616" y="2060848"/>
            <a:ext cx="481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х4</a:t>
            </a:r>
            <a:endParaRPr lang="ru-RU" sz="24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2915816" y="2060848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+25</a:t>
            </a:r>
            <a:endParaRPr lang="ru-RU" sz="24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3707904" y="2060848"/>
            <a:ext cx="481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х5</a:t>
            </a:r>
            <a:endParaRPr lang="ru-RU" sz="24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5580112" y="2060848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+60</a:t>
            </a:r>
            <a:endParaRPr lang="ru-RU" sz="2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6300192" y="2060848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-2000</a:t>
            </a:r>
            <a:endParaRPr lang="ru-RU" sz="2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8244408" y="1988840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-5000</a:t>
            </a:r>
            <a:endParaRPr lang="ru-RU" sz="24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3419872" y="908720"/>
            <a:ext cx="590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-60</a:t>
            </a:r>
            <a:endParaRPr lang="ru-RU" sz="2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5940152" y="908720"/>
            <a:ext cx="792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х100</a:t>
            </a:r>
            <a:endParaRPr lang="ru-RU" sz="2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1907704" y="256490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4644008" y="2708920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+</a:t>
            </a:r>
            <a:endParaRPr lang="ru-RU" sz="40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7524328" y="256490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+</a:t>
            </a:r>
            <a:endParaRPr lang="ru-RU" sz="4000" b="1" dirty="0"/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1115616" y="3573016"/>
            <a:ext cx="1944216" cy="0"/>
          </a:xfrm>
          <a:prstGeom prst="line">
            <a:avLst/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3707904" y="3573016"/>
            <a:ext cx="2376264" cy="0"/>
          </a:xfrm>
          <a:prstGeom prst="line">
            <a:avLst/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6588224" y="3573016"/>
            <a:ext cx="2304256" cy="0"/>
          </a:xfrm>
          <a:prstGeom prst="line">
            <a:avLst/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Овал 70"/>
          <p:cNvSpPr/>
          <p:nvPr/>
        </p:nvSpPr>
        <p:spPr>
          <a:xfrm>
            <a:off x="1619672" y="429309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Блок-схема: решение 71"/>
          <p:cNvSpPr/>
          <p:nvPr/>
        </p:nvSpPr>
        <p:spPr>
          <a:xfrm>
            <a:off x="4067944" y="4365104"/>
            <a:ext cx="1152128" cy="864096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араллелограмм 72"/>
          <p:cNvSpPr/>
          <p:nvPr/>
        </p:nvSpPr>
        <p:spPr>
          <a:xfrm>
            <a:off x="6876256" y="4365104"/>
            <a:ext cx="1216152" cy="9144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8" y="332656"/>
            <a:ext cx="7128792" cy="400110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Найдите высоту (в см), длину тела (в см) и массу слона (в кг)</a:t>
            </a:r>
            <a:endParaRPr lang="ru-RU" sz="2000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220072" y="1988840"/>
            <a:ext cx="360040" cy="648072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331640" y="5373216"/>
            <a:ext cx="7623434" cy="830997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Масса новорожденного слоненка меньше массы слона</a:t>
            </a:r>
          </a:p>
          <a:p>
            <a:pPr algn="ctr"/>
            <a:r>
              <a:rPr lang="ru-RU" sz="2400" b="1" dirty="0" smtClean="0"/>
              <a:t> в  60 раз. Найдите массу слоненка.</a:t>
            </a:r>
            <a:endParaRPr lang="ru-RU" sz="2400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2987824" y="1484784"/>
            <a:ext cx="1296144" cy="0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627784" y="1988840"/>
            <a:ext cx="288032" cy="648072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580112" y="1484784"/>
            <a:ext cx="1296144" cy="0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1619672" y="1988840"/>
            <a:ext cx="288032" cy="648072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6660232" y="1988840"/>
            <a:ext cx="432048" cy="648072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283968" y="1916832"/>
            <a:ext cx="360040" cy="792088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7740352" y="2060848"/>
            <a:ext cx="504056" cy="504056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644008" y="3573016"/>
            <a:ext cx="0" cy="792088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051720" y="3573016"/>
            <a:ext cx="0" cy="720080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452320" y="3573016"/>
            <a:ext cx="0" cy="792088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763688" y="1052736"/>
            <a:ext cx="122413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125</a:t>
            </a:r>
            <a:endParaRPr lang="ru-RU" sz="24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355976" y="1124744"/>
            <a:ext cx="122413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65</a:t>
            </a:r>
            <a:endParaRPr lang="ru-RU" sz="2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876256" y="1124744"/>
            <a:ext cx="122413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6500</a:t>
            </a:r>
            <a:endParaRPr lang="ru-RU" sz="24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2339752" y="2636912"/>
            <a:ext cx="79208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150</a:t>
            </a:r>
            <a:endParaRPr lang="ru-RU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1115616" y="2636912"/>
            <a:ext cx="79208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500</a:t>
            </a:r>
            <a:endParaRPr lang="ru-RU" sz="24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3707904" y="2708920"/>
            <a:ext cx="79208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325</a:t>
            </a:r>
            <a:endParaRPr lang="ru-RU" sz="24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5292080" y="2708920"/>
            <a:ext cx="79208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125</a:t>
            </a:r>
            <a:endParaRPr lang="ru-RU" sz="24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516216" y="2636912"/>
            <a:ext cx="86409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4500</a:t>
            </a:r>
            <a:endParaRPr lang="ru-RU" sz="24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7956376" y="2636912"/>
            <a:ext cx="93610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1500</a:t>
            </a:r>
            <a:endParaRPr lang="ru-RU" sz="2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1115616" y="2060848"/>
            <a:ext cx="481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х4</a:t>
            </a:r>
            <a:endParaRPr lang="ru-RU" sz="24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2915816" y="2060848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+25</a:t>
            </a:r>
            <a:endParaRPr lang="ru-RU" sz="24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3707904" y="2060848"/>
            <a:ext cx="481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х5</a:t>
            </a:r>
            <a:endParaRPr lang="ru-RU" sz="24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5580112" y="2060848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+60</a:t>
            </a:r>
            <a:endParaRPr lang="ru-RU" sz="2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6300192" y="2060848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-2000</a:t>
            </a:r>
            <a:endParaRPr lang="ru-RU" sz="24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8244408" y="1988840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-5000</a:t>
            </a:r>
            <a:endParaRPr lang="ru-RU" sz="24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3419872" y="908720"/>
            <a:ext cx="590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-60</a:t>
            </a:r>
            <a:endParaRPr lang="ru-RU" sz="2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5940152" y="908720"/>
            <a:ext cx="792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х100</a:t>
            </a:r>
            <a:endParaRPr lang="ru-RU" sz="2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1907704" y="256490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-</a:t>
            </a:r>
            <a:endParaRPr lang="ru-RU" sz="40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4644008" y="2708920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+</a:t>
            </a:r>
            <a:endParaRPr lang="ru-RU" sz="40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7524328" y="256490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+</a:t>
            </a:r>
            <a:endParaRPr lang="ru-RU" sz="4000" b="1" dirty="0"/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1115616" y="3573016"/>
            <a:ext cx="1944216" cy="0"/>
          </a:xfrm>
          <a:prstGeom prst="line">
            <a:avLst/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3707904" y="3573016"/>
            <a:ext cx="2376264" cy="0"/>
          </a:xfrm>
          <a:prstGeom prst="line">
            <a:avLst/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6588224" y="3573016"/>
            <a:ext cx="2304256" cy="0"/>
          </a:xfrm>
          <a:prstGeom prst="line">
            <a:avLst/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Овал 70"/>
          <p:cNvSpPr/>
          <p:nvPr/>
        </p:nvSpPr>
        <p:spPr>
          <a:xfrm>
            <a:off x="1619672" y="429309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350</a:t>
            </a:r>
          </a:p>
          <a:p>
            <a:pPr algn="ctr"/>
            <a:r>
              <a:rPr lang="ru-RU" b="1" dirty="0" smtClean="0"/>
              <a:t>см</a:t>
            </a:r>
            <a:endParaRPr lang="ru-RU" b="1" dirty="0"/>
          </a:p>
        </p:txBody>
      </p:sp>
      <p:sp>
        <p:nvSpPr>
          <p:cNvPr id="72" name="Блок-схема: решение 71"/>
          <p:cNvSpPr/>
          <p:nvPr/>
        </p:nvSpPr>
        <p:spPr>
          <a:xfrm>
            <a:off x="4067944" y="4365104"/>
            <a:ext cx="1152128" cy="864096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450</a:t>
            </a:r>
          </a:p>
          <a:p>
            <a:pPr algn="ctr"/>
            <a:r>
              <a:rPr lang="ru-RU" b="1" dirty="0" smtClean="0"/>
              <a:t>см</a:t>
            </a:r>
            <a:endParaRPr lang="ru-RU" b="1" dirty="0"/>
          </a:p>
        </p:txBody>
      </p:sp>
      <p:sp>
        <p:nvSpPr>
          <p:cNvPr id="73" name="Параллелограмм 72"/>
          <p:cNvSpPr/>
          <p:nvPr/>
        </p:nvSpPr>
        <p:spPr>
          <a:xfrm>
            <a:off x="6876256" y="4365104"/>
            <a:ext cx="1216152" cy="9144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6000</a:t>
            </a:r>
          </a:p>
          <a:p>
            <a:pPr algn="ctr"/>
            <a:r>
              <a:rPr lang="ru-RU" b="1" dirty="0" smtClean="0"/>
              <a:t>кг</a:t>
            </a:r>
            <a:endParaRPr lang="ru-RU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6" y="332656"/>
            <a:ext cx="51869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Хочу все знать.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Непонятное животное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2627784" y="1700808"/>
            <a:ext cx="1872208" cy="504056"/>
          </a:xfrm>
          <a:prstGeom prst="line">
            <a:avLst/>
          </a:prstGeom>
          <a:ln w="635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403648" y="2204864"/>
            <a:ext cx="1224136" cy="1512168"/>
          </a:xfrm>
          <a:prstGeom prst="line">
            <a:avLst/>
          </a:prstGeom>
          <a:ln w="635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499992" y="1700808"/>
            <a:ext cx="2016224" cy="504056"/>
          </a:xfrm>
          <a:prstGeom prst="line">
            <a:avLst/>
          </a:prstGeom>
          <a:ln w="635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516216" y="2204864"/>
            <a:ext cx="1296144" cy="1512168"/>
          </a:xfrm>
          <a:prstGeom prst="line">
            <a:avLst/>
          </a:prstGeom>
          <a:ln w="635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6804248" y="3717032"/>
            <a:ext cx="1008112" cy="1656184"/>
          </a:xfrm>
          <a:prstGeom prst="line">
            <a:avLst/>
          </a:prstGeom>
          <a:ln w="635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4644008" y="5373216"/>
            <a:ext cx="2160240" cy="648072"/>
          </a:xfrm>
          <a:prstGeom prst="line">
            <a:avLst/>
          </a:prstGeom>
          <a:ln w="635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627784" y="2276872"/>
            <a:ext cx="4176464" cy="3096344"/>
          </a:xfrm>
          <a:prstGeom prst="line">
            <a:avLst/>
          </a:prstGeom>
          <a:ln w="635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403648" y="3717032"/>
            <a:ext cx="6408712" cy="0"/>
          </a:xfrm>
          <a:prstGeom prst="line">
            <a:avLst/>
          </a:prstGeom>
          <a:ln w="635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2627784" y="2204864"/>
            <a:ext cx="3888432" cy="3168352"/>
          </a:xfrm>
          <a:prstGeom prst="line">
            <a:avLst/>
          </a:prstGeom>
          <a:ln w="635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627784" y="5301208"/>
            <a:ext cx="1944216" cy="720080"/>
          </a:xfrm>
          <a:prstGeom prst="line">
            <a:avLst/>
          </a:prstGeom>
          <a:ln w="635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403648" y="3717032"/>
            <a:ext cx="1224136" cy="1584176"/>
          </a:xfrm>
          <a:prstGeom prst="line">
            <a:avLst/>
          </a:prstGeom>
          <a:ln w="635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419872" y="2852936"/>
            <a:ext cx="2304256" cy="0"/>
          </a:xfrm>
          <a:prstGeom prst="line">
            <a:avLst/>
          </a:prstGeom>
          <a:ln w="635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268016" y="3725416"/>
            <a:ext cx="1944216" cy="0"/>
          </a:xfrm>
          <a:prstGeom prst="line">
            <a:avLst/>
          </a:prstGeom>
          <a:ln w="635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652120" y="2852936"/>
            <a:ext cx="720080" cy="864096"/>
          </a:xfrm>
          <a:prstGeom prst="line">
            <a:avLst/>
          </a:prstGeom>
          <a:ln w="635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2843808" y="2852936"/>
            <a:ext cx="576064" cy="792088"/>
          </a:xfrm>
          <a:prstGeom prst="line">
            <a:avLst/>
          </a:prstGeom>
          <a:ln w="635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3563888" y="4653136"/>
            <a:ext cx="2232248" cy="0"/>
          </a:xfrm>
          <a:prstGeom prst="line">
            <a:avLst/>
          </a:prstGeom>
          <a:ln w="635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5796136" y="3717032"/>
            <a:ext cx="504056" cy="864096"/>
          </a:xfrm>
          <a:prstGeom prst="line">
            <a:avLst/>
          </a:prstGeom>
          <a:ln w="635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2843808" y="3717032"/>
            <a:ext cx="720080" cy="936104"/>
          </a:xfrm>
          <a:prstGeom prst="line">
            <a:avLst/>
          </a:prstGeom>
          <a:ln w="635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067944" y="2924944"/>
            <a:ext cx="393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</a:t>
            </a:r>
            <a:endParaRPr lang="ru-RU" sz="24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4716016" y="2996952"/>
            <a:ext cx="317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</a:t>
            </a:r>
            <a:endParaRPr lang="ru-RU" sz="2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5436096" y="314096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Ф</a:t>
            </a:r>
            <a:endParaRPr lang="ru-RU" sz="24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4644008" y="4149080"/>
            <a:ext cx="453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М</a:t>
            </a:r>
            <a:endParaRPr lang="ru-RU" sz="24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4067944" y="4149080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Л</a:t>
            </a:r>
            <a:endParaRPr lang="ru-RU" sz="2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3203848" y="3140968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4499992" y="1700808"/>
            <a:ext cx="144016" cy="4320480"/>
          </a:xfrm>
          <a:prstGeom prst="line">
            <a:avLst/>
          </a:prstGeom>
          <a:ln w="63500" cmpd="sng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436096" y="3789040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</a:t>
            </a:r>
            <a:endParaRPr lang="ru-RU" sz="24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3347864" y="3861048"/>
            <a:ext cx="385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И</a:t>
            </a:r>
            <a:endParaRPr lang="ru-RU" sz="24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4932040" y="2132856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17</a:t>
            </a:r>
            <a:endParaRPr lang="ru-RU" sz="24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6372200" y="2852936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25</a:t>
            </a:r>
            <a:endParaRPr lang="ru-RU" sz="24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6516216" y="414908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24</a:t>
            </a:r>
            <a:endParaRPr lang="ru-RU" sz="24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5076056" y="4941168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45</a:t>
            </a:r>
            <a:endParaRPr lang="ru-RU" sz="24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3707904" y="4941168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21</a:t>
            </a:r>
            <a:endParaRPr lang="ru-RU" sz="2400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2339752" y="4149080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140</a:t>
            </a:r>
            <a:endParaRPr lang="ru-RU" sz="2400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2339752" y="292494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15</a:t>
            </a:r>
            <a:endParaRPr lang="ru-RU" sz="24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3635896" y="220486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35</a:t>
            </a:r>
            <a:endParaRPr lang="ru-RU" sz="2400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6444208" y="116632"/>
            <a:ext cx="2512418" cy="1938992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Решите примеры</a:t>
            </a:r>
          </a:p>
          <a:p>
            <a:pPr algn="ctr"/>
            <a:r>
              <a:rPr lang="ru-RU" sz="2400" b="1" dirty="0" smtClean="0"/>
              <a:t> и соберите из </a:t>
            </a:r>
          </a:p>
          <a:p>
            <a:pPr algn="ctr"/>
            <a:r>
              <a:rPr lang="ru-RU" sz="2400" b="1" dirty="0" smtClean="0"/>
              <a:t>букв название</a:t>
            </a:r>
          </a:p>
          <a:p>
            <a:pPr algn="ctr"/>
            <a:r>
              <a:rPr lang="ru-RU" sz="2400" b="1" dirty="0" smtClean="0"/>
              <a:t>непонятного </a:t>
            </a:r>
          </a:p>
          <a:p>
            <a:pPr algn="ctr"/>
            <a:r>
              <a:rPr lang="ru-RU" sz="2400" b="1" dirty="0" smtClean="0"/>
              <a:t>животного 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7812360" y="2996952"/>
            <a:ext cx="1207383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31,5:1,5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059832" y="6165304"/>
            <a:ext cx="1047082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420:28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020272" y="5229200"/>
            <a:ext cx="891590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360:8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7956376" y="3717032"/>
            <a:ext cx="1047082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490:14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668344" y="4437112"/>
            <a:ext cx="1202573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2100:15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788024" y="6165304"/>
            <a:ext cx="1047082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600:25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556048" y="5741640"/>
            <a:ext cx="1047082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450:18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372200" y="6093296"/>
            <a:ext cx="1047082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450:18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79912" y="0"/>
            <a:ext cx="24410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Фламинго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6386" name="Picture 2" descr="Энергосбережение по способу фламинг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692696"/>
            <a:ext cx="6552728" cy="4914546"/>
          </a:xfrm>
          <a:prstGeom prst="rect">
            <a:avLst/>
          </a:prstGeom>
          <a:noFill/>
          <a:ln w="69850" cmpd="sng">
            <a:solidFill>
              <a:schemeClr val="tx2">
                <a:lumMod val="7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331640" y="5877272"/>
            <a:ext cx="5904656" cy="830997"/>
          </a:xfrm>
          <a:prstGeom prst="rect">
            <a:avLst/>
          </a:prstGeom>
          <a:solidFill>
            <a:schemeClr val="bg1"/>
          </a:solidFill>
          <a:ln w="666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Задание на дом:  найдите в интернете </a:t>
            </a:r>
          </a:p>
          <a:p>
            <a:pPr algn="ctr"/>
            <a:r>
              <a:rPr lang="ru-RU" sz="2400" b="1" dirty="0" smtClean="0"/>
              <a:t>информацию о фламинго.</a:t>
            </a:r>
            <a:endParaRPr lang="ru-RU" sz="24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779912" y="0"/>
            <a:ext cx="28682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Угадай – </a:t>
            </a:r>
            <a:r>
              <a:rPr lang="ru-RU" sz="4000" b="1" dirty="0" err="1" smtClean="0">
                <a:solidFill>
                  <a:srgbClr val="FF0000"/>
                </a:solidFill>
              </a:rPr>
              <a:t>ка</a:t>
            </a:r>
            <a:r>
              <a:rPr lang="ru-RU" sz="4000" b="1" dirty="0" smtClean="0">
                <a:solidFill>
                  <a:srgbClr val="FF0000"/>
                </a:solidFill>
              </a:rPr>
              <a:t>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5008" y="764704"/>
            <a:ext cx="8928992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Какой из указанных зверей самый крупный и самый сильный?</a:t>
            </a:r>
          </a:p>
        </p:txBody>
      </p:sp>
      <p:pic>
        <p:nvPicPr>
          <p:cNvPr id="18434" name="Picture 2" descr="Леопард: где обитает, чем питается, сколько живет, описа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340768"/>
            <a:ext cx="3201548" cy="2852936"/>
          </a:xfrm>
          <a:prstGeom prst="rect">
            <a:avLst/>
          </a:prstGeom>
          <a:noFill/>
        </p:spPr>
      </p:pic>
      <p:pic>
        <p:nvPicPr>
          <p:cNvPr id="18436" name="Picture 4" descr="Гепарды находятся на грани вымирания — Naked Scienc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412776"/>
            <a:ext cx="4464495" cy="2790310"/>
          </a:xfrm>
          <a:prstGeom prst="rect">
            <a:avLst/>
          </a:prstGeom>
          <a:noFill/>
        </p:spPr>
      </p:pic>
      <p:pic>
        <p:nvPicPr>
          <p:cNvPr id="18438" name="Picture 6" descr="Тигр – описание, виды, где обитает, чем питается, фот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4437112"/>
            <a:ext cx="4461520" cy="2230760"/>
          </a:xfrm>
          <a:prstGeom prst="rect">
            <a:avLst/>
          </a:prstGeom>
          <a:noFill/>
        </p:spPr>
      </p:pic>
      <p:sp>
        <p:nvSpPr>
          <p:cNvPr id="18440" name="AutoShape 8" descr="Обыкновенная рысь — Википе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1" name="Picture 9" descr="C:\Users\user\Desktop\Lynx_(17055457485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4437112"/>
            <a:ext cx="3328198" cy="220486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403648" y="1484784"/>
            <a:ext cx="639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0,9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0" y="1484784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9,9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59632" y="4653136"/>
            <a:ext cx="643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2,8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52120" y="4437112"/>
            <a:ext cx="825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1,24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0"/>
            <a:ext cx="9144000" cy="686816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31640" y="260648"/>
            <a:ext cx="7538666" cy="1200329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Решите примеры и выберите из полученных значений</a:t>
            </a:r>
          </a:p>
          <a:p>
            <a:pPr algn="ctr"/>
            <a:r>
              <a:rPr lang="ru-RU" sz="2400" b="1" dirty="0" smtClean="0"/>
              <a:t> наименьшее. Это число подскажет вам ответ, если вы</a:t>
            </a:r>
          </a:p>
          <a:p>
            <a:pPr algn="ctr"/>
            <a:r>
              <a:rPr lang="ru-RU" sz="2400" b="1" dirty="0" smtClean="0"/>
              <a:t> вернетесь к предыдущему слайду.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19672" y="1916832"/>
            <a:ext cx="947695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28х34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47664" y="4221088"/>
            <a:ext cx="1027845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2,8х34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75656" y="3068960"/>
            <a:ext cx="1183336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28х0,34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47664" y="3645024"/>
            <a:ext cx="1103187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952х34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75656" y="2492896"/>
            <a:ext cx="1207383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95,2:2,8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75656" y="5373216"/>
            <a:ext cx="1207382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9,52:3,4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47664" y="5949280"/>
            <a:ext cx="1047082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952:34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75656" y="4797152"/>
            <a:ext cx="1183337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280х3,4</a:t>
            </a:r>
          </a:p>
        </p:txBody>
      </p:sp>
      <p:pic>
        <p:nvPicPr>
          <p:cNvPr id="19458" name="Picture 2" descr="Удивительная коллекция фотографий семейства кошачьи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556792"/>
            <a:ext cx="3482752" cy="2316031"/>
          </a:xfrm>
          <a:prstGeom prst="rect">
            <a:avLst/>
          </a:prstGeom>
          <a:noFill/>
          <a:ln w="63500" cmpd="sng">
            <a:solidFill>
              <a:srgbClr val="FF0000"/>
            </a:solidFill>
          </a:ln>
        </p:spPr>
      </p:pic>
      <p:pic>
        <p:nvPicPr>
          <p:cNvPr id="19460" name="Picture 4" descr="20 редких видов диких кошек, о которых многие и не слышал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4005064"/>
            <a:ext cx="4110444" cy="2736382"/>
          </a:xfrm>
          <a:prstGeom prst="rect">
            <a:avLst/>
          </a:prstGeom>
          <a:noFill/>
          <a:ln w="63500" cmpd="sng">
            <a:solidFill>
              <a:srgbClr val="FF0000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03848" y="260648"/>
            <a:ext cx="3173241" cy="584775"/>
          </a:xfrm>
          <a:prstGeom prst="rect">
            <a:avLst/>
          </a:prstGeom>
          <a:noFill/>
          <a:ln w="635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Ответ:   2,8 - тигр</a:t>
            </a:r>
          </a:p>
        </p:txBody>
      </p:sp>
      <p:pic>
        <p:nvPicPr>
          <p:cNvPr id="20482" name="Picture 2" descr="Царь в полоску. Амурский тигр – злой дух тайги или просто большая кошка? |  Природа | Общество | Аргументы и Фак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196752"/>
            <a:ext cx="7480881" cy="4968552"/>
          </a:xfrm>
          <a:prstGeom prst="rect">
            <a:avLst/>
          </a:prstGeom>
          <a:noFill/>
          <a:ln w="63500" cmpd="sng">
            <a:solidFill>
              <a:srgbClr val="FF000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31640" y="188640"/>
            <a:ext cx="7200800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 урока: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Monotype Corsiva" pitchFamily="66" charset="0"/>
              </a:rPr>
              <a:t>повторить правила сравнения десятичных дробей, правила сложения, вычитания, умножения и деления десятичных дробей;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Monotype Corsiva" pitchFamily="66" charset="0"/>
              </a:rPr>
              <a:t>проверить умение правильно записывать числительные;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Monotype Corsiva" pitchFamily="66" charset="0"/>
              </a:rPr>
              <a:t>продолжать учиться работать с блок – схемами.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Monotype Corsiva" pitchFamily="66" charset="0"/>
              </a:rPr>
              <a:t>проследить, как умение работать с многозначными числами и </a:t>
            </a:r>
          </a:p>
          <a:p>
            <a:r>
              <a:rPr lang="ru-RU" sz="3200" b="1" dirty="0" smtClean="0">
                <a:latin typeface="Monotype Corsiva" pitchFamily="66" charset="0"/>
              </a:rPr>
              <a:t>десятичными дробями позволяют ответить на некоторые вопросы из мира </a:t>
            </a:r>
          </a:p>
          <a:p>
            <a:r>
              <a:rPr lang="ru-RU" sz="3200" b="1" dirty="0" smtClean="0">
                <a:latin typeface="Monotype Corsiva" pitchFamily="66" charset="0"/>
              </a:rPr>
              <a:t>животных.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0"/>
            <a:ext cx="9144000" cy="68681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55776" y="188640"/>
            <a:ext cx="44476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Черепахи - гиганты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57" y="980728"/>
            <a:ext cx="8229048" cy="1200329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На островах Тихого океана живут черепахи – гиганты. Они </a:t>
            </a:r>
          </a:p>
          <a:p>
            <a:pPr algn="ctr"/>
            <a:r>
              <a:rPr lang="ru-RU" sz="2400" b="1" dirty="0" smtClean="0"/>
              <a:t>такой величины, что дети могут кататься, сидя у них на </a:t>
            </a:r>
          </a:p>
          <a:p>
            <a:pPr algn="ctr"/>
            <a:r>
              <a:rPr lang="ru-RU" sz="2400" b="1" dirty="0" smtClean="0"/>
              <a:t>панцире. Их название узнаете, если поработаете со схемой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39168" y="2420888"/>
            <a:ext cx="633507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70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02519" y="2420888"/>
            <a:ext cx="830677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  -      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5508104" y="2852936"/>
            <a:ext cx="2664296" cy="432048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508104" y="2636912"/>
            <a:ext cx="1872208" cy="0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635896" y="2852936"/>
            <a:ext cx="1224136" cy="936104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211960" y="2852936"/>
            <a:ext cx="792088" cy="936104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4932040" y="2852936"/>
            <a:ext cx="144016" cy="864096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220072" y="2924944"/>
            <a:ext cx="360040" cy="864096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292080" y="2852936"/>
            <a:ext cx="1152128" cy="936104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436096" y="2852936"/>
            <a:ext cx="2088232" cy="792088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2771800" y="2852936"/>
            <a:ext cx="1944216" cy="864096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1763688" y="2708920"/>
            <a:ext cx="2952328" cy="1152128"/>
          </a:xfrm>
          <a:prstGeom prst="straightConnector1">
            <a:avLst/>
          </a:prstGeom>
          <a:ln w="444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339752" y="3789040"/>
            <a:ext cx="495650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25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209586" y="3789040"/>
            <a:ext cx="340158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6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995936" y="3789040"/>
            <a:ext cx="495650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19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716016" y="3717032"/>
            <a:ext cx="495650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35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580112" y="3789040"/>
            <a:ext cx="495650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64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444208" y="3789040"/>
            <a:ext cx="495650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43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524328" y="3645024"/>
            <a:ext cx="495650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26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250146" y="3068960"/>
            <a:ext cx="340158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452320" y="2420888"/>
            <a:ext cx="495650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69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259632" y="3861048"/>
            <a:ext cx="504034" cy="461665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10</a:t>
            </a:r>
          </a:p>
        </p:txBody>
      </p:sp>
      <p:pic>
        <p:nvPicPr>
          <p:cNvPr id="21510" name="Picture 6" descr="https://sun9-27.userapi.com/impg/qVNCbA_lsCpxPh13eesg7NDYfR0fktcWr9j7Jw/mxYEqJHUdi0.jpg?size=1280x322&amp;quality=95&amp;sign=031f34b77a24830305e3cb3f2781d57d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725144"/>
            <a:ext cx="7439472" cy="18714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pic>
        <p:nvPicPr>
          <p:cNvPr id="22530" name="Picture 2" descr="https://sun9-73.userapi.com/impg/wmPg9N2SKDYPDkFkyKqvmQ223Vi9BfkmccDMIQ/1ukFiJ24A-0.jpg?size=1280x385&amp;quality=95&amp;sign=a21f51ce159bc650200865818d5f588f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988840"/>
            <a:ext cx="7871520" cy="236760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51920" y="764704"/>
            <a:ext cx="1698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Ответ: 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31640" y="548680"/>
            <a:ext cx="745813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Спасибо за просмотр!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Буду рада, если презентация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 вам понравилась, и вы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смогли применить ее в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своей работе, заинтересовать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 детей и еще на шаг приблизить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их к такой красивой и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серьезной науке, как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МАТЕМАТИКА!!!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99792" y="116632"/>
            <a:ext cx="42242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Все о бобрах….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C:\Users\user\Desktop\DETAIL_PICTURE_343413_913825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124744"/>
            <a:ext cx="6628614" cy="4968552"/>
          </a:xfrm>
          <a:prstGeom prst="rect">
            <a:avLst/>
          </a:prstGeom>
          <a:noFill/>
          <a:ln w="63500" cmpd="sng">
            <a:solidFill>
              <a:srgbClr val="FF000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993392" y="3374136"/>
          <a:ext cx="706400" cy="702936"/>
        </p:xfrm>
        <a:graphic>
          <a:graphicData uri="http://schemas.openxmlformats.org/drawingml/2006/table">
            <a:tbl>
              <a:tblPr/>
              <a:tblGrid>
                <a:gridCol w="706400"/>
              </a:tblGrid>
              <a:tr h="7029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91680" y="692696"/>
            <a:ext cx="619490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1. Найти длину бобра по плану:</a:t>
            </a:r>
          </a:p>
          <a:p>
            <a:r>
              <a:rPr lang="ru-RU" sz="2400" b="1" dirty="0" smtClean="0"/>
              <a:t>а) из 1-й строки выбрать наименьшее число;</a:t>
            </a:r>
          </a:p>
          <a:p>
            <a:r>
              <a:rPr lang="ru-RU" sz="2400" b="1" dirty="0" smtClean="0"/>
              <a:t>б) из 2-й строки выбрать наибольшее число;</a:t>
            </a:r>
          </a:p>
          <a:p>
            <a:r>
              <a:rPr lang="ru-RU" sz="2400" b="1" dirty="0" smtClean="0"/>
              <a:t>в) из 3-й строки выбрать ни наименьшее,</a:t>
            </a:r>
          </a:p>
          <a:p>
            <a:r>
              <a:rPr lang="ru-RU" sz="2400" b="1" dirty="0" smtClean="0"/>
              <a:t> ни наибольшее число;</a:t>
            </a:r>
          </a:p>
          <a:p>
            <a:r>
              <a:rPr lang="ru-RU" sz="2400" b="1" dirty="0" smtClean="0"/>
              <a:t>г) найти сумму полученных чисел.</a:t>
            </a:r>
            <a:endParaRPr lang="ru-RU" sz="2400" b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619673" y="3140968"/>
          <a:ext cx="4032447" cy="2088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49"/>
                <a:gridCol w="1344149"/>
                <a:gridCol w="1344149"/>
              </a:tblGrid>
              <a:tr h="696077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5,9дм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6,3дм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3,6дм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96077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2,3дм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2,7дм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0дм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96077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3,7дм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4,1дм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1,4дм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704340" y="3140968"/>
            <a:ext cx="34396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2. Переведите результат</a:t>
            </a:r>
          </a:p>
          <a:p>
            <a:r>
              <a:rPr lang="ru-RU" sz="2400" b="1" dirty="0" smtClean="0"/>
              <a:t> в см и сравните его со</a:t>
            </a:r>
          </a:p>
          <a:p>
            <a:r>
              <a:rPr lang="ru-RU" sz="2400" b="1" dirty="0" smtClean="0"/>
              <a:t> своим ростом.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372200" y="5373216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704340" y="4365104"/>
            <a:ext cx="29123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3. А теперь найдите </a:t>
            </a:r>
          </a:p>
          <a:p>
            <a:r>
              <a:rPr lang="ru-RU" sz="2400" b="1" dirty="0" smtClean="0"/>
              <a:t>сумму чисел </a:t>
            </a:r>
          </a:p>
          <a:p>
            <a:r>
              <a:rPr lang="ru-RU" sz="2400" b="1" dirty="0" smtClean="0"/>
              <a:t>по диагонали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07704" y="5661248"/>
            <a:ext cx="27531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4. Сделайте вывод.</a:t>
            </a:r>
            <a:endParaRPr lang="ru-RU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436096" y="476672"/>
            <a:ext cx="3458888" cy="5509200"/>
          </a:xfrm>
          <a:prstGeom prst="rect">
            <a:avLst/>
          </a:prstGeom>
          <a:noFill/>
          <a:ln w="635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Ответы:</a:t>
            </a:r>
          </a:p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 А) 3,6</a:t>
            </a:r>
          </a:p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Б) 2,7</a:t>
            </a:r>
          </a:p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В) 3,7</a:t>
            </a:r>
          </a:p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Г) 10 дм</a:t>
            </a:r>
          </a:p>
          <a:p>
            <a:pPr marL="342900" indent="-342900">
              <a:buAutoNum type="arabicPeriod" startAt="2"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100см</a:t>
            </a:r>
          </a:p>
          <a:p>
            <a:pPr marL="342900" indent="-342900">
              <a:buAutoNum type="arabicPeriod" startAt="2"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 дм и 10 дм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Эксперты рассказали, как вести себя при встрече с бобром : Псковская Лента  Новостей / ПЛ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548680"/>
            <a:ext cx="3970949" cy="2880320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</p:pic>
      <p:pic>
        <p:nvPicPr>
          <p:cNvPr id="8196" name="Picture 4" descr="Миллион бобров завоевывает Евразию: к добру или к худу? — Naked Scienc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3861048"/>
            <a:ext cx="4097007" cy="2376264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1720" y="548680"/>
            <a:ext cx="4087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5. Найдите массу тела бобра.</a:t>
            </a:r>
            <a:endParaRPr lang="ru-RU" sz="2400" b="1" dirty="0"/>
          </a:p>
        </p:txBody>
      </p:sp>
      <p:sp>
        <p:nvSpPr>
          <p:cNvPr id="6" name="Овал 5"/>
          <p:cNvSpPr/>
          <p:nvPr/>
        </p:nvSpPr>
        <p:spPr>
          <a:xfrm>
            <a:off x="1691680" y="119675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156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699792" y="1268760"/>
            <a:ext cx="3401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:</a:t>
            </a:r>
            <a:endParaRPr lang="ru-RU" sz="4400" b="1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131840" y="1124744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83968" y="1196752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=</a:t>
            </a:r>
            <a:endParaRPr lang="ru-RU" sz="4800" b="1" dirty="0"/>
          </a:p>
        </p:txBody>
      </p:sp>
      <p:sp>
        <p:nvSpPr>
          <p:cNvPr id="12" name="Трапеция 11"/>
          <p:cNvSpPr/>
          <p:nvPr/>
        </p:nvSpPr>
        <p:spPr>
          <a:xfrm>
            <a:off x="1691680" y="2348880"/>
            <a:ext cx="914400" cy="121615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100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843808" y="2564904"/>
            <a:ext cx="3516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:</a:t>
            </a:r>
            <a:endParaRPr lang="ru-RU" sz="4400" b="1" dirty="0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275856" y="2348880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27984" y="2492896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=</a:t>
            </a:r>
            <a:endParaRPr lang="ru-RU" sz="48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547664" y="378904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1656</a:t>
            </a:r>
            <a:endParaRPr lang="ru-RU" sz="24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203848" y="3789040"/>
            <a:ext cx="14401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1500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627784" y="3861048"/>
            <a:ext cx="3516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-</a:t>
            </a:r>
            <a:endParaRPr lang="ru-RU" sz="4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716016" y="5157192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=</a:t>
            </a:r>
            <a:endParaRPr lang="ru-RU" sz="4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788024" y="3789040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=</a:t>
            </a:r>
            <a:endParaRPr lang="ru-RU" sz="4800" b="1" dirty="0"/>
          </a:p>
        </p:txBody>
      </p:sp>
      <p:sp>
        <p:nvSpPr>
          <p:cNvPr id="22" name="Прямоугольный треугольник 21"/>
          <p:cNvSpPr/>
          <p:nvPr/>
        </p:nvSpPr>
        <p:spPr>
          <a:xfrm>
            <a:off x="1763688" y="5157192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39</a:t>
            </a:r>
            <a:endParaRPr lang="ru-RU" b="1" dirty="0"/>
          </a:p>
        </p:txBody>
      </p:sp>
      <p:sp>
        <p:nvSpPr>
          <p:cNvPr id="23" name="Параллелограмм 22"/>
          <p:cNvSpPr/>
          <p:nvPr/>
        </p:nvSpPr>
        <p:spPr>
          <a:xfrm>
            <a:off x="3275856" y="5157192"/>
            <a:ext cx="1216152" cy="9144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61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771800" y="5301208"/>
            <a:ext cx="3516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+</a:t>
            </a:r>
            <a:endParaRPr lang="ru-RU" sz="4400" b="1" dirty="0"/>
          </a:p>
        </p:txBody>
      </p:sp>
      <p:sp>
        <p:nvSpPr>
          <p:cNvPr id="26" name="Правильный пятиугольник 25"/>
          <p:cNvSpPr/>
          <p:nvPr/>
        </p:nvSpPr>
        <p:spPr>
          <a:xfrm>
            <a:off x="5940152" y="2204864"/>
            <a:ext cx="960120" cy="9144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8</a:t>
            </a:r>
            <a:endParaRPr lang="ru-RU" sz="2800" dirty="0"/>
          </a:p>
        </p:txBody>
      </p:sp>
      <p:sp>
        <p:nvSpPr>
          <p:cNvPr id="27" name="TextBox 26"/>
          <p:cNvSpPr txBox="1"/>
          <p:nvPr/>
        </p:nvSpPr>
        <p:spPr>
          <a:xfrm>
            <a:off x="7020272" y="2348880"/>
            <a:ext cx="3516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х</a:t>
            </a:r>
            <a:endParaRPr lang="ru-RU" sz="4400" b="1" dirty="0"/>
          </a:p>
        </p:txBody>
      </p:sp>
      <p:sp>
        <p:nvSpPr>
          <p:cNvPr id="28" name="Параллелограмм 27"/>
          <p:cNvSpPr/>
          <p:nvPr/>
        </p:nvSpPr>
        <p:spPr>
          <a:xfrm>
            <a:off x="7380312" y="2276872"/>
            <a:ext cx="1216152" cy="9144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207</a:t>
            </a:r>
            <a:endParaRPr lang="ru-RU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8653160" y="2348880"/>
            <a:ext cx="490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=</a:t>
            </a:r>
            <a:endParaRPr lang="ru-RU" sz="4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6156176" y="3861048"/>
            <a:ext cx="2253309" cy="1200329"/>
          </a:xfrm>
          <a:prstGeom prst="rect">
            <a:avLst/>
          </a:prstGeom>
          <a:noFill/>
          <a:ln w="63500" cmpd="sng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Какая фигура </a:t>
            </a:r>
          </a:p>
          <a:p>
            <a:r>
              <a:rPr lang="ru-RU" sz="2400" b="1" dirty="0" smtClean="0"/>
              <a:t>здесь лишняя? </a:t>
            </a:r>
          </a:p>
          <a:p>
            <a:r>
              <a:rPr lang="ru-RU" sz="2400" b="1" dirty="0" smtClean="0"/>
              <a:t>Почему?</a:t>
            </a:r>
            <a:endParaRPr lang="ru-RU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59632" y="188640"/>
            <a:ext cx="6552728" cy="6494085"/>
          </a:xfrm>
          <a:prstGeom prst="rect">
            <a:avLst/>
          </a:prstGeom>
          <a:noFill/>
          <a:ln w="635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Ответы: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1) 39       2) 25      3) 156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4) 100     5)1656</a:t>
            </a:r>
          </a:p>
          <a:p>
            <a:pPr marL="342900" indent="-342900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Линий круг, т.к. остальные фигуры - многоугольники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1" name="Picture 1" descr="C:\Users\user\Desktop\biggest_beaver_dam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60648"/>
            <a:ext cx="6305028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87624" y="260648"/>
            <a:ext cx="74189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5. У бобра очень ценятся мех и жир. Давайте узнаем, </a:t>
            </a:r>
          </a:p>
          <a:p>
            <a:r>
              <a:rPr lang="ru-RU" sz="2400" b="1" dirty="0" smtClean="0"/>
              <a:t>сколько стоит 1г жира бобра и 1кг жира бобра.</a:t>
            </a:r>
            <a:endParaRPr lang="ru-RU" sz="2400" b="1" dirty="0"/>
          </a:p>
        </p:txBody>
      </p:sp>
      <p:sp>
        <p:nvSpPr>
          <p:cNvPr id="7" name="Параллелограмм 6"/>
          <p:cNvSpPr/>
          <p:nvPr/>
        </p:nvSpPr>
        <p:spPr>
          <a:xfrm>
            <a:off x="1691680" y="1124744"/>
            <a:ext cx="856112" cy="698376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32</a:t>
            </a:r>
            <a:endParaRPr lang="ru-RU" sz="2800" dirty="0"/>
          </a:p>
        </p:txBody>
      </p:sp>
      <p:cxnSp>
        <p:nvCxnSpPr>
          <p:cNvPr id="9" name="Прямая со стрелкой 8"/>
          <p:cNvCxnSpPr>
            <a:stCxn id="7" idx="4"/>
          </p:cNvCxnSpPr>
          <p:nvPr/>
        </p:nvCxnSpPr>
        <p:spPr>
          <a:xfrm>
            <a:off x="2119736" y="1823120"/>
            <a:ext cx="3992" cy="525760"/>
          </a:xfrm>
          <a:prstGeom prst="straightConnector1">
            <a:avLst/>
          </a:prstGeom>
          <a:ln w="76200" cmpd="sng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619672" y="2348880"/>
            <a:ext cx="10081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195736" y="2924944"/>
            <a:ext cx="3992" cy="525760"/>
          </a:xfrm>
          <a:prstGeom prst="straightConnector1">
            <a:avLst/>
          </a:prstGeom>
          <a:ln w="76200" cmpd="sng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39752" y="1772816"/>
            <a:ext cx="5325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х5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83768" y="2924944"/>
            <a:ext cx="9252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- 106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8" name="Блок-схема: решение 17"/>
          <p:cNvSpPr/>
          <p:nvPr/>
        </p:nvSpPr>
        <p:spPr>
          <a:xfrm>
            <a:off x="1691680" y="3429000"/>
            <a:ext cx="1008112" cy="72008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2987824" y="2132856"/>
            <a:ext cx="792088" cy="0"/>
          </a:xfrm>
          <a:prstGeom prst="straightConnector1">
            <a:avLst/>
          </a:prstGeom>
          <a:ln w="76200" cmpd="sng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3779912" y="2132856"/>
            <a:ext cx="0" cy="2880320"/>
          </a:xfrm>
          <a:prstGeom prst="straightConnector1">
            <a:avLst/>
          </a:prstGeom>
          <a:ln w="76200" cmpd="sng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699792" y="5013176"/>
            <a:ext cx="1080120" cy="0"/>
          </a:xfrm>
          <a:prstGeom prst="straightConnector1">
            <a:avLst/>
          </a:prstGeom>
          <a:ln w="76200" cmpd="sng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195736" y="4149080"/>
            <a:ext cx="3992" cy="525760"/>
          </a:xfrm>
          <a:prstGeom prst="straightConnector1">
            <a:avLst/>
          </a:prstGeom>
          <a:ln w="76200" cmpd="sng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Трапеция 22"/>
          <p:cNvSpPr/>
          <p:nvPr/>
        </p:nvSpPr>
        <p:spPr>
          <a:xfrm>
            <a:off x="1619672" y="4653136"/>
            <a:ext cx="1152128" cy="72008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› 100</a:t>
            </a:r>
            <a:endParaRPr lang="ru-RU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2771800" y="4581128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да</a:t>
            </a:r>
            <a:endParaRPr lang="ru-RU" b="1" dirty="0"/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2195736" y="5373216"/>
            <a:ext cx="3992" cy="525760"/>
          </a:xfrm>
          <a:prstGeom prst="straightConnector1">
            <a:avLst/>
          </a:prstGeom>
          <a:ln w="76200" cmpd="sng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1763688" y="5877272"/>
            <a:ext cx="842392" cy="836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1547664" y="5445224"/>
            <a:ext cx="515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нет</a:t>
            </a:r>
            <a:endParaRPr lang="ru-RU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483768" y="5373216"/>
            <a:ext cx="715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х15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1266" name="Picture 2" descr="izi.ua - гиперпространство бесплатных объявлений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196752"/>
            <a:ext cx="3672408" cy="3284470"/>
          </a:xfrm>
          <a:prstGeom prst="rect">
            <a:avLst/>
          </a:prstGeom>
          <a:noFill/>
          <a:ln w="63500">
            <a:solidFill>
              <a:schemeClr val="tx2">
                <a:lumMod val="75000"/>
              </a:schemeClr>
            </a:solidFill>
          </a:ln>
        </p:spPr>
      </p:pic>
      <p:sp>
        <p:nvSpPr>
          <p:cNvPr id="38" name="TextBox 37"/>
          <p:cNvSpPr txBox="1"/>
          <p:nvPr/>
        </p:nvSpPr>
        <p:spPr>
          <a:xfrm>
            <a:off x="4427984" y="4653136"/>
            <a:ext cx="3759555" cy="1569660"/>
          </a:xfrm>
          <a:prstGeom prst="rect">
            <a:avLst/>
          </a:prstGeom>
          <a:solidFill>
            <a:schemeClr val="bg1"/>
          </a:solidFill>
          <a:ln w="66675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Задание на дом:</a:t>
            </a:r>
          </a:p>
          <a:p>
            <a:r>
              <a:rPr lang="ru-RU" sz="2400" b="1" dirty="0" smtClean="0"/>
              <a:t> найдите в </a:t>
            </a:r>
          </a:p>
          <a:p>
            <a:r>
              <a:rPr lang="ru-RU" sz="2400" b="1" dirty="0" smtClean="0"/>
              <a:t>интернете информацию о </a:t>
            </a:r>
          </a:p>
          <a:p>
            <a:r>
              <a:rPr lang="ru-RU" sz="2400" b="1" dirty="0" smtClean="0"/>
              <a:t>пользе жира бобра.</a:t>
            </a:r>
            <a:endParaRPr lang="ru-RU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ikie_zhivSlideMin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87624" y="260648"/>
            <a:ext cx="74189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5. У бобра очень ценятся мех и жир. Давайте узнаем, </a:t>
            </a:r>
          </a:p>
          <a:p>
            <a:r>
              <a:rPr lang="ru-RU" sz="2400" b="1" dirty="0" smtClean="0"/>
              <a:t>сколько стоит 100г жира бобра.</a:t>
            </a:r>
            <a:endParaRPr lang="ru-RU" sz="2400" b="1" dirty="0"/>
          </a:p>
        </p:txBody>
      </p:sp>
      <p:sp>
        <p:nvSpPr>
          <p:cNvPr id="7" name="Параллелограмм 6"/>
          <p:cNvSpPr/>
          <p:nvPr/>
        </p:nvSpPr>
        <p:spPr>
          <a:xfrm>
            <a:off x="1691680" y="1124744"/>
            <a:ext cx="856112" cy="698376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32</a:t>
            </a:r>
            <a:endParaRPr lang="ru-RU" sz="2800" dirty="0"/>
          </a:p>
        </p:txBody>
      </p:sp>
      <p:cxnSp>
        <p:nvCxnSpPr>
          <p:cNvPr id="9" name="Прямая со стрелкой 8"/>
          <p:cNvCxnSpPr>
            <a:stCxn id="7" idx="4"/>
          </p:cNvCxnSpPr>
          <p:nvPr/>
        </p:nvCxnSpPr>
        <p:spPr>
          <a:xfrm>
            <a:off x="2119736" y="1823120"/>
            <a:ext cx="3992" cy="525760"/>
          </a:xfrm>
          <a:prstGeom prst="straightConnector1">
            <a:avLst/>
          </a:prstGeom>
          <a:ln w="76200" cmpd="sng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619672" y="2348880"/>
            <a:ext cx="10081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160</a:t>
            </a:r>
            <a:endParaRPr lang="ru-RU" sz="28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195736" y="2924944"/>
            <a:ext cx="3992" cy="525760"/>
          </a:xfrm>
          <a:prstGeom prst="straightConnector1">
            <a:avLst/>
          </a:prstGeom>
          <a:ln w="76200" cmpd="sng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39752" y="1772816"/>
            <a:ext cx="5325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х5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83768" y="2924944"/>
            <a:ext cx="9252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- 106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8" name="Блок-схема: решение 17"/>
          <p:cNvSpPr/>
          <p:nvPr/>
        </p:nvSpPr>
        <p:spPr>
          <a:xfrm>
            <a:off x="1691680" y="3429000"/>
            <a:ext cx="1008112" cy="72008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54</a:t>
            </a:r>
            <a:endParaRPr lang="ru-RU" sz="2400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2987824" y="2132856"/>
            <a:ext cx="792088" cy="0"/>
          </a:xfrm>
          <a:prstGeom prst="straightConnector1">
            <a:avLst/>
          </a:prstGeom>
          <a:ln w="76200" cmpd="sng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3779912" y="2132856"/>
            <a:ext cx="0" cy="2880320"/>
          </a:xfrm>
          <a:prstGeom prst="straightConnector1">
            <a:avLst/>
          </a:prstGeom>
          <a:ln w="76200" cmpd="sng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699792" y="5013176"/>
            <a:ext cx="1080120" cy="0"/>
          </a:xfrm>
          <a:prstGeom prst="straightConnector1">
            <a:avLst/>
          </a:prstGeom>
          <a:ln w="76200" cmpd="sng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195736" y="4149080"/>
            <a:ext cx="3992" cy="525760"/>
          </a:xfrm>
          <a:prstGeom prst="straightConnector1">
            <a:avLst/>
          </a:prstGeom>
          <a:ln w="76200" cmpd="sng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Трапеция 22"/>
          <p:cNvSpPr/>
          <p:nvPr/>
        </p:nvSpPr>
        <p:spPr>
          <a:xfrm>
            <a:off x="1619672" y="4653136"/>
            <a:ext cx="1152128" cy="72008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› 100</a:t>
            </a:r>
            <a:endParaRPr lang="ru-RU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2771800" y="4581128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да</a:t>
            </a:r>
            <a:endParaRPr lang="ru-RU" b="1" dirty="0"/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2195736" y="5373216"/>
            <a:ext cx="3992" cy="525760"/>
          </a:xfrm>
          <a:prstGeom prst="straightConnector1">
            <a:avLst/>
          </a:prstGeom>
          <a:ln w="76200" cmpd="sng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1763688" y="5877272"/>
            <a:ext cx="842392" cy="836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810</a:t>
            </a:r>
            <a:endParaRPr lang="ru-RU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1547664" y="5445224"/>
            <a:ext cx="515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нет</a:t>
            </a:r>
            <a:endParaRPr lang="ru-RU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483768" y="5373216"/>
            <a:ext cx="715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х15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03848" y="5733256"/>
            <a:ext cx="4578561" cy="954107"/>
          </a:xfrm>
          <a:prstGeom prst="rect">
            <a:avLst/>
          </a:prstGeom>
          <a:noFill/>
          <a:ln w="635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100г жира стоят 810 рублей.</a:t>
            </a:r>
          </a:p>
          <a:p>
            <a:r>
              <a:rPr lang="ru-RU" sz="2800" b="1" dirty="0" smtClean="0"/>
              <a:t>1кг жира стоит 8100 рублей</a:t>
            </a:r>
            <a:endParaRPr lang="ru-RU" sz="2800" b="1" dirty="0"/>
          </a:p>
        </p:txBody>
      </p:sp>
      <p:pic>
        <p:nvPicPr>
          <p:cNvPr id="41986" name="Picture 2" descr="Новокузнецкие зоозащитники всю ночь спасали бобра — Новости Новокузнецка  сегодня, новости дня, последние новост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196752"/>
            <a:ext cx="4510751" cy="3960440"/>
          </a:xfrm>
          <a:prstGeom prst="rect">
            <a:avLst/>
          </a:prstGeom>
          <a:noFill/>
          <a:ln w="73025" cmpd="sng">
            <a:solidFill>
              <a:srgbClr val="C0000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715</Words>
  <Application>Microsoft Office PowerPoint</Application>
  <PresentationFormat>Экран (4:3)</PresentationFormat>
  <Paragraphs>243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2023-07-18T11:37:12Z</dcterms:created>
  <dcterms:modified xsi:type="dcterms:W3CDTF">2024-07-30T05:28:29Z</dcterms:modified>
</cp:coreProperties>
</file>