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5" r:id="rId2"/>
    <p:sldId id="256" r:id="rId3"/>
    <p:sldId id="257" r:id="rId4"/>
    <p:sldId id="258" r:id="rId5"/>
    <p:sldId id="260" r:id="rId6"/>
    <p:sldId id="262" r:id="rId7"/>
    <p:sldId id="259" r:id="rId8"/>
    <p:sldId id="261" r:id="rId9"/>
    <p:sldId id="270" r:id="rId10"/>
    <p:sldId id="269" r:id="rId11"/>
    <p:sldId id="268" r:id="rId12"/>
    <p:sldId id="267" r:id="rId13"/>
    <p:sldId id="266" r:id="rId14"/>
    <p:sldId id="27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A9FFAA-B12C-409A-A01D-F82B741EFDBE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A83F3C-4952-43A8-B3CA-93906D8D70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12261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A83F3C-4952-43A8-B3CA-93906D8D708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40013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8.jpeg"/><Relationship Id="rId4" Type="http://schemas.openxmlformats.org/officeDocument/2006/relationships/image" Target="../media/image7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7" Type="http://schemas.openxmlformats.org/officeDocument/2006/relationships/image" Target="../media/image1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G"/><Relationship Id="rId5" Type="http://schemas.openxmlformats.org/officeDocument/2006/relationships/image" Target="../media/image16.jpeg"/><Relationship Id="rId4" Type="http://schemas.openxmlformats.org/officeDocument/2006/relationships/image" Target="../media/image1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02505" y="116632"/>
            <a:ext cx="8424936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>
                <a:solidFill>
                  <a:srgbClr val="4472C4">
                    <a:lumMod val="50000"/>
                  </a:srgbClr>
                </a:solidFill>
                <a:latin typeface="Round Script" pitchFamily="34" charset="0"/>
              </a:rPr>
              <a:t>Муниципальное бюджетное дошкольное образовательное учреждение</a:t>
            </a:r>
            <a:br>
              <a:rPr lang="ru-RU" b="1" dirty="0">
                <a:solidFill>
                  <a:srgbClr val="4472C4">
                    <a:lumMod val="50000"/>
                  </a:srgbClr>
                </a:solidFill>
                <a:latin typeface="Round Script" pitchFamily="34" charset="0"/>
              </a:rPr>
            </a:br>
            <a:r>
              <a:rPr lang="ru-RU" b="1" dirty="0">
                <a:solidFill>
                  <a:srgbClr val="4472C4">
                    <a:lumMod val="50000"/>
                  </a:srgbClr>
                </a:solidFill>
                <a:latin typeface="Round Script" pitchFamily="34" charset="0"/>
              </a:rPr>
              <a:t>          «Детский сад комбинированного вида №82»</a:t>
            </a:r>
          </a:p>
          <a:p>
            <a:pPr lvl="0" algn="ctr"/>
            <a:r>
              <a:rPr lang="ru-RU" b="1" dirty="0">
                <a:solidFill>
                  <a:srgbClr val="4472C4">
                    <a:lumMod val="50000"/>
                  </a:srgbClr>
                </a:solidFill>
                <a:latin typeface="Round Script" pitchFamily="34" charset="0"/>
              </a:rPr>
              <a:t> </a:t>
            </a:r>
            <a:r>
              <a:rPr lang="ru-RU" b="1" dirty="0" err="1">
                <a:solidFill>
                  <a:srgbClr val="4472C4">
                    <a:lumMod val="50000"/>
                  </a:srgbClr>
                </a:solidFill>
                <a:latin typeface="Round Script" pitchFamily="34" charset="0"/>
              </a:rPr>
              <a:t>г.Курска</a:t>
            </a:r>
            <a:endParaRPr lang="ru-RU" b="1" dirty="0">
              <a:solidFill>
                <a:srgbClr val="4472C4">
                  <a:lumMod val="50000"/>
                </a:srgbClr>
              </a:solidFill>
              <a:latin typeface="Round Script" pitchFamily="34" charset="0"/>
            </a:endParaRPr>
          </a:p>
          <a:p>
            <a:pPr lvl="0" algn="ctr"/>
            <a:endParaRPr lang="ru-RU" b="1" dirty="0">
              <a:solidFill>
                <a:srgbClr val="C00000"/>
              </a:solidFill>
              <a:latin typeface="Round Script" pitchFamily="34" charset="0"/>
            </a:endParaRPr>
          </a:p>
          <a:p>
            <a:pPr lvl="0" algn="ctr"/>
            <a:endParaRPr lang="ru-RU" b="1" dirty="0">
              <a:solidFill>
                <a:srgbClr val="C00000"/>
              </a:solidFill>
              <a:latin typeface="Round Script" pitchFamily="34" charset="0"/>
            </a:endParaRPr>
          </a:p>
          <a:p>
            <a:pPr lvl="0" algn="ctr"/>
            <a:endParaRPr lang="ru-RU" b="1" dirty="0" smtClean="0">
              <a:solidFill>
                <a:srgbClr val="C00000"/>
              </a:solidFill>
              <a:latin typeface="Round Script" pitchFamily="34" charset="0"/>
            </a:endParaRPr>
          </a:p>
          <a:p>
            <a:pPr lvl="0" algn="ctr"/>
            <a:endParaRPr lang="ru-RU" b="1" dirty="0" smtClean="0">
              <a:solidFill>
                <a:srgbClr val="C00000"/>
              </a:solidFill>
              <a:latin typeface="Round Script" pitchFamily="34" charset="0"/>
            </a:endParaRPr>
          </a:p>
          <a:p>
            <a:pPr lvl="0" algn="ctr"/>
            <a:endParaRPr lang="ru-RU" b="1" dirty="0">
              <a:solidFill>
                <a:srgbClr val="C00000"/>
              </a:solidFill>
              <a:latin typeface="Round Script" pitchFamily="34" charset="0"/>
            </a:endParaRPr>
          </a:p>
          <a:p>
            <a:pPr lvl="0" algn="ctr"/>
            <a:r>
              <a:rPr lang="ru-RU" sz="2800" b="1" dirty="0" smtClean="0">
                <a:solidFill>
                  <a:srgbClr val="C00000"/>
                </a:solidFill>
                <a:latin typeface="Round Script" pitchFamily="34" charset="0"/>
              </a:rPr>
              <a:t>Презентация на тему:</a:t>
            </a:r>
          </a:p>
          <a:p>
            <a:pPr lvl="0" algn="ctr"/>
            <a:r>
              <a:rPr lang="ru-RU" sz="2800" b="1" dirty="0" smtClean="0">
                <a:solidFill>
                  <a:srgbClr val="C00000"/>
                </a:solidFill>
                <a:latin typeface="Round Script" pitchFamily="34" charset="0"/>
              </a:rPr>
              <a:t>« Использование </a:t>
            </a:r>
            <a:r>
              <a:rPr lang="ru-RU" sz="2800" b="1" dirty="0">
                <a:solidFill>
                  <a:srgbClr val="C00000"/>
                </a:solidFill>
                <a:latin typeface="Round Script" pitchFamily="34" charset="0"/>
              </a:rPr>
              <a:t>территории детского сада для оптимизации двигательной активности детей дошкольного </a:t>
            </a:r>
            <a:r>
              <a:rPr lang="ru-RU" sz="2800" b="1" dirty="0" smtClean="0">
                <a:solidFill>
                  <a:srgbClr val="C00000"/>
                </a:solidFill>
                <a:latin typeface="Round Script" pitchFamily="34" charset="0"/>
              </a:rPr>
              <a:t>возраста»</a:t>
            </a:r>
            <a:endParaRPr lang="ru-RU" sz="2800" b="1" dirty="0">
              <a:solidFill>
                <a:srgbClr val="C00000"/>
              </a:solidFill>
              <a:latin typeface="Round Script" pitchFamily="34" charset="0"/>
            </a:endParaRPr>
          </a:p>
          <a:p>
            <a:pPr lvl="0" algn="ctr"/>
            <a:endParaRPr lang="ru-RU" b="1" dirty="0" smtClean="0">
              <a:solidFill>
                <a:srgbClr val="C00000"/>
              </a:solidFill>
              <a:latin typeface="Round Script" pitchFamily="34" charset="0"/>
            </a:endParaRPr>
          </a:p>
          <a:p>
            <a:pPr lvl="0" algn="ctr"/>
            <a:endParaRPr lang="ru-RU" b="1" dirty="0">
              <a:solidFill>
                <a:srgbClr val="C00000"/>
              </a:solidFill>
              <a:latin typeface="Round Script" pitchFamily="34" charset="0"/>
            </a:endParaRPr>
          </a:p>
          <a:p>
            <a:pPr lvl="0" algn="ctr"/>
            <a:endParaRPr lang="ru-RU" b="1" dirty="0">
              <a:solidFill>
                <a:srgbClr val="C00000"/>
              </a:solidFill>
              <a:latin typeface="Round Script" pitchFamily="34" charset="0"/>
            </a:endParaRPr>
          </a:p>
          <a:p>
            <a:pPr lvl="0" algn="ctr"/>
            <a:endParaRPr lang="ru-RU" b="1" dirty="0">
              <a:solidFill>
                <a:srgbClr val="C00000"/>
              </a:solidFill>
              <a:latin typeface="Round Script" pitchFamily="34" charset="0"/>
            </a:endParaRPr>
          </a:p>
          <a:p>
            <a:pPr lvl="0" algn="ctr"/>
            <a:r>
              <a:rPr lang="ru-RU" b="1" dirty="0">
                <a:solidFill>
                  <a:srgbClr val="C00000"/>
                </a:solidFill>
                <a:latin typeface="Round Script" pitchFamily="34" charset="0"/>
              </a:rPr>
              <a:t>                              </a:t>
            </a:r>
            <a:r>
              <a:rPr lang="ru-RU" b="1" dirty="0" smtClean="0">
                <a:solidFill>
                  <a:srgbClr val="4472C4">
                    <a:lumMod val="50000"/>
                  </a:srgbClr>
                </a:solidFill>
                <a:latin typeface="Round Script" pitchFamily="34" charset="0"/>
              </a:rPr>
              <a:t>Подготовила </a:t>
            </a:r>
            <a:r>
              <a:rPr lang="ru-RU" b="1" dirty="0">
                <a:solidFill>
                  <a:srgbClr val="4472C4">
                    <a:lumMod val="50000"/>
                  </a:srgbClr>
                </a:solidFill>
                <a:latin typeface="Round Script" pitchFamily="34" charset="0"/>
              </a:rPr>
              <a:t>воспитатель:</a:t>
            </a:r>
          </a:p>
          <a:p>
            <a:pPr lvl="0" algn="ctr"/>
            <a:r>
              <a:rPr lang="ru-RU" b="1" dirty="0">
                <a:solidFill>
                  <a:srgbClr val="4472C4">
                    <a:lumMod val="50000"/>
                  </a:srgbClr>
                </a:solidFill>
                <a:latin typeface="Round Script" pitchFamily="34" charset="0"/>
              </a:rPr>
              <a:t>                               </a:t>
            </a:r>
            <a:r>
              <a:rPr lang="ru-RU" b="1" dirty="0" smtClean="0">
                <a:solidFill>
                  <a:srgbClr val="4472C4">
                    <a:lumMod val="50000"/>
                  </a:srgbClr>
                </a:solidFill>
                <a:latin typeface="Round Script" pitchFamily="34" charset="0"/>
              </a:rPr>
              <a:t>Борисова </a:t>
            </a:r>
            <a:r>
              <a:rPr lang="ru-RU" b="1" smtClean="0">
                <a:solidFill>
                  <a:srgbClr val="4472C4">
                    <a:lumMod val="50000"/>
                  </a:srgbClr>
                </a:solidFill>
                <a:latin typeface="Round Script" pitchFamily="34" charset="0"/>
              </a:rPr>
              <a:t>Римма Николаевна</a:t>
            </a:r>
            <a:endParaRPr lang="ru-RU" b="1" dirty="0">
              <a:solidFill>
                <a:srgbClr val="4472C4">
                  <a:lumMod val="50000"/>
                </a:srgbClr>
              </a:solidFill>
              <a:latin typeface="Round Script" pitchFamily="34" charset="0"/>
            </a:endParaRPr>
          </a:p>
          <a:p>
            <a:pPr lvl="0" algn="ctr"/>
            <a:endParaRPr lang="ru-RU" b="1" dirty="0">
              <a:solidFill>
                <a:srgbClr val="C00000"/>
              </a:solidFill>
              <a:latin typeface="Segoe Script" panose="030B05040200000000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35030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173" y="3717032"/>
            <a:ext cx="3886783" cy="29150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456" y="3663623"/>
            <a:ext cx="3969693" cy="29772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63152"/>
            <a:ext cx="2448272" cy="32643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13"/>
          <a:stretch/>
        </p:blipFill>
        <p:spPr>
          <a:xfrm>
            <a:off x="5370152" y="207683"/>
            <a:ext cx="2688300" cy="31753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521331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286000" y="28288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16632"/>
            <a:ext cx="878497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latin typeface="Round Script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Round Script" pitchFamily="34" charset="0"/>
              </a:rPr>
              <a:t>ТЕРРИТОРИЯ МБДОУ</a:t>
            </a:r>
          </a:p>
          <a:p>
            <a:r>
              <a:rPr lang="ru-RU" sz="2400" dirty="0" smtClean="0">
                <a:latin typeface="Round Script" pitchFamily="34" charset="0"/>
              </a:rPr>
              <a:t>Асфальтированная </a:t>
            </a:r>
            <a:r>
              <a:rPr lang="ru-RU" sz="2400" dirty="0">
                <a:latin typeface="Round Script" pitchFamily="34" charset="0"/>
              </a:rPr>
              <a:t>территория вокруг детского сада предназначена для организации массовых культурных мероприятии с участием детей, а так же для стимулирования разнообразной двигательной активности</a:t>
            </a:r>
            <a:r>
              <a:rPr lang="ru-RU" sz="2400" dirty="0" smtClean="0">
                <a:latin typeface="Round Script" pitchFamily="34" charset="0"/>
              </a:rPr>
              <a:t>. </a:t>
            </a:r>
          </a:p>
          <a:p>
            <a:r>
              <a:rPr lang="ru-RU" sz="2400" dirty="0" smtClean="0">
                <a:latin typeface="Round Script" pitchFamily="34" charset="0"/>
              </a:rPr>
              <a:t>На территории детского сада имеется спортивно-развлекательный комплекс, для детей разновозрастной категории.</a:t>
            </a:r>
          </a:p>
          <a:p>
            <a:r>
              <a:rPr lang="ru-RU" sz="2400" dirty="0" smtClean="0">
                <a:latin typeface="Round Script" pitchFamily="34" charset="0"/>
              </a:rPr>
              <a:t>Асфальтированная территория позволяет сделать разметку для соревнований на самокатах, машинках, а так же более спокойных физических игр. (классики, змейки)</a:t>
            </a:r>
          </a:p>
          <a:p>
            <a:endParaRPr lang="ru-RU" sz="2400" dirty="0" smtClean="0">
              <a:latin typeface="Round Script" pitchFamily="34" charset="0"/>
            </a:endParaRPr>
          </a:p>
          <a:p>
            <a:endParaRPr lang="ru-RU" sz="2400" dirty="0" smtClean="0">
              <a:latin typeface="Round Script" pitchFamily="34" charset="0"/>
            </a:endParaRPr>
          </a:p>
          <a:p>
            <a:r>
              <a:rPr lang="ru-RU" sz="2400" dirty="0" smtClean="0">
                <a:latin typeface="Round Script" pitchFamily="34" charset="0"/>
              </a:rPr>
              <a:t> </a:t>
            </a:r>
            <a:endParaRPr lang="ru-RU" sz="2400" dirty="0">
              <a:latin typeface="Round Scrip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21331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5271" y="239447"/>
            <a:ext cx="2304256" cy="30723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710" y="244885"/>
            <a:ext cx="2300177" cy="30669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37" y="3501008"/>
            <a:ext cx="3995936" cy="29969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35" r="11151" b="18863"/>
          <a:stretch/>
        </p:blipFill>
        <p:spPr>
          <a:xfrm>
            <a:off x="4726625" y="3501009"/>
            <a:ext cx="3790535" cy="29491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521331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57" b="24521"/>
          <a:stretch/>
        </p:blipFill>
        <p:spPr>
          <a:xfrm>
            <a:off x="323528" y="188640"/>
            <a:ext cx="3056981" cy="32403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45546"/>
            <a:ext cx="4244605" cy="31834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681504"/>
            <a:ext cx="2206842" cy="29424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355"/>
          <a:stretch/>
        </p:blipFill>
        <p:spPr>
          <a:xfrm>
            <a:off x="6262254" y="3649603"/>
            <a:ext cx="2766168" cy="29743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71" r="9251" b="9636"/>
          <a:stretch/>
        </p:blipFill>
        <p:spPr>
          <a:xfrm>
            <a:off x="2771800" y="3798643"/>
            <a:ext cx="3255818" cy="27081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521331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9" r="24345"/>
          <a:stretch/>
        </p:blipFill>
        <p:spPr>
          <a:xfrm>
            <a:off x="251520" y="116632"/>
            <a:ext cx="3463637" cy="40770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2780928"/>
            <a:ext cx="4830283" cy="36227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155951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3498" y="332656"/>
            <a:ext cx="8928991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Round Script" pitchFamily="34" charset="0"/>
              </a:rPr>
              <a:t>Актуальность </a:t>
            </a:r>
            <a:r>
              <a:rPr lang="ru-RU" sz="2400" b="1" dirty="0" smtClean="0">
                <a:solidFill>
                  <a:srgbClr val="C00000"/>
                </a:solidFill>
                <a:latin typeface="Round Script" pitchFamily="34" charset="0"/>
              </a:rPr>
              <a:t>:</a:t>
            </a:r>
          </a:p>
          <a:p>
            <a:r>
              <a:rPr lang="ru-RU" sz="2400" dirty="0" smtClean="0">
                <a:latin typeface="Round Script" pitchFamily="34" charset="0"/>
              </a:rPr>
              <a:t>За </a:t>
            </a:r>
            <a:r>
              <a:rPr lang="ru-RU" sz="2400" dirty="0">
                <a:latin typeface="Round Script" pitchFamily="34" charset="0"/>
              </a:rPr>
              <a:t>время пребывания в дошкольном учреждении дети проходят большой путь в развитии движений. Именно в дошкольном возрасте формируются двигательные навыки, закладываются основы для их дальнейшего совершенствования, прививается интерес и любовь к физической культуре</a:t>
            </a:r>
            <a:r>
              <a:rPr lang="ru-RU" sz="2400" dirty="0" smtClean="0">
                <a:latin typeface="Round Script" pitchFamily="34" charset="0"/>
              </a:rPr>
              <a:t>.</a:t>
            </a:r>
          </a:p>
          <a:p>
            <a:r>
              <a:rPr lang="ru-RU" sz="2400" dirty="0" smtClean="0">
                <a:latin typeface="Round Script" pitchFamily="34" charset="0"/>
              </a:rPr>
              <a:t> </a:t>
            </a:r>
            <a:r>
              <a:rPr lang="ru-RU" sz="2400" dirty="0">
                <a:latin typeface="Round Script" pitchFamily="34" charset="0"/>
              </a:rPr>
              <a:t>Двигательный режим детей в детском саду складывается из физкультурных, музыкальных занятий, ежедневной утренней гимнастики, физкультминуток, подвижных игр, физических упражнений после сна, закаливающих процедур</a:t>
            </a:r>
            <a:r>
              <a:rPr lang="ru-RU" sz="2400" dirty="0" smtClean="0">
                <a:latin typeface="Round Script" pitchFamily="34" charset="0"/>
              </a:rPr>
              <a:t>.</a:t>
            </a:r>
          </a:p>
          <a:p>
            <a:r>
              <a:rPr lang="ru-RU" sz="2400" dirty="0">
                <a:latin typeface="Round Script" pitchFamily="34" charset="0"/>
              </a:rPr>
              <a:t> Современные условия жизни способствуют уменьшению двигательной активности детей. </a:t>
            </a:r>
            <a:endParaRPr lang="ru-RU" sz="2400" dirty="0" smtClean="0">
              <a:latin typeface="Round Scrip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35181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1520" y="476672"/>
            <a:ext cx="856895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Round Script" pitchFamily="34" charset="0"/>
              </a:rPr>
              <a:t>Основная </a:t>
            </a:r>
            <a:r>
              <a:rPr lang="ru-RU" sz="2400" b="1" dirty="0">
                <a:solidFill>
                  <a:srgbClr val="C00000"/>
                </a:solidFill>
                <a:latin typeface="Round Script" pitchFamily="34" charset="0"/>
              </a:rPr>
              <a:t>цель </a:t>
            </a:r>
            <a:r>
              <a:rPr lang="ru-RU" sz="2400" dirty="0">
                <a:latin typeface="Round Script" pitchFamily="34" charset="0"/>
              </a:rPr>
              <a:t>физического развития в дошкольном возрасте согласно ФГОС ДО - гармоничное физическое развитие;</a:t>
            </a:r>
          </a:p>
          <a:p>
            <a:r>
              <a:rPr lang="ru-RU" sz="2400" dirty="0">
                <a:latin typeface="Round Script" pitchFamily="34" charset="0"/>
              </a:rPr>
              <a:t> формирование у воспитанников интереса и ценностного отношения к занятиям физической культурой;</a:t>
            </a:r>
          </a:p>
          <a:p>
            <a:r>
              <a:rPr lang="ru-RU" sz="2400" dirty="0">
                <a:latin typeface="Round Script" pitchFamily="34" charset="0"/>
              </a:rPr>
              <a:t> формирование основ здорового образа </a:t>
            </a:r>
            <a:r>
              <a:rPr lang="ru-RU" sz="2400" dirty="0" smtClean="0">
                <a:latin typeface="Round Script" pitchFamily="34" charset="0"/>
              </a:rPr>
              <a:t>жизни.</a:t>
            </a:r>
          </a:p>
          <a:p>
            <a:r>
              <a:rPr lang="ru-RU" sz="2400" dirty="0" smtClean="0">
                <a:latin typeface="Round Script" pitchFamily="34" charset="0"/>
              </a:rPr>
              <a:t>Поэтому </a:t>
            </a:r>
            <a:r>
              <a:rPr lang="ru-RU" sz="2400" dirty="0">
                <a:latin typeface="Round Script" pitchFamily="34" charset="0"/>
              </a:rPr>
              <a:t>перед детским садом стоит задача: разработать меры, создающие благоприятные условия для формирования двигательной активности, стимуляции и сохранения здоровья детей в дошкольном учреждении. Решению этих задач способствует создание физкультурной площадки, а также использование нетрадиционного физкультурного </a:t>
            </a:r>
            <a:r>
              <a:rPr lang="ru-RU" sz="2400" dirty="0" smtClean="0">
                <a:latin typeface="Round Script" pitchFamily="34" charset="0"/>
              </a:rPr>
              <a:t>оборудования на участке и территории вокруг детского сада.</a:t>
            </a:r>
            <a:endParaRPr lang="ru-RU" sz="2400" dirty="0">
              <a:latin typeface="Round Scrip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35030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0"/>
            <a:ext cx="91440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Round Script" pitchFamily="34" charset="0"/>
              </a:rPr>
              <a:t>Двигательная деятельность </a:t>
            </a:r>
            <a:r>
              <a:rPr lang="ru-RU" sz="2400" dirty="0">
                <a:latin typeface="Round Script" pitchFamily="34" charset="0"/>
              </a:rPr>
              <a:t>— это естественная потребность детей в движении, удовлетворение которой является важнейшим условием  гармоничного развития ребёнка, состояние его здоровья</a:t>
            </a:r>
            <a:r>
              <a:rPr lang="ru-RU" sz="2400" dirty="0" smtClean="0">
                <a:latin typeface="Round Script" pitchFamily="34" charset="0"/>
              </a:rPr>
              <a:t>.</a:t>
            </a:r>
          </a:p>
          <a:p>
            <a:r>
              <a:rPr lang="ru-RU" sz="2400" dirty="0">
                <a:latin typeface="Round Script" pitchFamily="34" charset="0"/>
              </a:rPr>
              <a:t>Двигательная деятельность является видом деятельности образовательной области «Физическое развитие» </a:t>
            </a:r>
            <a:endParaRPr lang="ru-RU" sz="2400" dirty="0" smtClean="0">
              <a:latin typeface="Round Script" pitchFamily="34" charset="0"/>
            </a:endParaRPr>
          </a:p>
          <a:p>
            <a:r>
              <a:rPr lang="ru-RU" sz="2400" dirty="0" smtClean="0">
                <a:latin typeface="Round Script" pitchFamily="34" charset="0"/>
              </a:rPr>
              <a:t>Проводя </a:t>
            </a:r>
            <a:r>
              <a:rPr lang="ru-RU" sz="2400" dirty="0">
                <a:latin typeface="Round Script" pitchFamily="34" charset="0"/>
              </a:rPr>
              <a:t>разные формы двигательной деятельности, воспитатель обязан</a:t>
            </a:r>
            <a:r>
              <a:rPr lang="ru-RU" sz="2400" dirty="0" smtClean="0">
                <a:latin typeface="Round Script" pitchFamily="34" charset="0"/>
              </a:rPr>
              <a:t>:</a:t>
            </a:r>
            <a:endParaRPr lang="ru-RU" sz="2400" dirty="0">
              <a:latin typeface="Round Script" pitchFamily="34" charset="0"/>
            </a:endParaRPr>
          </a:p>
          <a:p>
            <a:r>
              <a:rPr lang="ru-RU" sz="2400" dirty="0">
                <a:latin typeface="Round Script" pitchFamily="34" charset="0"/>
              </a:rPr>
              <a:t>- наблюдать за состоянием детей, регулировать нагрузку (увеличивать или уменьшать время игры</a:t>
            </a:r>
            <a:r>
              <a:rPr lang="ru-RU" sz="2400" dirty="0" smtClean="0">
                <a:latin typeface="Round Script" pitchFamily="34" charset="0"/>
              </a:rPr>
              <a:t>),</a:t>
            </a:r>
            <a:endParaRPr lang="ru-RU" sz="2400" dirty="0">
              <a:latin typeface="Round Script" pitchFamily="34" charset="0"/>
            </a:endParaRPr>
          </a:p>
          <a:p>
            <a:r>
              <a:rPr lang="ru-RU" sz="2400" dirty="0">
                <a:latin typeface="Round Script" pitchFamily="34" charset="0"/>
              </a:rPr>
              <a:t>- изменять при необходимости некоторые правила игры, регулировать длительность пауз в игре</a:t>
            </a:r>
            <a:r>
              <a:rPr lang="ru-RU" sz="2400" dirty="0" smtClean="0">
                <a:latin typeface="Round Script" pitchFamily="34" charset="0"/>
              </a:rPr>
              <a:t>,</a:t>
            </a:r>
            <a:endParaRPr lang="ru-RU" sz="2400" dirty="0">
              <a:latin typeface="Round Script" pitchFamily="34" charset="0"/>
            </a:endParaRPr>
          </a:p>
          <a:p>
            <a:r>
              <a:rPr lang="ru-RU" sz="2400" dirty="0">
                <a:latin typeface="Round Script" pitchFamily="34" charset="0"/>
              </a:rPr>
              <a:t>- выбирать место для проведения игр</a:t>
            </a:r>
            <a:r>
              <a:rPr lang="ru-RU" sz="2400" dirty="0" smtClean="0">
                <a:latin typeface="Round Script" pitchFamily="34" charset="0"/>
              </a:rPr>
              <a:t>,</a:t>
            </a:r>
            <a:endParaRPr lang="ru-RU" sz="2400" dirty="0">
              <a:latin typeface="Round Script" pitchFamily="34" charset="0"/>
            </a:endParaRPr>
          </a:p>
          <a:p>
            <a:r>
              <a:rPr lang="ru-RU" sz="2400" dirty="0">
                <a:latin typeface="Round Script" pitchFamily="34" charset="0"/>
              </a:rPr>
              <a:t>- изменять сложность препятствий, преодолеваемых в игре</a:t>
            </a:r>
            <a:r>
              <a:rPr lang="ru-RU" sz="2400" dirty="0" smtClean="0">
                <a:latin typeface="Round Script" pitchFamily="34" charset="0"/>
              </a:rPr>
              <a:t>,</a:t>
            </a:r>
            <a:endParaRPr lang="ru-RU" sz="2400" dirty="0">
              <a:latin typeface="Round Script" pitchFamily="34" charset="0"/>
            </a:endParaRPr>
          </a:p>
          <a:p>
            <a:r>
              <a:rPr lang="ru-RU" sz="2400" dirty="0">
                <a:latin typeface="Round Script" pitchFamily="34" charset="0"/>
              </a:rPr>
              <a:t>- определять дистанцию для пробежек, количество прыжков.</a:t>
            </a:r>
          </a:p>
        </p:txBody>
      </p:sp>
    </p:spTree>
    <p:extLst>
      <p:ext uri="{BB962C8B-B14F-4D97-AF65-F5344CB8AC3E}">
        <p14:creationId xmlns:p14="http://schemas.microsoft.com/office/powerpoint/2010/main" val="23235030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2964" y="243512"/>
            <a:ext cx="91440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Round Script" pitchFamily="34" charset="0"/>
              </a:rPr>
              <a:t>Во всех формах двигательной деятельности решается, как правило, комплекс взаимосвязанных задач: оздоровительных, воспитательных и образовательных. </a:t>
            </a:r>
            <a:endParaRPr lang="ru-RU" sz="2400" dirty="0" smtClean="0">
              <a:latin typeface="Round Script" pitchFamily="34" charset="0"/>
            </a:endParaRPr>
          </a:p>
          <a:p>
            <a:r>
              <a:rPr lang="ru-RU" sz="2400" b="1" dirty="0" smtClean="0">
                <a:solidFill>
                  <a:srgbClr val="C00000"/>
                </a:solidFill>
                <a:latin typeface="Round Script" pitchFamily="34" charset="0"/>
              </a:rPr>
              <a:t>Оздоровительные </a:t>
            </a:r>
            <a:r>
              <a:rPr lang="ru-RU" sz="2400" b="1" dirty="0">
                <a:solidFill>
                  <a:srgbClr val="C00000"/>
                </a:solidFill>
                <a:latin typeface="Round Script" pitchFamily="34" charset="0"/>
              </a:rPr>
              <a:t>задачи </a:t>
            </a:r>
            <a:r>
              <a:rPr lang="ru-RU" sz="2400" dirty="0">
                <a:latin typeface="Round Script" pitchFamily="34" charset="0"/>
              </a:rPr>
              <a:t>направлены на формирование здорового образа жизни и воспитание осознанного отношения к проявлению своей двигательной активности. 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Round Script" pitchFamily="34" charset="0"/>
              </a:rPr>
              <a:t>В</a:t>
            </a:r>
            <a:r>
              <a:rPr lang="ru-RU" sz="2400" dirty="0" smtClean="0">
                <a:latin typeface="Round Script" pitchFamily="34" charset="0"/>
              </a:rPr>
              <a:t> </a:t>
            </a:r>
            <a:r>
              <a:rPr lang="ru-RU" sz="2400" b="1" dirty="0">
                <a:solidFill>
                  <a:srgbClr val="C00000"/>
                </a:solidFill>
                <a:latin typeface="Round Script" pitchFamily="34" charset="0"/>
              </a:rPr>
              <a:t>воспитательных </a:t>
            </a:r>
            <a:r>
              <a:rPr lang="ru-RU" sz="2400" b="1" dirty="0" smtClean="0">
                <a:solidFill>
                  <a:srgbClr val="C00000"/>
                </a:solidFill>
                <a:latin typeface="Round Script" pitchFamily="34" charset="0"/>
              </a:rPr>
              <a:t>задачах </a:t>
            </a:r>
            <a:r>
              <a:rPr lang="ru-RU" sz="2400" dirty="0">
                <a:latin typeface="Round Script" pitchFamily="34" charset="0"/>
              </a:rPr>
              <a:t>важно обратить внимание на развитие самостоятельности, активности и общения, а также на формирование эмоциональной, моральной и волевой сферы детей в процессе двигательной деятельности. </a:t>
            </a:r>
            <a:endParaRPr lang="ru-RU" sz="2400" dirty="0" smtClean="0">
              <a:latin typeface="Round Script" pitchFamily="34" charset="0"/>
            </a:endParaRPr>
          </a:p>
          <a:p>
            <a:r>
              <a:rPr lang="ru-RU" sz="2400" b="1" dirty="0" smtClean="0">
                <a:solidFill>
                  <a:srgbClr val="C00000"/>
                </a:solidFill>
                <a:latin typeface="Round Script" pitchFamily="34" charset="0"/>
              </a:rPr>
              <a:t>Образовательные задачи: </a:t>
            </a:r>
            <a:r>
              <a:rPr lang="ru-RU" sz="2400" dirty="0">
                <a:latin typeface="Round Script" pitchFamily="34" charset="0"/>
              </a:rPr>
              <a:t>овладение необходимым программным материалом по развитию движений, формирование доступных знаний об основах физической культуры и здоровом образе жизни. </a:t>
            </a:r>
            <a:endParaRPr lang="ru-RU" sz="2400" dirty="0" smtClean="0">
              <a:latin typeface="Round Script" pitchFamily="34" charset="0"/>
            </a:endParaRPr>
          </a:p>
          <a:p>
            <a:r>
              <a:rPr lang="ru-RU" sz="2400" dirty="0" smtClean="0">
                <a:latin typeface="Round Script" pitchFamily="34" charset="0"/>
              </a:rPr>
              <a:t>Эти </a:t>
            </a:r>
            <a:r>
              <a:rPr lang="ru-RU" sz="2400" dirty="0">
                <a:latin typeface="Round Script" pitchFamily="34" charset="0"/>
              </a:rPr>
              <a:t>задачи решаются в тесной взаимосвязи с развитием двигательных качеств и способностей детей, а также формированием оптимальной двигательной активности.</a:t>
            </a:r>
          </a:p>
        </p:txBody>
      </p:sp>
    </p:spTree>
    <p:extLst>
      <p:ext uri="{BB962C8B-B14F-4D97-AF65-F5344CB8AC3E}">
        <p14:creationId xmlns:p14="http://schemas.microsoft.com/office/powerpoint/2010/main" val="23235030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79512" y="438978"/>
            <a:ext cx="860495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Round Script" pitchFamily="34" charset="0"/>
              </a:rPr>
              <a:t>ФИЗКУЛЬТУРНАЯ ПЛОЩАДКА</a:t>
            </a:r>
          </a:p>
          <a:p>
            <a:endParaRPr lang="ru-RU" sz="2400" dirty="0" smtClean="0">
              <a:latin typeface="Round Script" pitchFamily="34" charset="0"/>
            </a:endParaRPr>
          </a:p>
          <a:p>
            <a:r>
              <a:rPr lang="ru-RU" sz="2400" dirty="0" smtClean="0">
                <a:latin typeface="Round Script" pitchFamily="34" charset="0"/>
              </a:rPr>
              <a:t>Оборудование физкультурной площадки производилось согласно </a:t>
            </a:r>
            <a:r>
              <a:rPr lang="ru-RU" sz="2400" dirty="0" err="1">
                <a:latin typeface="Round Script" pitchFamily="34" charset="0"/>
              </a:rPr>
              <a:t>росто</a:t>
            </a:r>
            <a:r>
              <a:rPr lang="ru-RU" sz="2400" dirty="0">
                <a:latin typeface="Round Script" pitchFamily="34" charset="0"/>
              </a:rPr>
              <a:t>-возрастным потребностям </a:t>
            </a:r>
            <a:r>
              <a:rPr lang="ru-RU" sz="2400" dirty="0" smtClean="0">
                <a:latin typeface="Round Script" pitchFamily="34" charset="0"/>
              </a:rPr>
              <a:t>воспитанников. </a:t>
            </a:r>
          </a:p>
          <a:p>
            <a:endParaRPr lang="ru-RU" sz="2400" dirty="0" smtClean="0">
              <a:latin typeface="Round Script" pitchFamily="34" charset="0"/>
            </a:endParaRPr>
          </a:p>
          <a:p>
            <a:r>
              <a:rPr lang="ru-RU" sz="2400" dirty="0" smtClean="0">
                <a:latin typeface="Round Script" pitchFamily="34" charset="0"/>
              </a:rPr>
              <a:t>Общая </a:t>
            </a:r>
            <a:r>
              <a:rPr lang="ru-RU" sz="2400" dirty="0">
                <a:latin typeface="Round Script" pitchFamily="34" charset="0"/>
              </a:rPr>
              <a:t>физкультурная площадка состоит из:</a:t>
            </a:r>
          </a:p>
          <a:p>
            <a:r>
              <a:rPr lang="ru-RU" sz="2400" dirty="0" smtClean="0">
                <a:latin typeface="Round Script" pitchFamily="34" charset="0"/>
              </a:rPr>
              <a:t>зоны </a:t>
            </a:r>
            <a:r>
              <a:rPr lang="ru-RU" sz="2400" dirty="0">
                <a:latin typeface="Round Script" pitchFamily="34" charset="0"/>
              </a:rPr>
              <a:t>с оборудованием подвижных игр;</a:t>
            </a:r>
          </a:p>
          <a:p>
            <a:r>
              <a:rPr lang="ru-RU" sz="2400" dirty="0">
                <a:latin typeface="Round Script" pitchFamily="34" charset="0"/>
              </a:rPr>
              <a:t>зоны с гимнастическим оборудованием и спортивными снарядами;</a:t>
            </a:r>
          </a:p>
          <a:p>
            <a:r>
              <a:rPr lang="ru-RU" sz="2400" dirty="0">
                <a:latin typeface="Round Script" pitchFamily="34" charset="0"/>
              </a:rPr>
              <a:t>беговой дорожки;</a:t>
            </a:r>
          </a:p>
          <a:p>
            <a:r>
              <a:rPr lang="ru-RU" sz="2400" dirty="0">
                <a:latin typeface="Round Script" pitchFamily="34" charset="0"/>
              </a:rPr>
              <a:t>ямы для прыжков;</a:t>
            </a:r>
          </a:p>
        </p:txBody>
      </p:sp>
    </p:spTree>
    <p:extLst>
      <p:ext uri="{BB962C8B-B14F-4D97-AF65-F5344CB8AC3E}">
        <p14:creationId xmlns:p14="http://schemas.microsoft.com/office/powerpoint/2010/main" val="23235030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7504" y="116632"/>
            <a:ext cx="892899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 smtClean="0">
              <a:solidFill>
                <a:schemeClr val="tx2">
                  <a:lumMod val="50000"/>
                </a:schemeClr>
              </a:solidFill>
              <a:latin typeface="Round Script" pitchFamily="34" charset="0"/>
            </a:endParaRPr>
          </a:p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Round Script" pitchFamily="34" charset="0"/>
              </a:rPr>
              <a:t>На физкультурной площадке МБДОУ №82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Round Script" pitchFamily="34" charset="0"/>
              </a:rPr>
              <a:t>размещена зона со спортивным оборудованием, для развития у детей умения в лазанье,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latin typeface="Round Script" pitchFamily="34" charset="0"/>
              </a:rPr>
              <a:t>перелезании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Round Script" pitchFamily="34" charset="0"/>
              </a:rPr>
              <a:t> , </a:t>
            </a:r>
            <a:r>
              <a:rPr lang="ru-RU" sz="2400" dirty="0" err="1">
                <a:solidFill>
                  <a:schemeClr val="tx2">
                    <a:lumMod val="50000"/>
                  </a:schemeClr>
                </a:solidFill>
                <a:latin typeface="Round Script" pitchFamily="34" charset="0"/>
              </a:rPr>
              <a:t>пролезании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Round Script" pitchFamily="34" charset="0"/>
              </a:rPr>
              <a:t> и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Round Script" pitchFamily="34" charset="0"/>
              </a:rPr>
              <a:t>подлезании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Round Script" pitchFamily="34" charset="0"/>
              </a:rPr>
              <a:t>. </a:t>
            </a:r>
            <a:endParaRPr lang="ru-RU" sz="2400" dirty="0" smtClean="0">
              <a:solidFill>
                <a:schemeClr val="tx2">
                  <a:lumMod val="50000"/>
                </a:schemeClr>
              </a:solidFill>
              <a:latin typeface="Round Script" pitchFamily="34" charset="0"/>
            </a:endParaRPr>
          </a:p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Round Script" pitchFamily="34" charset="0"/>
              </a:rPr>
              <a:t>На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Round Script" pitchFamily="34" charset="0"/>
              </a:rPr>
              <a:t>площадке размещена «полоса препятствий», позволяющая развивать у детей умения в лазанье и ходьбе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Round Script" pitchFamily="34" charset="0"/>
              </a:rPr>
              <a:t>.</a:t>
            </a:r>
          </a:p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Round Script" pitchFamily="34" charset="0"/>
              </a:rPr>
              <a:t>Для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Round Script" pitchFamily="34" charset="0"/>
              </a:rPr>
              <a:t>обучения детей прыжкам в длину и высоту с разбега имеется специально оборудованная яма и ровная грунтовая дорожка для разбега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Round Script" pitchFamily="34" charset="0"/>
              </a:rPr>
              <a:t>.</a:t>
            </a:r>
          </a:p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Round Script" pitchFamily="34" charset="0"/>
              </a:rPr>
              <a:t>Для </a:t>
            </a:r>
            <a:r>
              <a:rPr lang="ru-RU" sz="2400" dirty="0">
                <a:solidFill>
                  <a:schemeClr val="tx2">
                    <a:lumMod val="50000"/>
                  </a:schemeClr>
                </a:solidFill>
                <a:latin typeface="Round Script" pitchFamily="34" charset="0"/>
              </a:rPr>
              <a:t>обучения основному движению – бегу на территории детского сада отдельно от физкультурной площадки вдоль фасада на асфальтовом покрытии оборудована беговая дорожка длиной 12 метров. </a:t>
            </a:r>
          </a:p>
        </p:txBody>
      </p:sp>
    </p:spTree>
    <p:extLst>
      <p:ext uri="{BB962C8B-B14F-4D97-AF65-F5344CB8AC3E}">
        <p14:creationId xmlns:p14="http://schemas.microsoft.com/office/powerpoint/2010/main" val="23235030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260648"/>
            <a:ext cx="3944741" cy="29585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60648"/>
            <a:ext cx="3944741" cy="29585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700" y="3573016"/>
            <a:ext cx="3923928" cy="29429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532360"/>
            <a:ext cx="3960894" cy="29706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235030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8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1520" y="476672"/>
            <a:ext cx="871296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Round Script" pitchFamily="34" charset="0"/>
              </a:rPr>
              <a:t>ИГРОВЫЕ ПЛОЩАДКИ</a:t>
            </a:r>
          </a:p>
          <a:p>
            <a:r>
              <a:rPr lang="ru-RU" sz="2400" dirty="0">
                <a:latin typeface="Round Script" pitchFamily="34" charset="0"/>
              </a:rPr>
              <a:t>Одним из самых любимых занятий </a:t>
            </a:r>
            <a:r>
              <a:rPr lang="ru-RU" sz="2400" dirty="0" smtClean="0">
                <a:latin typeface="Round Script" pitchFamily="34" charset="0"/>
              </a:rPr>
              <a:t>детей </a:t>
            </a:r>
            <a:r>
              <a:rPr lang="ru-RU" sz="2400" dirty="0">
                <a:latin typeface="Round Script" pitchFamily="34" charset="0"/>
              </a:rPr>
              <a:t>в детском саду являются подвижные игры на территории МБДОУ. Важно, что игры на детских площадках – это не просто забавы, а стимуляция для физического, интеллектуального и социального развития ребенка</a:t>
            </a:r>
            <a:r>
              <a:rPr lang="ru-RU" sz="2400" dirty="0" smtClean="0">
                <a:latin typeface="Round Script" pitchFamily="34" charset="0"/>
              </a:rPr>
              <a:t>. Поэтому оборудование размещено по краю участка, цент свободен для оптимизации двигательной деятельности </a:t>
            </a:r>
            <a:r>
              <a:rPr lang="ru-RU" sz="2400" dirty="0">
                <a:latin typeface="Round Script" pitchFamily="34" charset="0"/>
              </a:rPr>
              <a:t>детей. Для игр в волейбол и бадминтон, на участках натягиваться сетка. Для обучения детей элементам баскетбола  имеются баскетбольные щиты. Различные полосы препятствий . </a:t>
            </a:r>
            <a:r>
              <a:rPr lang="ru-RU" sz="2400" dirty="0" smtClean="0">
                <a:latin typeface="Round Script" pitchFamily="34" charset="0"/>
              </a:rPr>
              <a:t>Центры уединения. 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21331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659</Words>
  <Application>Microsoft Office PowerPoint</Application>
  <PresentationFormat>Экран (4:3)</PresentationFormat>
  <Paragraphs>62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37</cp:revision>
  <dcterms:created xsi:type="dcterms:W3CDTF">2021-11-04T15:33:47Z</dcterms:created>
  <dcterms:modified xsi:type="dcterms:W3CDTF">2024-07-30T06:09:50Z</dcterms:modified>
</cp:coreProperties>
</file>