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0" r:id="rId5"/>
    <p:sldId id="266" r:id="rId6"/>
    <p:sldId id="261" r:id="rId7"/>
    <p:sldId id="262" r:id="rId8"/>
    <p:sldId id="263" r:id="rId9"/>
    <p:sldId id="264" r:id="rId10"/>
    <p:sldId id="265" r:id="rId11"/>
    <p:sldId id="267" r:id="rId12"/>
    <p:sldId id="268" r:id="rId13"/>
    <p:sldId id="269" r:id="rId14"/>
    <p:sldId id="270" r:id="rId15"/>
    <p:sldId id="271" r:id="rId16"/>
    <p:sldId id="273" r:id="rId17"/>
    <p:sldId id="274" r:id="rId1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43B44"/>
    <a:srgbClr val="EB5739"/>
    <a:srgbClr val="F39785"/>
    <a:srgbClr val="5FBACF"/>
    <a:srgbClr val="8ACCDC"/>
    <a:srgbClr val="75B7CE"/>
    <a:srgbClr val="A3C7E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B18364-2027-4909-8D23-448D37A2F5F2}" type="datetimeFigureOut">
              <a:rPr lang="ru-RU" smtClean="0"/>
              <a:t>30.07.2024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942ED-6E72-4547-973F-919842E32F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88240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B18364-2027-4909-8D23-448D37A2F5F2}" type="datetimeFigureOut">
              <a:rPr lang="ru-RU" smtClean="0"/>
              <a:t>30.07.2024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942ED-6E72-4547-973F-919842E32F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86283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B18364-2027-4909-8D23-448D37A2F5F2}" type="datetimeFigureOut">
              <a:rPr lang="ru-RU" smtClean="0"/>
              <a:t>30.07.2024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942ED-6E72-4547-973F-919842E32F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62294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B18364-2027-4909-8D23-448D37A2F5F2}" type="datetimeFigureOut">
              <a:rPr lang="ru-RU" smtClean="0"/>
              <a:t>30.07.2024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942ED-6E72-4547-973F-919842E32F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09496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B18364-2027-4909-8D23-448D37A2F5F2}" type="datetimeFigureOut">
              <a:rPr lang="ru-RU" smtClean="0"/>
              <a:t>30.07.2024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942ED-6E72-4547-973F-919842E32F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58038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B18364-2027-4909-8D23-448D37A2F5F2}" type="datetimeFigureOut">
              <a:rPr lang="ru-RU" smtClean="0"/>
              <a:t>30.07.2024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942ED-6E72-4547-973F-919842E32F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04743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B18364-2027-4909-8D23-448D37A2F5F2}" type="datetimeFigureOut">
              <a:rPr lang="ru-RU" smtClean="0"/>
              <a:t>30.07.2024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942ED-6E72-4547-973F-919842E32F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92474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B18364-2027-4909-8D23-448D37A2F5F2}" type="datetimeFigureOut">
              <a:rPr lang="ru-RU" smtClean="0"/>
              <a:t>30.07.2024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942ED-6E72-4547-973F-919842E32F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50319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B18364-2027-4909-8D23-448D37A2F5F2}" type="datetimeFigureOut">
              <a:rPr lang="ru-RU" smtClean="0"/>
              <a:t>30.07.2024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942ED-6E72-4547-973F-919842E32F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01769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B18364-2027-4909-8D23-448D37A2F5F2}" type="datetimeFigureOut">
              <a:rPr lang="ru-RU" smtClean="0"/>
              <a:t>30.07.2024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942ED-6E72-4547-973F-919842E32F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29792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B18364-2027-4909-8D23-448D37A2F5F2}" type="datetimeFigureOut">
              <a:rPr lang="ru-RU" smtClean="0"/>
              <a:t>30.07.2024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942ED-6E72-4547-973F-919842E32F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46314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B18364-2027-4909-8D23-448D37A2F5F2}" type="datetimeFigureOut">
              <a:rPr lang="ru-RU" smtClean="0"/>
              <a:t>30.07.2024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1942ED-6E72-4547-973F-919842E32F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9879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6.png"/><Relationship Id="rId7" Type="http://schemas.openxmlformats.org/officeDocument/2006/relationships/image" Target="../media/image20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hyperlink" Target="https://padlet.com/irunya20172906/padlet-95kq42kh5e755hr2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g"/><Relationship Id="rId4" Type="http://schemas.openxmlformats.org/officeDocument/2006/relationships/image" Target="../media/image4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g"/><Relationship Id="rId3" Type="http://schemas.openxmlformats.org/officeDocument/2006/relationships/image" Target="../media/image9.jpg"/><Relationship Id="rId7" Type="http://schemas.openxmlformats.org/officeDocument/2006/relationships/image" Target="../media/image1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02287" y="1270386"/>
            <a:ext cx="10620375" cy="2387600"/>
          </a:xfrm>
        </p:spPr>
        <p:txBody>
          <a:bodyPr>
            <a:normAutofit/>
          </a:bodyPr>
          <a:lstStyle/>
          <a:p>
            <a:r>
              <a:rPr lang="ru-RU" b="1" dirty="0">
                <a:ln w="10160">
                  <a:solidFill>
                    <a:srgbClr val="C000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+mn-lt"/>
              </a:rPr>
              <a:t>Боевая техника </a:t>
            </a:r>
            <a:br>
              <a:rPr lang="ru-RU" b="1" dirty="0">
                <a:ln w="10160">
                  <a:solidFill>
                    <a:srgbClr val="C000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+mn-lt"/>
              </a:rPr>
            </a:br>
            <a:r>
              <a:rPr lang="ru-RU" b="1" dirty="0">
                <a:ln w="10160">
                  <a:solidFill>
                    <a:srgbClr val="C000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+mn-lt"/>
              </a:rPr>
              <a:t>Великой Отечественной войны</a:t>
            </a:r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>
          <a:xfrm>
            <a:off x="1540474" y="1375718"/>
            <a:ext cx="9144000" cy="4777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b="1" dirty="0">
                <a:ln>
                  <a:solidFill>
                    <a:schemeClr val="bg1"/>
                  </a:solidFill>
                </a:ln>
                <a:solidFill>
                  <a:srgbClr val="C00000"/>
                </a:solidFill>
              </a:rPr>
              <a:t>Исследовательский проект</a:t>
            </a:r>
          </a:p>
        </p:txBody>
      </p:sp>
    </p:spTree>
    <p:extLst>
      <p:ext uri="{BB962C8B-B14F-4D97-AF65-F5344CB8AC3E}">
        <p14:creationId xmlns:p14="http://schemas.microsoft.com/office/powerpoint/2010/main" val="229182052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84000"/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24434" y="68783"/>
            <a:ext cx="8368985" cy="9015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ru-RU" sz="4000" b="1" dirty="0">
                <a:ln w="19050">
                  <a:solidFill>
                    <a:schemeClr val="bg1"/>
                  </a:solidFill>
                </a:ln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Танкостроительные заводы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146376" y="1380503"/>
            <a:ext cx="10325100" cy="4708981"/>
          </a:xfrm>
          <a:prstGeom prst="rect">
            <a:avLst/>
          </a:prstGeom>
          <a:solidFill>
            <a:schemeClr val="bg1">
              <a:alpha val="66000"/>
            </a:schemeClr>
          </a:solidFill>
          <a:ln w="25400" cmpd="sng">
            <a:solidFill>
              <a:schemeClr val="bg1"/>
            </a:solidFill>
            <a:prstDash val="lgDash"/>
          </a:ln>
        </p:spPr>
        <p:txBody>
          <a:bodyPr wrap="square">
            <a:spAutoFit/>
          </a:bodyPr>
          <a:lstStyle/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Wingdings" panose="05000000000000000000" pitchFamily="2" charset="2"/>
              <a:buChar char=""/>
            </a:pPr>
            <a:r>
              <a:rPr lang="ru-RU" sz="2000" dirty="0">
                <a:solidFill>
                  <a:srgbClr val="143B44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Завод № 183 с 1940 по осень 1941 года в г. Харьков, впоследствии завод был эвакуирован в г. Нижний Тагил; </a:t>
            </a: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Wingdings" panose="05000000000000000000" pitchFamily="2" charset="2"/>
              <a:buChar char=""/>
            </a:pPr>
            <a:r>
              <a:rPr lang="ru-RU" sz="2000" dirty="0">
                <a:solidFill>
                  <a:srgbClr val="143B44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Завод № 112 «Красное Сормово» в г. Горький (г. Нижний Новгород);</a:t>
            </a: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Wingdings" panose="05000000000000000000" pitchFamily="2" charset="2"/>
              <a:buChar char=""/>
            </a:pPr>
            <a:r>
              <a:rPr lang="ru-RU" sz="2000" dirty="0">
                <a:solidFill>
                  <a:srgbClr val="143B44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Сталинградский тракторный завод в г. Сталинграде (г. Волгоград); </a:t>
            </a: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Wingdings" panose="05000000000000000000" pitchFamily="2" charset="2"/>
              <a:buChar char=""/>
            </a:pPr>
            <a:r>
              <a:rPr lang="ru-RU" sz="2000" dirty="0">
                <a:solidFill>
                  <a:srgbClr val="143B44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Кировский завод, эвакуированный в г. Челябинск из г. Ленинграда (г. Санкт-Петербург); </a:t>
            </a: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Wingdings" panose="05000000000000000000" pitchFamily="2" charset="2"/>
              <a:buChar char=""/>
            </a:pPr>
            <a:r>
              <a:rPr lang="ru-RU" sz="2000" dirty="0">
                <a:solidFill>
                  <a:srgbClr val="143B44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Уральский завод тяжелого машиностроения (УЗТМ) в г. Свердловске (г. Екатеринбург);</a:t>
            </a: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Wingdings" panose="05000000000000000000" pitchFamily="2" charset="2"/>
              <a:buChar char=""/>
            </a:pPr>
            <a:r>
              <a:rPr lang="ru-RU" sz="2000" dirty="0">
                <a:solidFill>
                  <a:srgbClr val="143B44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Завод № 174 в г. Омске;</a:t>
            </a: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Wingdings" panose="05000000000000000000" pitchFamily="2" charset="2"/>
              <a:buChar char=""/>
            </a:pPr>
            <a:r>
              <a:rPr lang="ru-RU" sz="2000" dirty="0">
                <a:solidFill>
                  <a:srgbClr val="143B44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Завод ДРО/№177 в г. Выкса Ленинградской обл.;</a:t>
            </a: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Wingdings" panose="05000000000000000000" pitchFamily="2" charset="2"/>
              <a:buChar char=""/>
            </a:pPr>
            <a:r>
              <a:rPr lang="ru-RU" sz="2000" dirty="0">
                <a:solidFill>
                  <a:srgbClr val="143B44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Завод №38 в г. Киров;</a:t>
            </a: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Wingdings" panose="05000000000000000000" pitchFamily="2" charset="2"/>
              <a:buChar char=""/>
            </a:pPr>
            <a:r>
              <a:rPr lang="ru-RU" sz="2000" dirty="0">
                <a:solidFill>
                  <a:srgbClr val="143B44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Завод №40 в г. Мытищи.</a:t>
            </a:r>
          </a:p>
        </p:txBody>
      </p:sp>
    </p:spTree>
    <p:extLst>
      <p:ext uri="{BB962C8B-B14F-4D97-AF65-F5344CB8AC3E}">
        <p14:creationId xmlns:p14="http://schemas.microsoft.com/office/powerpoint/2010/main" val="331581465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84000"/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24434" y="68783"/>
            <a:ext cx="8368985" cy="9015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ru-RU" sz="4000" b="1" dirty="0">
                <a:ln w="19050">
                  <a:solidFill>
                    <a:schemeClr val="bg1"/>
                  </a:solidFill>
                </a:ln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Авиастроительные заводы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346528"/>
              </p:ext>
            </p:extLst>
          </p:nvPr>
        </p:nvGraphicFramePr>
        <p:xfrm>
          <a:off x="1000126" y="970376"/>
          <a:ext cx="10239374" cy="568400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09674">
                  <a:extLst>
                    <a:ext uri="{9D8B030D-6E8A-4147-A177-3AD203B41FA5}">
                      <a16:colId xmlns:a16="http://schemas.microsoft.com/office/drawing/2014/main" val="1906841806"/>
                    </a:ext>
                  </a:extLst>
                </a:gridCol>
                <a:gridCol w="4000500">
                  <a:extLst>
                    <a:ext uri="{9D8B030D-6E8A-4147-A177-3AD203B41FA5}">
                      <a16:colId xmlns:a16="http://schemas.microsoft.com/office/drawing/2014/main" val="4249140248"/>
                    </a:ext>
                  </a:extLst>
                </a:gridCol>
                <a:gridCol w="5029200">
                  <a:extLst>
                    <a:ext uri="{9D8B030D-6E8A-4147-A177-3AD203B41FA5}">
                      <a16:colId xmlns:a16="http://schemas.microsoft.com/office/drawing/2014/main" val="742178827"/>
                    </a:ext>
                  </a:extLst>
                </a:gridCol>
              </a:tblGrid>
              <a:tr h="416021"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Номер завода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558" marR="39558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Месторасположение до эвакуации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558" marR="39558" marT="0" marB="0" anchor="ctr"/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Выпуск самолетов в период 1941-1945 гг.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558" marR="39558" marT="0" marB="0" anchor="ctr"/>
                </a:tc>
                <a:extLst>
                  <a:ext uri="{0D108BD9-81ED-4DB2-BD59-A6C34878D82A}">
                    <a16:rowId xmlns:a16="http://schemas.microsoft.com/office/drawing/2014/main" val="3253073904"/>
                  </a:ext>
                </a:extLst>
              </a:tr>
              <a:tr h="196260">
                <a:tc>
                  <a:txBody>
                    <a:bodyPr/>
                    <a:lstStyle/>
                    <a:p>
                      <a:pPr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1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558" marR="39558" marT="0" marB="0"/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Москва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558" marR="39558" marT="0" marB="0"/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Куйбышев (Самара)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558" marR="39558" marT="0" marB="0"/>
                </a:tc>
                <a:extLst>
                  <a:ext uri="{0D108BD9-81ED-4DB2-BD59-A6C34878D82A}">
                    <a16:rowId xmlns:a16="http://schemas.microsoft.com/office/drawing/2014/main" val="3076335679"/>
                  </a:ext>
                </a:extLst>
              </a:tr>
              <a:tr h="196260">
                <a:tc>
                  <a:txBody>
                    <a:bodyPr/>
                    <a:lstStyle/>
                    <a:p>
                      <a:pPr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18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558" marR="39558" marT="0" marB="0"/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Воронеж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558" marR="39558" marT="0" marB="0"/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Куйбышев (Самара)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558" marR="39558" marT="0" marB="0"/>
                </a:tc>
                <a:extLst>
                  <a:ext uri="{0D108BD9-81ED-4DB2-BD59-A6C34878D82A}">
                    <a16:rowId xmlns:a16="http://schemas.microsoft.com/office/drawing/2014/main" val="1063263569"/>
                  </a:ext>
                </a:extLst>
              </a:tr>
              <a:tr h="196260">
                <a:tc>
                  <a:txBody>
                    <a:bodyPr/>
                    <a:lstStyle/>
                    <a:p>
                      <a:pPr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21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558" marR="39558" marT="0" marB="0"/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Горький (Нижний Новгород)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558" marR="39558" marT="0" marB="0"/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558" marR="39558" marT="0" marB="0"/>
                </a:tc>
                <a:extLst>
                  <a:ext uri="{0D108BD9-81ED-4DB2-BD59-A6C34878D82A}">
                    <a16:rowId xmlns:a16="http://schemas.microsoft.com/office/drawing/2014/main" val="825997226"/>
                  </a:ext>
                </a:extLst>
              </a:tr>
              <a:tr h="196260">
                <a:tc>
                  <a:txBody>
                    <a:bodyPr/>
                    <a:lstStyle/>
                    <a:p>
                      <a:pPr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22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558" marR="39558" marT="0" marB="0"/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Фили, Московская обл.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558" marR="39558" marT="0" marB="0"/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Казань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558" marR="39558" marT="0" marB="0"/>
                </a:tc>
                <a:extLst>
                  <a:ext uri="{0D108BD9-81ED-4DB2-BD59-A6C34878D82A}">
                    <a16:rowId xmlns:a16="http://schemas.microsoft.com/office/drawing/2014/main" val="4201944846"/>
                  </a:ext>
                </a:extLst>
              </a:tr>
              <a:tr h="196260">
                <a:tc>
                  <a:txBody>
                    <a:bodyPr/>
                    <a:lstStyle/>
                    <a:p>
                      <a:pPr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23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558" marR="39558" marT="0" marB="0"/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Ленинград (Санкт-Петербург)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558" marR="39558" marT="0" marB="0"/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Новосибирск 75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558" marR="39558" marT="0" marB="0"/>
                </a:tc>
                <a:extLst>
                  <a:ext uri="{0D108BD9-81ED-4DB2-BD59-A6C34878D82A}">
                    <a16:rowId xmlns:a16="http://schemas.microsoft.com/office/drawing/2014/main" val="1632137990"/>
                  </a:ext>
                </a:extLst>
              </a:tr>
              <a:tr h="196260">
                <a:tc>
                  <a:txBody>
                    <a:bodyPr/>
                    <a:lstStyle/>
                    <a:p>
                      <a:pPr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30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558" marR="39558" marT="0" marB="0"/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Иваньково Калининской обл. 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558" marR="39558" marT="0" marB="0"/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558" marR="39558" marT="0" marB="0"/>
                </a:tc>
                <a:extLst>
                  <a:ext uri="{0D108BD9-81ED-4DB2-BD59-A6C34878D82A}">
                    <a16:rowId xmlns:a16="http://schemas.microsoft.com/office/drawing/2014/main" val="16267345"/>
                  </a:ext>
                </a:extLst>
              </a:tr>
              <a:tr h="196260">
                <a:tc>
                  <a:txBody>
                    <a:bodyPr/>
                    <a:lstStyle/>
                    <a:p>
                      <a:pPr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31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558" marR="39558" marT="0" marB="0"/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Таганрог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558" marR="39558" marT="0" marB="0"/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Тбилиси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558" marR="39558" marT="0" marB="0"/>
                </a:tc>
                <a:extLst>
                  <a:ext uri="{0D108BD9-81ED-4DB2-BD59-A6C34878D82A}">
                    <a16:rowId xmlns:a16="http://schemas.microsoft.com/office/drawing/2014/main" val="3947984434"/>
                  </a:ext>
                </a:extLst>
              </a:tr>
              <a:tr h="196260">
                <a:tc>
                  <a:txBody>
                    <a:bodyPr/>
                    <a:lstStyle/>
                    <a:p>
                      <a:pPr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39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558" marR="39558" marT="0" marB="0"/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Москва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558" marR="39558" marT="0" marB="0"/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Иркутск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558" marR="39558" marT="0" marB="0"/>
                </a:tc>
                <a:extLst>
                  <a:ext uri="{0D108BD9-81ED-4DB2-BD59-A6C34878D82A}">
                    <a16:rowId xmlns:a16="http://schemas.microsoft.com/office/drawing/2014/main" val="3144818004"/>
                  </a:ext>
                </a:extLst>
              </a:tr>
              <a:tr h="196260">
                <a:tc>
                  <a:txBody>
                    <a:bodyPr/>
                    <a:lstStyle/>
                    <a:p>
                      <a:pPr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47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558" marR="39558" marT="0" marB="0"/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Ленинград (Санкт-Петербург)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558" marR="39558" marT="0" marB="0"/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Чкалов (Оренбург)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558" marR="39558" marT="0" marB="0"/>
                </a:tc>
                <a:extLst>
                  <a:ext uri="{0D108BD9-81ED-4DB2-BD59-A6C34878D82A}">
                    <a16:rowId xmlns:a16="http://schemas.microsoft.com/office/drawing/2014/main" val="157433915"/>
                  </a:ext>
                </a:extLst>
              </a:tr>
              <a:tr h="196260">
                <a:tc>
                  <a:txBody>
                    <a:bodyPr/>
                    <a:lstStyle/>
                    <a:p>
                      <a:pPr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81 (82)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558" marR="39558" marT="0" marB="0"/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Тушино, Московская обл.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558" marR="39558" marT="0" marB="0"/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Омск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558" marR="39558" marT="0" marB="0"/>
                </a:tc>
                <a:extLst>
                  <a:ext uri="{0D108BD9-81ED-4DB2-BD59-A6C34878D82A}">
                    <a16:rowId xmlns:a16="http://schemas.microsoft.com/office/drawing/2014/main" val="2737011119"/>
                  </a:ext>
                </a:extLst>
              </a:tr>
              <a:tr h="196260">
                <a:tc>
                  <a:txBody>
                    <a:bodyPr/>
                    <a:lstStyle/>
                    <a:p>
                      <a:pPr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84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558" marR="39558" marT="0" marB="0"/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Химки, Московская обл.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558" marR="39558" marT="0" marB="0"/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Ташкент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558" marR="39558" marT="0" marB="0"/>
                </a:tc>
                <a:extLst>
                  <a:ext uri="{0D108BD9-81ED-4DB2-BD59-A6C34878D82A}">
                    <a16:rowId xmlns:a16="http://schemas.microsoft.com/office/drawing/2014/main" val="1403608599"/>
                  </a:ext>
                </a:extLst>
              </a:tr>
              <a:tr h="196260">
                <a:tc>
                  <a:txBody>
                    <a:bodyPr/>
                    <a:lstStyle/>
                    <a:p>
                      <a:pPr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99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558" marR="39558" marT="0" marB="0"/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Улан-Удэ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558" marR="39558" marT="0" marB="0"/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558" marR="39558" marT="0" marB="0"/>
                </a:tc>
                <a:extLst>
                  <a:ext uri="{0D108BD9-81ED-4DB2-BD59-A6C34878D82A}">
                    <a16:rowId xmlns:a16="http://schemas.microsoft.com/office/drawing/2014/main" val="2121532278"/>
                  </a:ext>
                </a:extLst>
              </a:tr>
              <a:tr h="196260">
                <a:tc>
                  <a:txBody>
                    <a:bodyPr/>
                    <a:lstStyle/>
                    <a:p>
                      <a:pPr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116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558" marR="39558" marT="0" marB="0"/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Семеновка (Арсеньев)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558" marR="39558" marT="0" marB="0"/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558" marR="39558" marT="0" marB="0"/>
                </a:tc>
                <a:extLst>
                  <a:ext uri="{0D108BD9-81ED-4DB2-BD59-A6C34878D82A}">
                    <a16:rowId xmlns:a16="http://schemas.microsoft.com/office/drawing/2014/main" val="3273545703"/>
                  </a:ext>
                </a:extLst>
              </a:tr>
              <a:tr h="196260">
                <a:tc>
                  <a:txBody>
                    <a:bodyPr/>
                    <a:lstStyle/>
                    <a:p>
                      <a:pPr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125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558" marR="39558" marT="0" marB="0"/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Иркутск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558" marR="39558" marT="0" marB="0"/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558" marR="39558" marT="0" marB="0"/>
                </a:tc>
                <a:extLst>
                  <a:ext uri="{0D108BD9-81ED-4DB2-BD59-A6C34878D82A}">
                    <a16:rowId xmlns:a16="http://schemas.microsoft.com/office/drawing/2014/main" val="2246037785"/>
                  </a:ext>
                </a:extLst>
              </a:tr>
              <a:tr h="196260">
                <a:tc>
                  <a:txBody>
                    <a:bodyPr/>
                    <a:lstStyle/>
                    <a:p>
                      <a:pPr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126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558" marR="39558" marT="0" marB="0"/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Комсомольск-на-Амуре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558" marR="39558" marT="0" marB="0"/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558" marR="39558" marT="0" marB="0"/>
                </a:tc>
                <a:extLst>
                  <a:ext uri="{0D108BD9-81ED-4DB2-BD59-A6C34878D82A}">
                    <a16:rowId xmlns:a16="http://schemas.microsoft.com/office/drawing/2014/main" val="3659875189"/>
                  </a:ext>
                </a:extLst>
              </a:tr>
              <a:tr h="196260">
                <a:tc>
                  <a:txBody>
                    <a:bodyPr/>
                    <a:lstStyle/>
                    <a:p>
                      <a:pPr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135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558" marR="39558" marT="0" marB="0"/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Харьков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558" marR="39558" marT="0" marB="0"/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Молотов (Пермь)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558" marR="39558" marT="0" marB="0"/>
                </a:tc>
                <a:extLst>
                  <a:ext uri="{0D108BD9-81ED-4DB2-BD59-A6C34878D82A}">
                    <a16:rowId xmlns:a16="http://schemas.microsoft.com/office/drawing/2014/main" val="803827611"/>
                  </a:ext>
                </a:extLst>
              </a:tr>
              <a:tr h="196260">
                <a:tc>
                  <a:txBody>
                    <a:bodyPr/>
                    <a:lstStyle/>
                    <a:p>
                      <a:pPr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153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558" marR="39558" marT="0" marB="0"/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Новосибирск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558" marR="39558" marT="0" marB="0"/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558" marR="39558" marT="0" marB="0"/>
                </a:tc>
                <a:extLst>
                  <a:ext uri="{0D108BD9-81ED-4DB2-BD59-A6C34878D82A}">
                    <a16:rowId xmlns:a16="http://schemas.microsoft.com/office/drawing/2014/main" val="2347081936"/>
                  </a:ext>
                </a:extLst>
              </a:tr>
              <a:tr h="278873">
                <a:tc>
                  <a:txBody>
                    <a:bodyPr/>
                    <a:lstStyle/>
                    <a:p>
                      <a:pPr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168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558" marR="39558" marT="0" marB="0"/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Рязань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558" marR="39558" marT="0" marB="0"/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Волжск (б. </a:t>
                      </a:r>
                      <a:r>
                        <a:rPr lang="ru-RU" sz="1200" dirty="0" err="1">
                          <a:effectLst/>
                        </a:rPr>
                        <a:t>Лопатино</a:t>
                      </a:r>
                      <a:r>
                        <a:rPr lang="ru-RU" sz="1200" dirty="0">
                          <a:effectLst/>
                        </a:rPr>
                        <a:t>), Марийская АССР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558" marR="39558" marT="0" marB="0"/>
                </a:tc>
                <a:extLst>
                  <a:ext uri="{0D108BD9-81ED-4DB2-BD59-A6C34878D82A}">
                    <a16:rowId xmlns:a16="http://schemas.microsoft.com/office/drawing/2014/main" val="2199107602"/>
                  </a:ext>
                </a:extLst>
              </a:tr>
              <a:tr h="278873">
                <a:tc>
                  <a:txBody>
                    <a:bodyPr/>
                    <a:lstStyle/>
                    <a:p>
                      <a:pPr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207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558" marR="39558" marT="0" marB="0"/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Долгопрудный, Московская обл.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558" marR="39558" marT="0" marB="0"/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Молотов (Пермь)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558" marR="39558" marT="0" marB="0"/>
                </a:tc>
                <a:extLst>
                  <a:ext uri="{0D108BD9-81ED-4DB2-BD59-A6C34878D82A}">
                    <a16:rowId xmlns:a16="http://schemas.microsoft.com/office/drawing/2014/main" val="3565995744"/>
                  </a:ext>
                </a:extLst>
              </a:tr>
              <a:tr h="196260">
                <a:tc>
                  <a:txBody>
                    <a:bodyPr/>
                    <a:lstStyle/>
                    <a:p>
                      <a:pPr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288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558" marR="39558" marT="0" marB="0"/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Кимры, Калининская обл.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558" marR="39558" marT="0" marB="0"/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effectLst/>
                        </a:rPr>
                        <a:t>Куломзино</a:t>
                      </a:r>
                      <a:r>
                        <a:rPr lang="ru-RU" sz="1200" dirty="0">
                          <a:effectLst/>
                        </a:rPr>
                        <a:t>, Омская обл.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558" marR="39558" marT="0" marB="0"/>
                </a:tc>
                <a:extLst>
                  <a:ext uri="{0D108BD9-81ED-4DB2-BD59-A6C34878D82A}">
                    <a16:rowId xmlns:a16="http://schemas.microsoft.com/office/drawing/2014/main" val="2580890190"/>
                  </a:ext>
                </a:extLst>
              </a:tr>
              <a:tr h="196260">
                <a:tc>
                  <a:txBody>
                    <a:bodyPr/>
                    <a:lstStyle/>
                    <a:p>
                      <a:pPr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292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558" marR="39558" marT="0" marB="0"/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Саратов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558" marR="39558" marT="0" marB="0"/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558" marR="39558" marT="0" marB="0"/>
                </a:tc>
                <a:extLst>
                  <a:ext uri="{0D108BD9-81ED-4DB2-BD59-A6C34878D82A}">
                    <a16:rowId xmlns:a16="http://schemas.microsoft.com/office/drawing/2014/main" val="3256963475"/>
                  </a:ext>
                </a:extLst>
              </a:tr>
              <a:tr h="196260">
                <a:tc>
                  <a:txBody>
                    <a:bodyPr/>
                    <a:lstStyle/>
                    <a:p>
                      <a:pPr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381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558" marR="39558" marT="0" marB="0"/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Ижора, Ленинградская обл.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558" marR="39558" marT="0" marB="0"/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Нижний Тагил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558" marR="39558" marT="0" marB="0"/>
                </a:tc>
                <a:extLst>
                  <a:ext uri="{0D108BD9-81ED-4DB2-BD59-A6C34878D82A}">
                    <a16:rowId xmlns:a16="http://schemas.microsoft.com/office/drawing/2014/main" val="1641013860"/>
                  </a:ext>
                </a:extLst>
              </a:tr>
              <a:tr h="196260">
                <a:tc>
                  <a:txBody>
                    <a:bodyPr/>
                    <a:lstStyle/>
                    <a:p>
                      <a:pPr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458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558" marR="39558" marT="0" marB="0"/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Ростов-на-Дону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558" marR="39558" marT="0" marB="0"/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Баку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558" marR="39558" marT="0" marB="0"/>
                </a:tc>
                <a:extLst>
                  <a:ext uri="{0D108BD9-81ED-4DB2-BD59-A6C34878D82A}">
                    <a16:rowId xmlns:a16="http://schemas.microsoft.com/office/drawing/2014/main" val="4267168305"/>
                  </a:ext>
                </a:extLst>
              </a:tr>
              <a:tr h="196260">
                <a:tc>
                  <a:txBody>
                    <a:bodyPr/>
                    <a:lstStyle/>
                    <a:p>
                      <a:pPr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471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558" marR="39558" marT="0" marB="0"/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Шумерля, Чувашия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558" marR="39558" marT="0" marB="0"/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558" marR="39558" marT="0" marB="0"/>
                </a:tc>
                <a:extLst>
                  <a:ext uri="{0D108BD9-81ED-4DB2-BD59-A6C34878D82A}">
                    <a16:rowId xmlns:a16="http://schemas.microsoft.com/office/drawing/2014/main" val="804463704"/>
                  </a:ext>
                </a:extLst>
              </a:tr>
              <a:tr h="196260">
                <a:tc>
                  <a:txBody>
                    <a:bodyPr/>
                    <a:lstStyle/>
                    <a:p>
                      <a:pPr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477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558" marR="39558" marT="0" marB="0"/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Лаптево, Московская обл. 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558" marR="39558" marT="0" marB="0"/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Красноярск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558" marR="39558" marT="0" marB="0"/>
                </a:tc>
                <a:extLst>
                  <a:ext uri="{0D108BD9-81ED-4DB2-BD59-A6C34878D82A}">
                    <a16:rowId xmlns:a16="http://schemas.microsoft.com/office/drawing/2014/main" val="1122912125"/>
                  </a:ext>
                </a:extLst>
              </a:tr>
              <a:tr h="196260">
                <a:tc>
                  <a:txBody>
                    <a:bodyPr/>
                    <a:lstStyle/>
                    <a:p>
                      <a:pPr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494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558" marR="39558" marT="0" marB="0"/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Козловка, Чувашия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558" marR="39558" marT="0" marB="0"/>
                </a:tc>
                <a:tc>
                  <a:txBody>
                    <a:bodyPr/>
                    <a:lstStyle/>
                    <a:p>
                      <a:pPr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9558" marR="39558" marT="0" marB="0"/>
                </a:tc>
                <a:extLst>
                  <a:ext uri="{0D108BD9-81ED-4DB2-BD59-A6C34878D82A}">
                    <a16:rowId xmlns:a16="http://schemas.microsoft.com/office/drawing/2014/main" val="198200345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5676091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84000"/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24434" y="68783"/>
            <a:ext cx="8368985" cy="9015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ru-RU" sz="4000" b="1" dirty="0">
                <a:ln w="19050">
                  <a:solidFill>
                    <a:schemeClr val="bg1"/>
                  </a:solidFill>
                </a:ln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Судостроительные заводы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23825" y="1037603"/>
            <a:ext cx="11953875" cy="5632311"/>
          </a:xfrm>
          <a:prstGeom prst="rect">
            <a:avLst/>
          </a:prstGeom>
          <a:solidFill>
            <a:schemeClr val="bg1">
              <a:alpha val="66000"/>
            </a:schemeClr>
          </a:solidFill>
          <a:ln w="25400" cmpd="sng">
            <a:solidFill>
              <a:schemeClr val="bg1"/>
            </a:solidFill>
            <a:prstDash val="lgDash"/>
          </a:ln>
        </p:spPr>
        <p:txBody>
          <a:bodyPr wrap="square" numCol="2">
            <a:spAutoFit/>
          </a:bodyPr>
          <a:lstStyle/>
          <a:p>
            <a:pPr marL="285750" lvl="0" indent="-285750">
              <a:buFont typeface="Wingdings" panose="05000000000000000000" pitchFamily="2" charset="2"/>
              <a:buChar char="ü"/>
            </a:pPr>
            <a:r>
              <a:rPr lang="ru-RU" sz="2000" dirty="0">
                <a:solidFill>
                  <a:srgbClr val="143B44"/>
                </a:solidFill>
              </a:rPr>
              <a:t>10-й судоремонтный завод, г. Полярный;</a:t>
            </a:r>
          </a:p>
          <a:p>
            <a:pPr marL="285750" lvl="0" indent="-285750">
              <a:buFont typeface="Wingdings" panose="05000000000000000000" pitchFamily="2" charset="2"/>
              <a:buChar char="ü"/>
            </a:pPr>
            <a:r>
              <a:rPr lang="ru-RU" sz="2000" dirty="0">
                <a:solidFill>
                  <a:srgbClr val="143B44"/>
                </a:solidFill>
              </a:rPr>
              <a:t>Адмиралтейские верфи, г. Ленинград (Санкт-Петербург);</a:t>
            </a:r>
          </a:p>
          <a:p>
            <a:pPr marL="285750" lvl="0" indent="-285750">
              <a:buFont typeface="Wingdings" panose="05000000000000000000" pitchFamily="2" charset="2"/>
              <a:buChar char="ü"/>
            </a:pPr>
            <a:r>
              <a:rPr lang="ru-RU" sz="2000" dirty="0">
                <a:solidFill>
                  <a:srgbClr val="143B44"/>
                </a:solidFill>
              </a:rPr>
              <a:t>Астраханское судостроительное производственное объединение, г. Астрахань;</a:t>
            </a:r>
          </a:p>
          <a:p>
            <a:pPr marL="285750" lvl="0" indent="-285750">
              <a:buFont typeface="Wingdings" panose="05000000000000000000" pitchFamily="2" charset="2"/>
              <a:buChar char="ü"/>
            </a:pPr>
            <a:r>
              <a:rPr lang="ru-RU" sz="2000" dirty="0">
                <a:solidFill>
                  <a:srgbClr val="143B44"/>
                </a:solidFill>
              </a:rPr>
              <a:t>Завод «Красное Сормово», г. Нижний Новгород;</a:t>
            </a:r>
          </a:p>
          <a:p>
            <a:pPr marL="285750" lvl="0" indent="-285750">
              <a:buFont typeface="Wingdings" panose="05000000000000000000" pitchFamily="2" charset="2"/>
              <a:buChar char="ü"/>
            </a:pPr>
            <a:r>
              <a:rPr lang="ru-RU" sz="2000" dirty="0">
                <a:solidFill>
                  <a:srgbClr val="143B44"/>
                </a:solidFill>
              </a:rPr>
              <a:t>КБ «Вымпел», г. Нижний Новгород;</a:t>
            </a:r>
          </a:p>
          <a:p>
            <a:pPr marL="285750" lvl="0" indent="-285750">
              <a:buFont typeface="Wingdings" panose="05000000000000000000" pitchFamily="2" charset="2"/>
              <a:buChar char="ü"/>
            </a:pPr>
            <a:r>
              <a:rPr lang="ru-RU" sz="2000" dirty="0">
                <a:solidFill>
                  <a:srgbClr val="143B44"/>
                </a:solidFill>
              </a:rPr>
              <a:t>Невский судостроительно-судоремонтный завод, г. Шлиссельбург;</a:t>
            </a:r>
          </a:p>
          <a:p>
            <a:pPr marL="285750" lvl="0" indent="-285750">
              <a:buFont typeface="Wingdings" panose="05000000000000000000" pitchFamily="2" charset="2"/>
              <a:buChar char="ü"/>
            </a:pPr>
            <a:r>
              <a:rPr lang="ru-RU" sz="2000" dirty="0">
                <a:solidFill>
                  <a:srgbClr val="143B44"/>
                </a:solidFill>
              </a:rPr>
              <a:t>ПО «Севмаш», г. Северодвинск;</a:t>
            </a:r>
          </a:p>
          <a:p>
            <a:pPr marL="285750" lvl="0" indent="-285750">
              <a:buFont typeface="Wingdings" panose="05000000000000000000" pitchFamily="2" charset="2"/>
              <a:buChar char="ü"/>
            </a:pPr>
            <a:r>
              <a:rPr lang="ru-RU" sz="2000" dirty="0">
                <a:solidFill>
                  <a:srgbClr val="143B44"/>
                </a:solidFill>
              </a:rPr>
              <a:t>Севастопольский морской завод, г. Севастополь;</a:t>
            </a:r>
          </a:p>
          <a:p>
            <a:pPr marL="285750" lvl="0" indent="-285750">
              <a:buFont typeface="Wingdings" panose="05000000000000000000" pitchFamily="2" charset="2"/>
              <a:buChar char="ü"/>
            </a:pPr>
            <a:r>
              <a:rPr lang="ru-RU" sz="2000" dirty="0">
                <a:solidFill>
                  <a:srgbClr val="143B44"/>
                </a:solidFill>
              </a:rPr>
              <a:t>Средне-невский судостроительный завод, г. Ленинград (Санкт-Петербург);</a:t>
            </a:r>
          </a:p>
          <a:p>
            <a:pPr marL="285750" lvl="0" indent="-285750">
              <a:buFont typeface="Wingdings" panose="05000000000000000000" pitchFamily="2" charset="2"/>
              <a:buChar char="ü"/>
            </a:pPr>
            <a:r>
              <a:rPr lang="ru-RU" sz="2000" dirty="0">
                <a:solidFill>
                  <a:srgbClr val="143B44"/>
                </a:solidFill>
              </a:rPr>
              <a:t>Судостроительный завод «Северная верфь», г. Ленинград (Санкт-Петербург);</a:t>
            </a:r>
          </a:p>
          <a:p>
            <a:pPr marL="285750" lvl="0" indent="-285750">
              <a:buFont typeface="Wingdings" panose="05000000000000000000" pitchFamily="2" charset="2"/>
              <a:buChar char="ü"/>
            </a:pPr>
            <a:r>
              <a:rPr lang="ru-RU" sz="2000" dirty="0">
                <a:solidFill>
                  <a:srgbClr val="143B44"/>
                </a:solidFill>
              </a:rPr>
              <a:t>ЦКБ МТ «Рубин», г. Ленинград (Санкт-Петербург);</a:t>
            </a:r>
          </a:p>
          <a:p>
            <a:pPr marL="285750" lvl="0" indent="-285750">
              <a:buFont typeface="Wingdings" panose="05000000000000000000" pitchFamily="2" charset="2"/>
              <a:buChar char="ü"/>
            </a:pPr>
            <a:r>
              <a:rPr lang="ru-RU" sz="2000" dirty="0">
                <a:solidFill>
                  <a:srgbClr val="143B44"/>
                </a:solidFill>
              </a:rPr>
              <a:t>Судоремонтный завод «Красная Кузница», г. Архангельск;</a:t>
            </a:r>
          </a:p>
          <a:p>
            <a:pPr marL="285750" lvl="0" indent="-285750">
              <a:buFont typeface="Wingdings" panose="05000000000000000000" pitchFamily="2" charset="2"/>
              <a:buChar char="ü"/>
            </a:pPr>
            <a:r>
              <a:rPr lang="ru-RU" sz="2000" dirty="0">
                <a:solidFill>
                  <a:srgbClr val="143B44"/>
                </a:solidFill>
              </a:rPr>
              <a:t>Специальное конструкторско-технологическое бюро по электрохимии с опытным заводом, г. Москва;</a:t>
            </a:r>
          </a:p>
          <a:p>
            <a:pPr marL="285750" lvl="0" indent="-285750">
              <a:buFont typeface="Wingdings" panose="05000000000000000000" pitchFamily="2" charset="2"/>
              <a:buChar char="ü"/>
            </a:pPr>
            <a:r>
              <a:rPr lang="ru-RU" sz="2000" dirty="0">
                <a:solidFill>
                  <a:srgbClr val="143B44"/>
                </a:solidFill>
              </a:rPr>
              <a:t>Пролетарский завод, г. Ленинград (г. Санкт-Петербург);</a:t>
            </a:r>
          </a:p>
          <a:p>
            <a:pPr marL="285750" lvl="0" indent="-285750">
              <a:buFont typeface="Wingdings" panose="05000000000000000000" pitchFamily="2" charset="2"/>
              <a:buChar char="ü"/>
            </a:pPr>
            <a:r>
              <a:rPr lang="ru-RU" sz="2000" dirty="0">
                <a:solidFill>
                  <a:srgbClr val="143B44"/>
                </a:solidFill>
              </a:rPr>
              <a:t>Невское ПКБ, г. Ленинград (г. Санкт-Петербург), в годы ВОВ – г. Казань;</a:t>
            </a:r>
          </a:p>
          <a:p>
            <a:pPr marL="285750" lvl="0" indent="-285750">
              <a:buFont typeface="Wingdings" panose="05000000000000000000" pitchFamily="2" charset="2"/>
              <a:buChar char="ü"/>
            </a:pPr>
            <a:r>
              <a:rPr lang="ru-RU" sz="2000" dirty="0">
                <a:solidFill>
                  <a:srgbClr val="143B44"/>
                </a:solidFill>
              </a:rPr>
              <a:t>Кронштадтский морской завод, г. Кронштадт;</a:t>
            </a:r>
          </a:p>
          <a:p>
            <a:pPr marL="285750" lvl="0" indent="-285750">
              <a:buFont typeface="Wingdings" panose="05000000000000000000" pitchFamily="2" charset="2"/>
              <a:buChar char="ü"/>
            </a:pPr>
            <a:r>
              <a:rPr lang="ru-RU" sz="2000" dirty="0">
                <a:solidFill>
                  <a:srgbClr val="143B44"/>
                </a:solidFill>
              </a:rPr>
              <a:t>Завод «Красные баррикады», </a:t>
            </a:r>
            <a:r>
              <a:rPr lang="ru-RU" sz="2000" dirty="0" err="1">
                <a:solidFill>
                  <a:srgbClr val="143B44"/>
                </a:solidFill>
              </a:rPr>
              <a:t>р.п</a:t>
            </a:r>
            <a:r>
              <a:rPr lang="ru-RU" sz="2000" dirty="0">
                <a:solidFill>
                  <a:srgbClr val="143B44"/>
                </a:solidFill>
              </a:rPr>
              <a:t>. Красные баррикады;</a:t>
            </a:r>
          </a:p>
          <a:p>
            <a:pPr marL="285750" lvl="0" indent="-285750">
              <a:buFont typeface="Wingdings" panose="05000000000000000000" pitchFamily="2" charset="2"/>
              <a:buChar char="ü"/>
            </a:pPr>
            <a:r>
              <a:rPr lang="ru-RU" sz="2000" dirty="0">
                <a:solidFill>
                  <a:srgbClr val="143B44"/>
                </a:solidFill>
              </a:rPr>
              <a:t>Балтийский завод, г. Ленинград (г. Санкт-Петербург);</a:t>
            </a:r>
          </a:p>
          <a:p>
            <a:pPr marL="285750" lvl="0" indent="-285750">
              <a:buFont typeface="Wingdings" panose="05000000000000000000" pitchFamily="2" charset="2"/>
              <a:buChar char="ü"/>
            </a:pPr>
            <a:r>
              <a:rPr lang="ru-RU" sz="2000" dirty="0">
                <a:solidFill>
                  <a:srgbClr val="143B44"/>
                </a:solidFill>
              </a:rPr>
              <a:t>Амурский судостроительный завод, г. Комсомольск-на-Амуре;</a:t>
            </a:r>
          </a:p>
          <a:p>
            <a:pPr marL="285750" lvl="0" indent="-285750">
              <a:buFont typeface="Wingdings" panose="05000000000000000000" pitchFamily="2" charset="2"/>
              <a:buChar char="ü"/>
            </a:pPr>
            <a:r>
              <a:rPr lang="ru-RU" sz="2000" dirty="0">
                <a:solidFill>
                  <a:srgbClr val="143B44"/>
                </a:solidFill>
              </a:rPr>
              <a:t>35 Судоремонтный завод, г. Мурманск.</a:t>
            </a:r>
          </a:p>
        </p:txBody>
      </p:sp>
    </p:spTree>
    <p:extLst>
      <p:ext uri="{BB962C8B-B14F-4D97-AF65-F5344CB8AC3E}">
        <p14:creationId xmlns:p14="http://schemas.microsoft.com/office/powerpoint/2010/main" val="50796673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84000"/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Овал 10"/>
          <p:cNvSpPr/>
          <p:nvPr/>
        </p:nvSpPr>
        <p:spPr>
          <a:xfrm>
            <a:off x="5028770" y="4237162"/>
            <a:ext cx="1209675" cy="1209675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3657600" y="2814691"/>
            <a:ext cx="1209675" cy="1209675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2228850" y="1314450"/>
            <a:ext cx="1209675" cy="1209675"/>
          </a:xfrm>
          <a:prstGeom prst="ellipse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2124434" y="68783"/>
            <a:ext cx="836898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4000" b="1" dirty="0">
                <a:ln w="19050">
                  <a:solidFill>
                    <a:schemeClr val="bg1"/>
                  </a:solidFill>
                </a:ln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Онлайн-сервисы для создания интерактивных карт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471067" y="1410259"/>
            <a:ext cx="3767378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dirty="0" err="1">
                <a:solidFill>
                  <a:srgbClr val="143B44"/>
                </a:solidFill>
              </a:rPr>
              <a:t>Figma</a:t>
            </a:r>
            <a:r>
              <a:rPr lang="ru-RU" sz="6000" dirty="0">
                <a:solidFill>
                  <a:srgbClr val="143B44"/>
                </a:solidFill>
              </a:rPr>
              <a:t>.</a:t>
            </a:r>
            <a:r>
              <a:rPr lang="en-US" sz="6000" dirty="0">
                <a:solidFill>
                  <a:srgbClr val="143B44"/>
                </a:solidFill>
              </a:rPr>
              <a:t>com</a:t>
            </a:r>
            <a:r>
              <a:rPr lang="ru-RU" sz="6000" dirty="0">
                <a:solidFill>
                  <a:srgbClr val="143B44"/>
                </a:solidFill>
              </a:rPr>
              <a:t>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049502" y="2911698"/>
            <a:ext cx="3858942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dirty="0" err="1">
                <a:solidFill>
                  <a:srgbClr val="143B44"/>
                </a:solidFill>
              </a:rPr>
              <a:t>Padlet</a:t>
            </a:r>
            <a:r>
              <a:rPr lang="ru-RU" sz="6000" dirty="0">
                <a:solidFill>
                  <a:srgbClr val="143B44"/>
                </a:solidFill>
              </a:rPr>
              <a:t>.</a:t>
            </a:r>
            <a:r>
              <a:rPr lang="en-US" sz="6000" dirty="0">
                <a:solidFill>
                  <a:srgbClr val="143B44"/>
                </a:solidFill>
              </a:rPr>
              <a:t>com</a:t>
            </a:r>
            <a:r>
              <a:rPr lang="ru-RU" sz="6000" dirty="0">
                <a:solidFill>
                  <a:srgbClr val="143B44"/>
                </a:solidFill>
              </a:rPr>
              <a:t>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5460723" y="4367244"/>
            <a:ext cx="4895443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6000" dirty="0" err="1">
                <a:solidFill>
                  <a:srgbClr val="143B44"/>
                </a:solidFill>
              </a:rPr>
              <a:t>Stroymap</a:t>
            </a:r>
            <a:r>
              <a:rPr lang="ru-RU" sz="6000" dirty="0">
                <a:solidFill>
                  <a:srgbClr val="143B44"/>
                </a:solidFill>
              </a:rPr>
              <a:t>.</a:t>
            </a:r>
            <a:r>
              <a:rPr lang="en-US" sz="6000" dirty="0">
                <a:solidFill>
                  <a:srgbClr val="143B44"/>
                </a:solidFill>
              </a:rPr>
              <a:t>com</a:t>
            </a:r>
            <a:r>
              <a:rPr lang="ru-RU" sz="6000" dirty="0">
                <a:solidFill>
                  <a:srgbClr val="143B44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20227149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84000"/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Рисунок 10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48" y="2027817"/>
            <a:ext cx="2234447" cy="11715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50" name="Рисунок 10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680" t="64650" r="4320" b="6229"/>
          <a:stretch>
            <a:fillRect/>
          </a:stretch>
        </p:blipFill>
        <p:spPr bwMode="auto">
          <a:xfrm>
            <a:off x="5066025" y="2039250"/>
            <a:ext cx="1666875" cy="114870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49" name="Рисунок 78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78479" y="1975058"/>
            <a:ext cx="1572184" cy="155149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759648" y="1529628"/>
            <a:ext cx="2311851" cy="307777"/>
          </a:xfrm>
          <a:prstGeom prst="rect">
            <a:avLst/>
          </a:prstGeom>
          <a:solidFill>
            <a:schemeClr val="bg1">
              <a:alpha val="54000"/>
            </a:schemeClr>
          </a:solidFill>
          <a:ln w="25400">
            <a:solidFill>
              <a:srgbClr val="FFFFFF"/>
            </a:solidFill>
            <a:prstDash val="lgDash"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4508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0" i="0" u="none" strike="noStrike" cap="none" normalizeH="0" baseline="0" dirty="0">
                <a:ln>
                  <a:noFill/>
                </a:ln>
                <a:solidFill>
                  <a:srgbClr val="143B44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1. Зайти на сайт </a:t>
            </a:r>
            <a:r>
              <a:rPr kumimoji="0" lang="en-US" altLang="ru-RU" sz="1400" b="0" i="0" u="none" strike="noStrike" cap="none" normalizeH="0" baseline="0" dirty="0" err="1">
                <a:ln>
                  <a:noFill/>
                </a:ln>
                <a:solidFill>
                  <a:srgbClr val="143B44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Padlet</a:t>
            </a:r>
            <a:r>
              <a:rPr kumimoji="0" lang="ru-RU" altLang="ru-RU" sz="1400" b="0" i="0" u="none" strike="noStrike" cap="none" normalizeH="0" baseline="0" dirty="0">
                <a:ln>
                  <a:noFill/>
                </a:ln>
                <a:solidFill>
                  <a:srgbClr val="143B44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kumimoji="0" lang="en-US" altLang="ru-RU" sz="1400" b="0" i="0" u="none" strike="noStrike" cap="none" normalizeH="0" baseline="0" dirty="0" err="1">
                <a:ln>
                  <a:noFill/>
                </a:ln>
                <a:solidFill>
                  <a:srgbClr val="143B44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ru</a:t>
            </a:r>
            <a:endParaRPr kumimoji="0" lang="ru-RU" altLang="ru-RU" sz="1800" b="0" i="0" u="none" strike="noStrike" cap="none" normalizeH="0" baseline="0" dirty="0">
              <a:ln>
                <a:noFill/>
              </a:ln>
              <a:solidFill>
                <a:srgbClr val="143B44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4643557" y="1484468"/>
            <a:ext cx="2559290" cy="307777"/>
          </a:xfrm>
          <a:prstGeom prst="rect">
            <a:avLst/>
          </a:prstGeom>
          <a:solidFill>
            <a:schemeClr val="bg1">
              <a:alpha val="54000"/>
            </a:schemeClr>
          </a:solidFill>
          <a:ln w="25400">
            <a:solidFill>
              <a:srgbClr val="FFFFFF"/>
            </a:solidFill>
            <a:prstDash val="lgDash"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4508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0" i="0" u="none" strike="noStrike" cap="none" normalizeH="0" baseline="0" dirty="0">
                <a:ln>
                  <a:noFill/>
                </a:ln>
                <a:solidFill>
                  <a:srgbClr val="143B44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 Выбирать раздел «Карта»</a:t>
            </a:r>
            <a:endParaRPr kumimoji="0" lang="ru-RU" altLang="ru-RU" sz="1800" b="0" i="0" u="none" strike="noStrike" cap="none" normalizeH="0" baseline="0" dirty="0">
              <a:ln>
                <a:noFill/>
              </a:ln>
              <a:solidFill>
                <a:srgbClr val="143B44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8621534" y="1486013"/>
            <a:ext cx="2886075" cy="307777"/>
          </a:xfrm>
          <a:prstGeom prst="rect">
            <a:avLst/>
          </a:prstGeom>
          <a:solidFill>
            <a:schemeClr val="bg1">
              <a:alpha val="54000"/>
            </a:schemeClr>
          </a:solidFill>
          <a:ln w="25400">
            <a:solidFill>
              <a:srgbClr val="FFFFFF"/>
            </a:solidFill>
            <a:prstDash val="lgDash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4508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0" i="0" u="none" strike="noStrike" cap="none" normalizeH="0" baseline="0" dirty="0">
                <a:ln>
                  <a:noFill/>
                </a:ln>
                <a:solidFill>
                  <a:srgbClr val="143B44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3. Добавить населенный пункт.</a:t>
            </a:r>
            <a:endParaRPr kumimoji="0" lang="ru-RU" altLang="ru-RU" sz="1800" b="0" i="0" u="none" strike="noStrike" cap="none" normalizeH="0" baseline="0" dirty="0">
              <a:ln>
                <a:noFill/>
              </a:ln>
              <a:solidFill>
                <a:srgbClr val="143B44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2059" name="Рисунок 9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9898" y="4431005"/>
            <a:ext cx="2676525" cy="18288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58" name="Рисунок 98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0679" y="4466096"/>
            <a:ext cx="2390775" cy="21050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56" name="Рисунок 10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0825" y="8374355"/>
            <a:ext cx="4867275" cy="2486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2315280" y="3991759"/>
            <a:ext cx="2771143" cy="307777"/>
          </a:xfrm>
          <a:prstGeom prst="rect">
            <a:avLst/>
          </a:prstGeom>
          <a:solidFill>
            <a:schemeClr val="bg1">
              <a:alpha val="54000"/>
            </a:schemeClr>
          </a:solidFill>
          <a:ln w="25400">
            <a:solidFill>
              <a:srgbClr val="FFFFFF"/>
            </a:solidFill>
            <a:prstDash val="lgDash"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4508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0" i="0" u="none" strike="noStrike" cap="none" normalizeH="0" baseline="0" dirty="0">
                <a:ln>
                  <a:noFill/>
                </a:ln>
                <a:solidFill>
                  <a:srgbClr val="143B44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4. Прикрепить ссылку на завод</a:t>
            </a:r>
            <a:endParaRPr kumimoji="0" lang="ru-RU" altLang="ru-RU" sz="1800" b="0" i="0" u="none" strike="noStrike" cap="none" normalizeH="0" baseline="0" dirty="0">
              <a:ln>
                <a:noFill/>
              </a:ln>
              <a:solidFill>
                <a:srgbClr val="143B44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7491447" y="3975071"/>
            <a:ext cx="3069238" cy="307777"/>
          </a:xfrm>
          <a:prstGeom prst="rect">
            <a:avLst/>
          </a:prstGeom>
          <a:solidFill>
            <a:schemeClr val="bg1">
              <a:alpha val="54000"/>
            </a:schemeClr>
          </a:solidFill>
          <a:ln w="25400">
            <a:solidFill>
              <a:srgbClr val="FFFFFF"/>
            </a:solidFill>
            <a:prstDash val="lgDash"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4508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0" i="0" u="none" strike="noStrike" cap="none" normalizeH="0" baseline="0" dirty="0">
                <a:ln>
                  <a:noFill/>
                </a:ln>
                <a:solidFill>
                  <a:srgbClr val="143B44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5. Нажать кнопку «Опубликовать».</a:t>
            </a:r>
            <a:endParaRPr kumimoji="0" lang="ru-RU" altLang="ru-RU" sz="1800" b="0" i="0" u="none" strike="noStrike" cap="none" normalizeH="0" baseline="0" dirty="0">
              <a:ln>
                <a:noFill/>
              </a:ln>
              <a:solidFill>
                <a:srgbClr val="143B44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2790825" y="6259805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kumimoji="0" lang="ru-RU" altLang="ru-RU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auto">
          <a:xfrm>
            <a:off x="2790825" y="8374355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4508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Рисунок 21. Примеры отображения маркеров на карте</a:t>
            </a:r>
            <a:endParaRPr kumimoji="0" lang="ru-RU" altLang="ru-RU" sz="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6. В конечном варианте карта будет выглядеть как на рисунке. С правой стороны появится табличка со всеми внесёнными населенными пунктами. Если в одном населённом пункте несколько отметок, то маркер будет содержать цифру с количеством отметок. </a:t>
            </a:r>
            <a:endParaRPr kumimoji="0" lang="ru-RU" altLang="ru-RU" sz="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auto">
          <a:xfrm>
            <a:off x="2790825" y="1086038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Рисунок 22. Интерактивная карта на платформе </a:t>
            </a:r>
            <a:r>
              <a:rPr kumimoji="0" lang="en-US" altLang="ru-RU" sz="1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Padlet</a:t>
            </a:r>
            <a:r>
              <a:rPr kumimoji="0" lang="ru-RU" altLang="ru-RU" sz="1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kumimoji="0" lang="en-US" altLang="ru-RU" sz="1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com</a:t>
            </a:r>
            <a:endParaRPr kumimoji="0" lang="en-US" altLang="ru-RU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1657348" y="82670"/>
            <a:ext cx="9096375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3200" b="1" dirty="0">
                <a:ln w="19050">
                  <a:solidFill>
                    <a:schemeClr val="bg1"/>
                  </a:solidFill>
                </a:ln>
                <a:solidFill>
                  <a:srgbClr val="C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Алгоритм создания интерактивной карты на сервисе </a:t>
            </a:r>
            <a:r>
              <a:rPr lang="en-US" altLang="ru-RU" sz="3200" b="1" dirty="0" err="1">
                <a:ln w="19050">
                  <a:solidFill>
                    <a:schemeClr val="bg1"/>
                  </a:solidFill>
                </a:ln>
                <a:solidFill>
                  <a:srgbClr val="C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Padlet</a:t>
            </a:r>
            <a:r>
              <a:rPr lang="ru-RU" altLang="ru-RU" sz="3200" b="1" dirty="0">
                <a:ln w="19050">
                  <a:solidFill>
                    <a:schemeClr val="bg1"/>
                  </a:solidFill>
                </a:ln>
                <a:solidFill>
                  <a:srgbClr val="C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ru-RU" sz="3200" b="1" dirty="0">
                <a:ln w="19050">
                  <a:solidFill>
                    <a:schemeClr val="bg1"/>
                  </a:solidFill>
                </a:ln>
                <a:solidFill>
                  <a:srgbClr val="C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com</a:t>
            </a:r>
            <a:endParaRPr lang="ru-RU" altLang="ru-RU" sz="1400" b="1" dirty="0">
              <a:ln w="19050">
                <a:solidFill>
                  <a:schemeClr val="bg1"/>
                </a:solidFill>
              </a:ln>
              <a:solidFill>
                <a:srgbClr val="C00000"/>
              </a:solidFill>
              <a:latin typeface="Arial" panose="020B0604020202020204" pitchFamily="34" charset="0"/>
            </a:endParaRPr>
          </a:p>
        </p:txBody>
      </p:sp>
      <p:cxnSp>
        <p:nvCxnSpPr>
          <p:cNvPr id="20" name="Скругленная соединительная линия 19"/>
          <p:cNvCxnSpPr/>
          <p:nvPr/>
        </p:nvCxnSpPr>
        <p:spPr>
          <a:xfrm>
            <a:off x="3046081" y="2076312"/>
            <a:ext cx="1966045" cy="1011737"/>
          </a:xfrm>
          <a:prstGeom prst="curvedConnector3">
            <a:avLst>
              <a:gd name="adj1" fmla="val 50000"/>
            </a:avLst>
          </a:prstGeom>
          <a:ln w="28575">
            <a:solidFill>
              <a:schemeClr val="bg1"/>
            </a:solidFill>
            <a:prstDash val="lg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Скругленная соединительная линия 25"/>
          <p:cNvCxnSpPr>
            <a:stCxn id="2050" idx="3"/>
          </p:cNvCxnSpPr>
          <p:nvPr/>
        </p:nvCxnSpPr>
        <p:spPr>
          <a:xfrm flipV="1">
            <a:off x="6732900" y="2076312"/>
            <a:ext cx="2493593" cy="537292"/>
          </a:xfrm>
          <a:prstGeom prst="curvedConnector3">
            <a:avLst/>
          </a:prstGeom>
          <a:ln w="28575">
            <a:solidFill>
              <a:schemeClr val="bg1"/>
            </a:solidFill>
            <a:prstDash val="lg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Скругленная соединительная линия 29"/>
          <p:cNvCxnSpPr>
            <a:stCxn id="2049" idx="1"/>
            <a:endCxn id="13" idx="3"/>
          </p:cNvCxnSpPr>
          <p:nvPr/>
        </p:nvCxnSpPr>
        <p:spPr>
          <a:xfrm rot="10800000" flipV="1">
            <a:off x="5086423" y="2750806"/>
            <a:ext cx="4192056" cy="1394841"/>
          </a:xfrm>
          <a:prstGeom prst="curvedConnector3">
            <a:avLst/>
          </a:prstGeom>
          <a:ln w="28575">
            <a:solidFill>
              <a:schemeClr val="bg1"/>
            </a:solidFill>
            <a:prstDash val="lg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Скругленная соединительная линия 31"/>
          <p:cNvCxnSpPr/>
          <p:nvPr/>
        </p:nvCxnSpPr>
        <p:spPr>
          <a:xfrm>
            <a:off x="5224462" y="5320264"/>
            <a:ext cx="2433638" cy="939540"/>
          </a:xfrm>
          <a:prstGeom prst="curvedConnector3">
            <a:avLst/>
          </a:prstGeom>
          <a:ln w="28575">
            <a:solidFill>
              <a:schemeClr val="bg1"/>
            </a:solidFill>
            <a:prstDash val="lg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9119565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84000"/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6" name="Рисунок 10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0825" y="8374355"/>
            <a:ext cx="4867275" cy="2486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2790825" y="6259805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kumimoji="0" lang="ru-RU" altLang="ru-RU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auto">
          <a:xfrm>
            <a:off x="2790825" y="8374355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4508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Рисунок 21. Примеры отображения маркеров на карте</a:t>
            </a:r>
            <a:endParaRPr kumimoji="0" lang="ru-RU" altLang="ru-RU" sz="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6. В конечном варианте карта будет выглядеть как на рисунке. С правой стороны появится табличка со всеми внесёнными населенными пунктами. Если в одном населённом пункте несколько отметок, то маркер будет содержать цифру с количеством отметок. </a:t>
            </a:r>
            <a:endParaRPr kumimoji="0" lang="ru-RU" altLang="ru-RU" sz="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auto">
          <a:xfrm>
            <a:off x="2790825" y="1086038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Рисунок 22. Интерактивная карта на платформе </a:t>
            </a:r>
            <a:r>
              <a:rPr kumimoji="0" lang="en-US" altLang="ru-RU" sz="1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Padlet</a:t>
            </a:r>
            <a:r>
              <a:rPr kumimoji="0" lang="ru-RU" altLang="ru-RU" sz="1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kumimoji="0" lang="en-US" altLang="ru-RU" sz="1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com</a:t>
            </a:r>
            <a:endParaRPr kumimoji="0" lang="en-US" altLang="ru-RU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790576" y="82670"/>
            <a:ext cx="1069657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3200" b="1" dirty="0">
                <a:ln w="19050">
                  <a:solidFill>
                    <a:schemeClr val="bg1"/>
                  </a:solidFill>
                </a:ln>
                <a:solidFill>
                  <a:srgbClr val="C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Интерактивная карта</a:t>
            </a: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3200" b="1" dirty="0">
                <a:ln w="19050">
                  <a:solidFill>
                    <a:schemeClr val="bg1"/>
                  </a:solidFill>
                </a:ln>
                <a:solidFill>
                  <a:srgbClr val="C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«Боевая техника Великой Отечественной войны»</a:t>
            </a:r>
            <a:endParaRPr lang="ru-RU" altLang="ru-RU" sz="1400" b="1" dirty="0">
              <a:ln w="19050">
                <a:solidFill>
                  <a:schemeClr val="bg1"/>
                </a:solidFill>
              </a:ln>
              <a:solidFill>
                <a:srgbClr val="C00000"/>
              </a:solidFill>
              <a:latin typeface="Arial" panose="020B0604020202020204" pitchFamily="34" charset="0"/>
            </a:endParaRPr>
          </a:p>
        </p:txBody>
      </p:sp>
      <p:pic>
        <p:nvPicPr>
          <p:cNvPr id="21" name="Рисунок 20">
            <a:hlinkClick r:id="rId4"/>
          </p:cNvPr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575" y="1159888"/>
            <a:ext cx="10572750" cy="5259961"/>
          </a:xfrm>
          <a:prstGeom prst="rect">
            <a:avLst/>
          </a:prstGeom>
        </p:spPr>
      </p:pic>
      <p:pic>
        <p:nvPicPr>
          <p:cNvPr id="9" name="Рисунок 8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49181" y="4556771"/>
            <a:ext cx="1295400" cy="129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878109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84000"/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6" name="Рисунок 10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0825" y="8374355"/>
            <a:ext cx="4867275" cy="2486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2790825" y="6259805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kumimoji="0" lang="ru-RU" altLang="ru-RU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auto">
          <a:xfrm>
            <a:off x="2790825" y="8374355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4508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Рисунок 21. Примеры отображения маркеров на карте</a:t>
            </a:r>
            <a:endParaRPr kumimoji="0" lang="ru-RU" altLang="ru-RU" sz="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6. В конечном варианте карта будет выглядеть как на рисунке. С правой стороны появится табличка со всеми внесёнными населенными пунктами. Если в одном населённом пункте несколько отметок, то маркер будет содержать цифру с количеством отметок. </a:t>
            </a:r>
            <a:endParaRPr kumimoji="0" lang="ru-RU" altLang="ru-RU" sz="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auto">
          <a:xfrm>
            <a:off x="2790825" y="1086038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Рисунок 22. Интерактивная карта на платформе </a:t>
            </a:r>
            <a:r>
              <a:rPr kumimoji="0" lang="en-US" altLang="ru-RU" sz="1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Padlet</a:t>
            </a:r>
            <a:r>
              <a:rPr kumimoji="0" lang="ru-RU" altLang="ru-RU" sz="1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kumimoji="0" lang="en-US" altLang="ru-RU" sz="1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com</a:t>
            </a:r>
            <a:endParaRPr kumimoji="0" lang="en-US" altLang="ru-RU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723768" y="159188"/>
            <a:ext cx="1069657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3200" b="1" dirty="0">
                <a:ln w="19050">
                  <a:solidFill>
                    <a:schemeClr val="bg1"/>
                  </a:solidFill>
                </a:ln>
                <a:solidFill>
                  <a:srgbClr val="C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Выводы:</a:t>
            </a:r>
            <a:endParaRPr lang="ru-RU" altLang="ru-RU" sz="1400" b="1" dirty="0">
              <a:ln w="19050">
                <a:solidFill>
                  <a:schemeClr val="bg1"/>
                </a:solidFill>
              </a:ln>
              <a:solidFill>
                <a:srgbClr val="C00000"/>
              </a:solidFill>
              <a:latin typeface="Arial" panose="020B060402020202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56961" y="3428261"/>
            <a:ext cx="10830187" cy="2831544"/>
          </a:xfrm>
          <a:prstGeom prst="rect">
            <a:avLst/>
          </a:prstGeom>
          <a:solidFill>
            <a:schemeClr val="bg1">
              <a:alpha val="66000"/>
            </a:schemeClr>
          </a:solidFill>
          <a:ln w="25400" cmpd="sng">
            <a:solidFill>
              <a:schemeClr val="bg1"/>
            </a:solidFill>
            <a:prstDash val="lgDash"/>
          </a:ln>
        </p:spPr>
        <p:txBody>
          <a:bodyPr wrap="square" numCol="1">
            <a:spAutoFit/>
          </a:bodyPr>
          <a:lstStyle/>
          <a:p>
            <a:r>
              <a:rPr lang="ru-RU" dirty="0">
                <a:solidFill>
                  <a:srgbClr val="143B44"/>
                </a:solidFill>
              </a:rPr>
              <a:t>В процессе работы над проектом я узнал много нового не только про различные виды боевой техники, но и на каких заводах, и в каких городах производились различные виды вооружения. </a:t>
            </a:r>
          </a:p>
          <a:p>
            <a:r>
              <a:rPr lang="ru-RU" dirty="0">
                <a:solidFill>
                  <a:srgbClr val="143B44"/>
                </a:solidFill>
              </a:rPr>
              <a:t>Моя </a:t>
            </a:r>
            <a:r>
              <a:rPr lang="ru-RU" sz="2800" b="1" dirty="0">
                <a:solidFill>
                  <a:srgbClr val="C00000"/>
                </a:solidFill>
              </a:rPr>
              <a:t>гипотеза</a:t>
            </a:r>
            <a:r>
              <a:rPr lang="ru-RU" dirty="0">
                <a:solidFill>
                  <a:srgbClr val="143B44"/>
                </a:solidFill>
              </a:rPr>
              <a:t> о том, что практически все регионы СССР были задействованы в производстве боевой техники, </a:t>
            </a:r>
            <a:r>
              <a:rPr lang="ru-RU" sz="2800" b="1" dirty="0">
                <a:solidFill>
                  <a:srgbClr val="C00000"/>
                </a:solidFill>
              </a:rPr>
              <a:t>подтвердилась</a:t>
            </a:r>
            <a:r>
              <a:rPr lang="ru-RU" dirty="0">
                <a:solidFill>
                  <a:srgbClr val="143B44"/>
                </a:solidFill>
              </a:rPr>
              <a:t>. </a:t>
            </a:r>
          </a:p>
          <a:p>
            <a:r>
              <a:rPr lang="ru-RU" dirty="0">
                <a:solidFill>
                  <a:srgbClr val="143B44"/>
                </a:solidFill>
              </a:rPr>
              <a:t>Это хорошо видно на интерактивной карте, которую я составил в ходе работы над проектом. Карта содержит ссылки на </a:t>
            </a:r>
            <a:r>
              <a:rPr lang="ru-RU" dirty="0" err="1">
                <a:solidFill>
                  <a:srgbClr val="143B44"/>
                </a:solidFill>
              </a:rPr>
              <a:t>интернет-ресурсы</a:t>
            </a:r>
            <a:r>
              <a:rPr lang="ru-RU" dirty="0">
                <a:solidFill>
                  <a:srgbClr val="143B44"/>
                </a:solidFill>
              </a:rPr>
              <a:t> с более подробной информацией о том или ином заводе.</a:t>
            </a:r>
          </a:p>
          <a:p>
            <a:endParaRPr lang="ru-RU" dirty="0">
              <a:solidFill>
                <a:srgbClr val="143B44"/>
              </a:solidFill>
            </a:endParaRPr>
          </a:p>
          <a:p>
            <a:r>
              <a:rPr lang="ru-RU" dirty="0">
                <a:solidFill>
                  <a:srgbClr val="143B44"/>
                </a:solidFill>
              </a:rPr>
              <a:t>Таким образом, поставленные </a:t>
            </a:r>
            <a:r>
              <a:rPr lang="ru-RU" sz="2800" b="1" dirty="0">
                <a:solidFill>
                  <a:srgbClr val="C00000"/>
                </a:solidFill>
              </a:rPr>
              <a:t>задачи выполнены</a:t>
            </a:r>
            <a:r>
              <a:rPr lang="ru-RU" dirty="0">
                <a:solidFill>
                  <a:srgbClr val="143B44"/>
                </a:solidFill>
              </a:rPr>
              <a:t>, </a:t>
            </a:r>
            <a:r>
              <a:rPr lang="ru-RU" sz="2800" b="1" dirty="0">
                <a:solidFill>
                  <a:srgbClr val="C00000"/>
                </a:solidFill>
              </a:rPr>
              <a:t>цель</a:t>
            </a:r>
            <a:r>
              <a:rPr lang="ru-RU" dirty="0">
                <a:solidFill>
                  <a:srgbClr val="143B44"/>
                </a:solidFill>
              </a:rPr>
              <a:t> проекта </a:t>
            </a:r>
            <a:r>
              <a:rPr lang="ru-RU" sz="2800" b="1" dirty="0">
                <a:solidFill>
                  <a:srgbClr val="C00000"/>
                </a:solidFill>
              </a:rPr>
              <a:t>достигнута</a:t>
            </a:r>
            <a:r>
              <a:rPr lang="ru-RU" dirty="0">
                <a:solidFill>
                  <a:srgbClr val="143B44"/>
                </a:solidFill>
              </a:rPr>
              <a:t>.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656961" y="987044"/>
            <a:ext cx="10830187" cy="1938992"/>
          </a:xfrm>
          <a:prstGeom prst="rect">
            <a:avLst/>
          </a:prstGeom>
          <a:solidFill>
            <a:schemeClr val="bg1">
              <a:alpha val="66000"/>
            </a:schemeClr>
          </a:solidFill>
          <a:ln w="25400" cmpd="sng">
            <a:solidFill>
              <a:schemeClr val="bg1"/>
            </a:solidFill>
            <a:prstDash val="lgDash"/>
          </a:ln>
        </p:spPr>
        <p:txBody>
          <a:bodyPr wrap="square" numCol="1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2000" dirty="0">
                <a:solidFill>
                  <a:srgbClr val="143B44"/>
                </a:solidFill>
              </a:rPr>
              <a:t>Победу мы завоевали не только кровью и численным превосходством советских солдат, но и достигнутым техническим превосходством;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2000" dirty="0">
                <a:solidFill>
                  <a:srgbClr val="143B44"/>
                </a:solidFill>
              </a:rPr>
              <a:t>во время Великой Отечественной войны происходило бурное развитие советской военной техники;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2000" dirty="0">
                <a:solidFill>
                  <a:srgbClr val="143B44"/>
                </a:solidFill>
              </a:rPr>
              <a:t>создававшиеся в это время образцы военной техники превосходили по многим своим техническим показателям аналогичные вооружения других стран.</a:t>
            </a:r>
            <a:endParaRPr lang="ru-RU" sz="2400" dirty="0">
              <a:solidFill>
                <a:srgbClr val="143B4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443131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84000"/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44129" y="2627870"/>
            <a:ext cx="8531503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600" b="1" spc="50" dirty="0">
                <a:ln w="9525" cmpd="sng">
                  <a:solidFill>
                    <a:srgbClr val="C00000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7009800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84000"/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75" y="1117600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sz="6000" b="1" dirty="0">
                <a:ln w="12700">
                  <a:solidFill>
                    <a:schemeClr val="bg1"/>
                  </a:solidFill>
                </a:ln>
                <a:solidFill>
                  <a:srgbClr val="C00000"/>
                </a:solidFill>
              </a:rPr>
              <a:t>ГИПОТЕЗА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2844800"/>
            <a:ext cx="10515600" cy="435133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Практически все регионы СССР были задействованы в производстве боевой техники во времена Великой Отечественной войны.</a:t>
            </a:r>
          </a:p>
        </p:txBody>
      </p:sp>
    </p:spTree>
    <p:extLst>
      <p:ext uri="{BB962C8B-B14F-4D97-AF65-F5344CB8AC3E}">
        <p14:creationId xmlns:p14="http://schemas.microsoft.com/office/powerpoint/2010/main" val="36412355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84000"/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543584" y="740447"/>
            <a:ext cx="137152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>
                <a:ln w="19050">
                  <a:solidFill>
                    <a:schemeClr val="bg1"/>
                  </a:solidFill>
                </a:ln>
                <a:solidFill>
                  <a:srgbClr val="C00000"/>
                </a:solidFill>
              </a:rPr>
              <a:t>ЦЕЛЬ</a:t>
            </a:r>
            <a:endParaRPr lang="ru-RU" sz="4000" dirty="0">
              <a:ln w="19050">
                <a:solidFill>
                  <a:schemeClr val="bg1"/>
                </a:solidFill>
              </a:ln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495425" y="1473660"/>
            <a:ext cx="9544050" cy="954107"/>
          </a:xfrm>
          <a:prstGeom prst="rect">
            <a:avLst/>
          </a:prstGeom>
          <a:solidFill>
            <a:schemeClr val="bg1">
              <a:alpha val="40000"/>
            </a:schemeClr>
          </a:solidFill>
          <a:ln w="28575">
            <a:solidFill>
              <a:schemeClr val="bg1"/>
            </a:solidFill>
            <a:prstDash val="lgDash"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800" dirty="0">
                <a:solidFill>
                  <a:srgbClr val="143B44"/>
                </a:solidFill>
              </a:rPr>
              <a:t>– создание интерактивной наглядной карты производства боевой техники времён Великой Отечественной войны.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72626" y="4320699"/>
            <a:ext cx="198964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>
                <a:ln w="19050">
                  <a:solidFill>
                    <a:schemeClr val="bg1"/>
                  </a:solidFill>
                </a:ln>
                <a:solidFill>
                  <a:srgbClr val="C00000"/>
                </a:solidFill>
              </a:rPr>
              <a:t>ЗАДАЧИ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95273" y="3274122"/>
            <a:ext cx="6086475" cy="830997"/>
          </a:xfrm>
          <a:prstGeom prst="rect">
            <a:avLst/>
          </a:prstGeom>
          <a:solidFill>
            <a:schemeClr val="bg1">
              <a:alpha val="40000"/>
            </a:schemeClr>
          </a:solidFill>
          <a:ln w="28575">
            <a:solidFill>
              <a:schemeClr val="bg1"/>
            </a:solidFill>
            <a:prstDash val="lgDash"/>
          </a:ln>
        </p:spPr>
        <p:txBody>
          <a:bodyPr wrap="square" rtlCol="0">
            <a:spAutoFit/>
          </a:bodyPr>
          <a:lstStyle/>
          <a:p>
            <a:pPr lvl="0" algn="ctr">
              <a:buClr>
                <a:srgbClr val="C00000"/>
              </a:buClr>
              <a:buFont typeface="Wingdings" panose="05000000000000000000" pitchFamily="2" charset="2"/>
              <a:buChar char="ü"/>
            </a:pPr>
            <a:r>
              <a:rPr lang="ru-RU" sz="2400" dirty="0">
                <a:solidFill>
                  <a:srgbClr val="143B44"/>
                </a:solidFill>
              </a:rPr>
              <a:t>Определить, в каких регионах СССР было производство разных видов боевой техники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705600" y="3264899"/>
            <a:ext cx="5162547" cy="830997"/>
          </a:xfrm>
          <a:prstGeom prst="rect">
            <a:avLst/>
          </a:prstGeom>
          <a:solidFill>
            <a:schemeClr val="bg1">
              <a:alpha val="40000"/>
            </a:schemeClr>
          </a:solidFill>
          <a:ln w="28575">
            <a:solidFill>
              <a:schemeClr val="bg1"/>
            </a:solidFill>
            <a:prstDash val="lgDash"/>
          </a:ln>
        </p:spPr>
        <p:txBody>
          <a:bodyPr wrap="square" rtlCol="0">
            <a:spAutoFit/>
          </a:bodyPr>
          <a:lstStyle/>
          <a:p>
            <a:pPr lvl="0" algn="ctr">
              <a:buClr>
                <a:srgbClr val="C00000"/>
              </a:buClr>
              <a:buFont typeface="Wingdings" panose="05000000000000000000" pitchFamily="2" charset="2"/>
              <a:buChar char="ü"/>
            </a:pPr>
            <a:r>
              <a:rPr lang="ru-RU" sz="2400" dirty="0">
                <a:solidFill>
                  <a:srgbClr val="143B44"/>
                </a:solidFill>
              </a:rPr>
              <a:t>Выяснить, в каких регионах добывалось топливо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95273" y="5213696"/>
            <a:ext cx="6086475" cy="830997"/>
          </a:xfrm>
          <a:prstGeom prst="rect">
            <a:avLst/>
          </a:prstGeom>
          <a:solidFill>
            <a:schemeClr val="bg1">
              <a:alpha val="40000"/>
            </a:schemeClr>
          </a:solidFill>
          <a:ln w="28575">
            <a:solidFill>
              <a:schemeClr val="bg1"/>
            </a:solidFill>
            <a:prstDash val="lgDash"/>
          </a:ln>
        </p:spPr>
        <p:txBody>
          <a:bodyPr wrap="square" rtlCol="0">
            <a:spAutoFit/>
          </a:bodyPr>
          <a:lstStyle/>
          <a:p>
            <a:pPr lvl="0" algn="ctr">
              <a:buClr>
                <a:srgbClr val="C00000"/>
              </a:buClr>
              <a:buFont typeface="Wingdings" panose="05000000000000000000" pitchFamily="2" charset="2"/>
              <a:buChar char="ü"/>
            </a:pPr>
            <a:r>
              <a:rPr lang="ru-RU" sz="2400" dirty="0">
                <a:solidFill>
                  <a:srgbClr val="143B44"/>
                </a:solidFill>
              </a:rPr>
              <a:t>Изучить различные виды боевой техники времен ВОВ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705599" y="5213695"/>
            <a:ext cx="5162547" cy="830997"/>
          </a:xfrm>
          <a:prstGeom prst="rect">
            <a:avLst/>
          </a:prstGeom>
          <a:solidFill>
            <a:schemeClr val="bg1">
              <a:alpha val="40000"/>
            </a:schemeClr>
          </a:solidFill>
          <a:ln w="28575">
            <a:solidFill>
              <a:schemeClr val="bg1"/>
            </a:solidFill>
            <a:prstDash val="lgDash"/>
          </a:ln>
        </p:spPr>
        <p:txBody>
          <a:bodyPr wrap="square" rtlCol="0">
            <a:spAutoFit/>
          </a:bodyPr>
          <a:lstStyle/>
          <a:p>
            <a:pPr lvl="0" algn="ctr">
              <a:buClr>
                <a:srgbClr val="C00000"/>
              </a:buClr>
              <a:buFont typeface="Wingdings" panose="05000000000000000000" pitchFamily="2" charset="2"/>
              <a:buChar char="ü"/>
            </a:pPr>
            <a:r>
              <a:rPr lang="ru-RU" sz="2400" dirty="0">
                <a:solidFill>
                  <a:srgbClr val="143B44"/>
                </a:solidFill>
              </a:rPr>
              <a:t>Составить карту производства боевой техники</a:t>
            </a:r>
          </a:p>
        </p:txBody>
      </p:sp>
      <p:cxnSp>
        <p:nvCxnSpPr>
          <p:cNvPr id="11" name="Соединительная линия уступом 10"/>
          <p:cNvCxnSpPr/>
          <p:nvPr/>
        </p:nvCxnSpPr>
        <p:spPr>
          <a:xfrm rot="10800000">
            <a:off x="3486150" y="4105122"/>
            <a:ext cx="1786476" cy="434579"/>
          </a:xfrm>
          <a:prstGeom prst="bentConnector3">
            <a:avLst>
              <a:gd name="adj1" fmla="val 99052"/>
            </a:avLst>
          </a:prstGeom>
          <a:ln w="28575">
            <a:solidFill>
              <a:schemeClr val="bg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Соединительная линия уступом 13"/>
          <p:cNvCxnSpPr/>
          <p:nvPr/>
        </p:nvCxnSpPr>
        <p:spPr>
          <a:xfrm rot="10800000" flipV="1">
            <a:off x="3486150" y="4851612"/>
            <a:ext cx="1786476" cy="362081"/>
          </a:xfrm>
          <a:prstGeom prst="bentConnector3">
            <a:avLst>
              <a:gd name="adj1" fmla="val 99585"/>
            </a:avLst>
          </a:prstGeom>
          <a:ln w="28575">
            <a:solidFill>
              <a:schemeClr val="bg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Соединительная линия уступом 21"/>
          <p:cNvCxnSpPr/>
          <p:nvPr/>
        </p:nvCxnSpPr>
        <p:spPr>
          <a:xfrm flipV="1">
            <a:off x="7372350" y="4105119"/>
            <a:ext cx="2305050" cy="434583"/>
          </a:xfrm>
          <a:prstGeom prst="bentConnector3">
            <a:avLst>
              <a:gd name="adj1" fmla="val 100827"/>
            </a:avLst>
          </a:prstGeom>
          <a:ln w="28575">
            <a:solidFill>
              <a:schemeClr val="bg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Соединительная линия уступом 27"/>
          <p:cNvCxnSpPr/>
          <p:nvPr/>
        </p:nvCxnSpPr>
        <p:spPr>
          <a:xfrm>
            <a:off x="7372350" y="4851612"/>
            <a:ext cx="2400300" cy="362082"/>
          </a:xfrm>
          <a:prstGeom prst="bentConnector3">
            <a:avLst>
              <a:gd name="adj1" fmla="val 96032"/>
            </a:avLst>
          </a:prstGeom>
          <a:ln w="28575">
            <a:solidFill>
              <a:schemeClr val="bg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42934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84000"/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бъект 2"/>
          <p:cNvSpPr>
            <a:spLocks noGrp="1"/>
          </p:cNvSpPr>
          <p:nvPr>
            <p:ph idx="1"/>
          </p:nvPr>
        </p:nvSpPr>
        <p:spPr>
          <a:xfrm>
            <a:off x="996778" y="2696090"/>
            <a:ext cx="9588844" cy="1274548"/>
          </a:xfrm>
          <a:solidFill>
            <a:schemeClr val="bg1">
              <a:alpha val="40000"/>
            </a:schemeClr>
          </a:solidFill>
          <a:ln w="28575">
            <a:solidFill>
              <a:schemeClr val="bg1"/>
            </a:solidFill>
            <a:prstDash val="lgDash"/>
          </a:ln>
        </p:spPr>
        <p:txBody>
          <a:bodyPr>
            <a:noAutofit/>
          </a:bodyPr>
          <a:lstStyle/>
          <a:p>
            <a:pPr marL="0" lvl="0" indent="0" algn="ctr">
              <a:buNone/>
            </a:pPr>
            <a:r>
              <a:rPr lang="ru-RU" sz="4000" dirty="0">
                <a:solidFill>
                  <a:srgbClr val="143B44"/>
                </a:solidFill>
              </a:rPr>
              <a:t>– интерактивная карта на платформе </a:t>
            </a:r>
            <a:r>
              <a:rPr lang="en-US" sz="4000" dirty="0" err="1">
                <a:solidFill>
                  <a:srgbClr val="143B44"/>
                </a:solidFill>
              </a:rPr>
              <a:t>Padlet</a:t>
            </a:r>
            <a:r>
              <a:rPr lang="ru-RU" sz="4000" dirty="0">
                <a:solidFill>
                  <a:srgbClr val="143B44"/>
                </a:solidFill>
              </a:rPr>
              <a:t>.</a:t>
            </a:r>
            <a:r>
              <a:rPr lang="en-US" sz="4000" dirty="0">
                <a:solidFill>
                  <a:srgbClr val="143B44"/>
                </a:solidFill>
              </a:rPr>
              <a:t>com</a:t>
            </a:r>
            <a:r>
              <a:rPr lang="ru-RU" sz="4000" dirty="0">
                <a:solidFill>
                  <a:srgbClr val="143B44"/>
                </a:solidFill>
              </a:rPr>
              <a:t>.</a:t>
            </a:r>
            <a:endParaRPr lang="ru-RU" sz="4400" dirty="0">
              <a:solidFill>
                <a:srgbClr val="143B44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036283" y="1211463"/>
            <a:ext cx="586756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>
                <a:ln w="19050">
                  <a:solidFill>
                    <a:schemeClr val="bg1"/>
                  </a:solidFill>
                </a:ln>
                <a:solidFill>
                  <a:srgbClr val="C00000"/>
                </a:solidFill>
              </a:rPr>
              <a:t>ПРОДУКТ ПРОЕКТА</a:t>
            </a:r>
          </a:p>
        </p:txBody>
      </p:sp>
    </p:spTree>
    <p:extLst>
      <p:ext uri="{BB962C8B-B14F-4D97-AF65-F5344CB8AC3E}">
        <p14:creationId xmlns:p14="http://schemas.microsoft.com/office/powerpoint/2010/main" val="12080883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84000"/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043361" y="393651"/>
            <a:ext cx="42005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ln>
                  <a:solidFill>
                    <a:schemeClr val="bg1"/>
                  </a:solidFill>
                </a:ln>
                <a:solidFill>
                  <a:srgbClr val="C00000"/>
                </a:solidFill>
              </a:rPr>
              <a:t>ПЛАН ПРОЕКТА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81072" y="1333381"/>
            <a:ext cx="10277479" cy="830997"/>
          </a:xfrm>
          <a:prstGeom prst="rect">
            <a:avLst/>
          </a:prstGeom>
          <a:solidFill>
            <a:schemeClr val="bg1">
              <a:alpha val="40000"/>
            </a:schemeClr>
          </a:solidFill>
          <a:ln w="28575">
            <a:solidFill>
              <a:schemeClr val="bg1"/>
            </a:solidFill>
            <a:prstDash val="lgDash"/>
          </a:ln>
        </p:spPr>
        <p:txBody>
          <a:bodyPr wrap="square" rtlCol="0">
            <a:spAutoFit/>
          </a:bodyPr>
          <a:lstStyle/>
          <a:p>
            <a:pPr marL="0" lvl="7">
              <a:buClr>
                <a:srgbClr val="C00000"/>
              </a:buClr>
            </a:pPr>
            <a:r>
              <a:rPr lang="ru-RU" sz="2400" b="1" dirty="0">
                <a:solidFill>
                  <a:srgbClr val="C00000"/>
                </a:solidFill>
              </a:rPr>
              <a:t>1. </a:t>
            </a:r>
            <a:r>
              <a:rPr lang="ru-RU" sz="2400" dirty="0"/>
              <a:t>Изучить теоретическую часть по теме проекта, а именно виды боевой техники.</a:t>
            </a:r>
            <a:endParaRPr lang="ru-RU" sz="2400" dirty="0">
              <a:solidFill>
                <a:srgbClr val="143B44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81072" y="2741681"/>
            <a:ext cx="10277478" cy="2308324"/>
          </a:xfrm>
          <a:prstGeom prst="rect">
            <a:avLst/>
          </a:prstGeom>
          <a:solidFill>
            <a:schemeClr val="bg1">
              <a:alpha val="40000"/>
            </a:schemeClr>
          </a:solidFill>
          <a:ln w="28575">
            <a:solidFill>
              <a:schemeClr val="bg1"/>
            </a:solidFill>
            <a:prstDash val="lgDash"/>
          </a:ln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C00000"/>
                </a:solidFill>
              </a:rPr>
              <a:t>2.</a:t>
            </a:r>
            <a:r>
              <a:rPr lang="ru-RU" sz="2400" dirty="0"/>
              <a:t> Выполнить практическую часть проекта, в том числе:</a:t>
            </a:r>
          </a:p>
          <a:p>
            <a:r>
              <a:rPr lang="ru-RU" sz="2400" dirty="0"/>
              <a:t>- изучить в каких городах было производство танков, самолетов и кораблей;</a:t>
            </a:r>
          </a:p>
          <a:p>
            <a:r>
              <a:rPr lang="ru-RU" sz="2400" dirty="0"/>
              <a:t>- найти информацию о том, где добывали нефть для производства солярки, которую использовали для нужд Красной Армии;</a:t>
            </a:r>
          </a:p>
          <a:p>
            <a:r>
              <a:rPr lang="ru-RU" sz="2400" dirty="0"/>
              <a:t>- выбрать платформу для создания интерактивной карты;</a:t>
            </a:r>
          </a:p>
          <a:p>
            <a:r>
              <a:rPr lang="ru-RU" sz="2400" dirty="0"/>
              <a:t>- перенести на карту информацию, полученную в ходе выполнения проекта.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981072" y="5656242"/>
            <a:ext cx="10277479" cy="461665"/>
          </a:xfrm>
          <a:prstGeom prst="rect">
            <a:avLst/>
          </a:prstGeom>
          <a:solidFill>
            <a:schemeClr val="bg1">
              <a:alpha val="40000"/>
            </a:schemeClr>
          </a:solidFill>
          <a:ln w="28575">
            <a:solidFill>
              <a:schemeClr val="bg1"/>
            </a:solidFill>
            <a:prstDash val="lgDash"/>
          </a:ln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C00000"/>
                </a:solidFill>
              </a:rPr>
              <a:t>3.</a:t>
            </a:r>
            <a:r>
              <a:rPr lang="ru-RU" sz="2400" dirty="0"/>
              <a:t> Сделать выводы по результатам работы над проектом.</a:t>
            </a:r>
          </a:p>
        </p:txBody>
      </p:sp>
      <p:sp>
        <p:nvSpPr>
          <p:cNvPr id="7" name="Левая круглая скобка 6"/>
          <p:cNvSpPr/>
          <p:nvPr/>
        </p:nvSpPr>
        <p:spPr>
          <a:xfrm>
            <a:off x="380997" y="1628775"/>
            <a:ext cx="600075" cy="2267068"/>
          </a:xfrm>
          <a:prstGeom prst="leftBracket">
            <a:avLst/>
          </a:prstGeom>
          <a:ln w="28575">
            <a:solidFill>
              <a:schemeClr val="bg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Левая круглая скобка 7"/>
          <p:cNvSpPr/>
          <p:nvPr/>
        </p:nvSpPr>
        <p:spPr>
          <a:xfrm flipH="1">
            <a:off x="11258550" y="4029074"/>
            <a:ext cx="657228" cy="1857999"/>
          </a:xfrm>
          <a:prstGeom prst="leftBracket">
            <a:avLst/>
          </a:prstGeom>
          <a:ln w="28575">
            <a:solidFill>
              <a:schemeClr val="bg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23955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84000"/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14551" y="288876"/>
            <a:ext cx="776287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ln w="19050">
                  <a:solidFill>
                    <a:schemeClr val="bg1"/>
                  </a:solidFill>
                </a:ln>
                <a:solidFill>
                  <a:srgbClr val="C00000"/>
                </a:solidFill>
              </a:rPr>
              <a:t>Бронетанковая техника ВОВ</a:t>
            </a:r>
          </a:p>
        </p:txBody>
      </p:sp>
      <p:pic>
        <p:nvPicPr>
          <p:cNvPr id="9" name="Рисунок 8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8275" y="1261169"/>
            <a:ext cx="4352925" cy="217964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Рисунок 9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3699" y="1218307"/>
            <a:ext cx="4343401" cy="226537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Рисунок 10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8648" y="4191001"/>
            <a:ext cx="3852863" cy="210472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1343024" y="3609975"/>
            <a:ext cx="44481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Средний танк Т-34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691311" y="3609975"/>
            <a:ext cx="44481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Самоходная установка ИСУ-152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140991" y="6362402"/>
            <a:ext cx="44481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Огнемётный танк ОТ-34-85</a:t>
            </a:r>
          </a:p>
        </p:txBody>
      </p:sp>
    </p:spTree>
    <p:extLst>
      <p:ext uri="{BB962C8B-B14F-4D97-AF65-F5344CB8AC3E}">
        <p14:creationId xmlns:p14="http://schemas.microsoft.com/office/powerpoint/2010/main" val="45341161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84000"/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14551" y="288876"/>
            <a:ext cx="776287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ln w="19050">
                  <a:solidFill>
                    <a:schemeClr val="bg1"/>
                  </a:solidFill>
                </a:ln>
                <a:solidFill>
                  <a:srgbClr val="C00000"/>
                </a:solidFill>
              </a:rPr>
              <a:t>Авиация ВОВ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343024" y="3609975"/>
            <a:ext cx="44481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Истребитель Як-9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691311" y="3609975"/>
            <a:ext cx="44481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Бомбардировщик Пе-2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140991" y="6362402"/>
            <a:ext cx="44481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Штурмовик Ил-2</a:t>
            </a:r>
          </a:p>
        </p:txBody>
      </p:sp>
      <p:pic>
        <p:nvPicPr>
          <p:cNvPr id="14" name="Рисунок 13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6875" y="1409353"/>
            <a:ext cx="3629025" cy="220062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5" name="Рисунок 14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7050" y="1409354"/>
            <a:ext cx="3829049" cy="220062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6" name="Рисунок 15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0100" y="4162424"/>
            <a:ext cx="3390900" cy="210983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41617708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84000"/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394265" y="59258"/>
            <a:ext cx="776287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ln w="19050">
                  <a:solidFill>
                    <a:schemeClr val="bg1"/>
                  </a:solidFill>
                </a:ln>
                <a:solidFill>
                  <a:srgbClr val="C00000"/>
                </a:solidFill>
              </a:rPr>
              <a:t>Флот ВОВ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0" y="2785685"/>
            <a:ext cx="44481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Краснознамённый линкор «Октябрьская революция»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910012" y="2828336"/>
            <a:ext cx="44481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Краснознамённый крейсер «Максим Горький»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724774" y="2828336"/>
            <a:ext cx="44481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Гвардейский эсминец «Стойкий»</a:t>
            </a:r>
          </a:p>
        </p:txBody>
      </p:sp>
      <p:pic>
        <p:nvPicPr>
          <p:cNvPr id="9" name="Рисунок 8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150" y="996762"/>
            <a:ext cx="3581400" cy="178538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Рисунок 9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6750" y="1042954"/>
            <a:ext cx="3314700" cy="177131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Рисунок 10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8650" y="1042954"/>
            <a:ext cx="3400425" cy="173919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7" name="Рисунок 16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3594" y="3806338"/>
            <a:ext cx="2800985" cy="192142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8" name="TextBox 17"/>
          <p:cNvSpPr txBox="1"/>
          <p:nvPr/>
        </p:nvSpPr>
        <p:spPr>
          <a:xfrm>
            <a:off x="0" y="5727767"/>
            <a:ext cx="47313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Лидер эскадренных миноносцев проекта 1 «Ленинград»</a:t>
            </a:r>
          </a:p>
        </p:txBody>
      </p:sp>
      <p:pic>
        <p:nvPicPr>
          <p:cNvPr id="19" name="Рисунок 18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3898" y="3806338"/>
            <a:ext cx="3200401" cy="192142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0" name="TextBox 19"/>
          <p:cNvSpPr txBox="1"/>
          <p:nvPr/>
        </p:nvSpPr>
        <p:spPr>
          <a:xfrm>
            <a:off x="3867150" y="5721484"/>
            <a:ext cx="47313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Подводная лодка</a:t>
            </a:r>
          </a:p>
          <a:p>
            <a:pPr algn="ctr"/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«Крейсерская»</a:t>
            </a:r>
          </a:p>
        </p:txBody>
      </p:sp>
      <p:pic>
        <p:nvPicPr>
          <p:cNvPr id="21" name="Рисунок 20"/>
          <p:cNvPicPr/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2365" y="3740037"/>
            <a:ext cx="2687320" cy="191262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2" name="TextBox 21"/>
          <p:cNvSpPr txBox="1"/>
          <p:nvPr/>
        </p:nvSpPr>
        <p:spPr>
          <a:xfrm>
            <a:off x="7724774" y="5750649"/>
            <a:ext cx="47313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Торпедный катер </a:t>
            </a:r>
          </a:p>
          <a:p>
            <a:pPr algn="ctr"/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типа «Г-5»</a:t>
            </a:r>
          </a:p>
        </p:txBody>
      </p:sp>
    </p:spTree>
    <p:extLst>
      <p:ext uri="{BB962C8B-B14F-4D97-AF65-F5344CB8AC3E}">
        <p14:creationId xmlns:p14="http://schemas.microsoft.com/office/powerpoint/2010/main" val="382410955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84000"/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24434" y="68783"/>
            <a:ext cx="836898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ln w="19050">
                  <a:solidFill>
                    <a:schemeClr val="bg1"/>
                  </a:solidFill>
                </a:ln>
                <a:solidFill>
                  <a:srgbClr val="C00000"/>
                </a:solidFill>
              </a:rPr>
              <a:t>Эвакуация заводов во времена ВОВ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4265" y="938498"/>
            <a:ext cx="7829325" cy="5471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34376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224</TotalTime>
  <Words>1125</Words>
  <Application>Microsoft Office PowerPoint</Application>
  <PresentationFormat>Широкоэкранный</PresentationFormat>
  <Paragraphs>186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3" baseType="lpstr">
      <vt:lpstr>Arial</vt:lpstr>
      <vt:lpstr>Calibri</vt:lpstr>
      <vt:lpstr>Calibri Light</vt:lpstr>
      <vt:lpstr>Times New Roman</vt:lpstr>
      <vt:lpstr>Wingdings</vt:lpstr>
      <vt:lpstr>Тема Office</vt:lpstr>
      <vt:lpstr>Боевая техника  Великой Отечественной войны</vt:lpstr>
      <vt:lpstr>ГИПОТЕЗА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Боевая техника  Великой Отечественной войны</dc:title>
  <dc:creator>секр</dc:creator>
  <cp:lastModifiedBy>Семья</cp:lastModifiedBy>
  <cp:revision>25</cp:revision>
  <dcterms:created xsi:type="dcterms:W3CDTF">2023-03-03T07:28:20Z</dcterms:created>
  <dcterms:modified xsi:type="dcterms:W3CDTF">2024-07-30T06:14:55Z</dcterms:modified>
</cp:coreProperties>
</file>