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70" r:id="rId15"/>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
      <p:font typeface="Dict" panose="020B0604020202020204" charset="0"/>
      <p:bold r:id="rId22"/>
    </p:embeddedFont>
  </p:embeddedFontLst>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C8D0496C-4BB5-4085-904B-CB240DB71780}">
          <p14:sldIdLst>
            <p14:sldId id="256"/>
            <p14:sldId id="257"/>
            <p14:sldId id="258"/>
            <p14:sldId id="259"/>
            <p14:sldId id="261"/>
            <p14:sldId id="262"/>
            <p14:sldId id="263"/>
            <p14:sldId id="264"/>
            <p14:sldId id="265"/>
            <p14:sldId id="266"/>
            <p14:sldId id="267"/>
            <p14:sldId id="268"/>
            <p14:sldId id="269"/>
            <p14:sldId id="27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A64"/>
    <a:srgbClr val="00ABE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snapToGrid="0">
      <p:cViewPr varScale="1">
        <p:scale>
          <a:sx n="114" d="100"/>
          <a:sy n="114" d="100"/>
        </p:scale>
        <p:origin x="300"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8987871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2406080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2586134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337801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1809719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6DA64167-6E41-4520-B4A8-73ECC7E7CE00}" type="datetimeFigureOut">
              <a:rPr lang="ru-RU" smtClean="0"/>
              <a:t>30.07.2024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2908451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6DA64167-6E41-4520-B4A8-73ECC7E7CE00}" type="datetimeFigureOut">
              <a:rPr lang="ru-RU" smtClean="0"/>
              <a:t>30.07.2024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37614538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6DA64167-6E41-4520-B4A8-73ECC7E7CE00}" type="datetimeFigureOut">
              <a:rPr lang="ru-RU" smtClean="0"/>
              <a:t>30.07.2024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26329546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DA64167-6E41-4520-B4A8-73ECC7E7CE00}" type="datetimeFigureOut">
              <a:rPr lang="ru-RU" smtClean="0"/>
              <a:t>30.07.2024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39045475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DA64167-6E41-4520-B4A8-73ECC7E7CE00}" type="datetimeFigureOut">
              <a:rPr lang="ru-RU" smtClean="0"/>
              <a:t>30.07.2024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1791924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6DA64167-6E41-4520-B4A8-73ECC7E7CE00}" type="datetimeFigureOut">
              <a:rPr lang="ru-RU" smtClean="0"/>
              <a:t>30.07.2024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00104-6770-42F6-8A0A-23EEA1894254}" type="slidenum">
              <a:rPr lang="ru-RU" smtClean="0"/>
              <a:t>‹#›</a:t>
            </a:fld>
            <a:endParaRPr lang="ru-RU"/>
          </a:p>
        </p:txBody>
      </p:sp>
    </p:spTree>
    <p:extLst>
      <p:ext uri="{BB962C8B-B14F-4D97-AF65-F5344CB8AC3E}">
        <p14:creationId xmlns:p14="http://schemas.microsoft.com/office/powerpoint/2010/main" val="29151568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A64167-6E41-4520-B4A8-73ECC7E7CE00}" type="datetimeFigureOut">
              <a:rPr lang="ru-RU" smtClean="0"/>
              <a:t>30.07.2024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00104-6770-42F6-8A0A-23EEA1894254}" type="slidenum">
              <a:rPr lang="ru-RU" smtClean="0"/>
              <a:t>‹#›</a:t>
            </a:fld>
            <a:endParaRPr lang="ru-RU"/>
          </a:p>
        </p:txBody>
      </p:sp>
    </p:spTree>
    <p:extLst>
      <p:ext uri="{BB962C8B-B14F-4D97-AF65-F5344CB8AC3E}">
        <p14:creationId xmlns:p14="http://schemas.microsoft.com/office/powerpoint/2010/main" val="3073012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2.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358630" y="408560"/>
            <a:ext cx="9144000" cy="366949"/>
          </a:xfrm>
        </p:spPr>
        <p:txBody>
          <a:bodyPr>
            <a:normAutofit/>
          </a:bodyPr>
          <a:lstStyle/>
          <a:p>
            <a:r>
              <a:rPr lang="ru-RU" sz="2000" b="1" dirty="0">
                <a:solidFill>
                  <a:schemeClr val="bg1"/>
                </a:solidFill>
                <a:effectLst>
                  <a:outerShdw blurRad="38100" dist="38100" dir="2700000" algn="tl">
                    <a:srgbClr val="000000">
                      <a:alpha val="43137"/>
                    </a:srgbClr>
                  </a:outerShdw>
                </a:effectLst>
              </a:rPr>
              <a:t>Исследовательский проект</a:t>
            </a:r>
          </a:p>
        </p:txBody>
      </p:sp>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2619" y="966635"/>
            <a:ext cx="3176022" cy="1636779"/>
          </a:xfrm>
          <a:prstGeom prst="rect">
            <a:avLst/>
          </a:prstGeom>
        </p:spPr>
      </p:pic>
      <p:sp>
        <p:nvSpPr>
          <p:cNvPr id="5" name="TextBox 4"/>
          <p:cNvSpPr txBox="1"/>
          <p:nvPr/>
        </p:nvSpPr>
        <p:spPr>
          <a:xfrm>
            <a:off x="166220" y="1680084"/>
            <a:ext cx="2328138" cy="646331"/>
          </a:xfrm>
          <a:prstGeom prst="rect">
            <a:avLst/>
          </a:prstGeom>
          <a:noFill/>
        </p:spPr>
        <p:txBody>
          <a:bodyPr wrap="none" rtlCol="0">
            <a:spAutoFit/>
          </a:bodyPr>
          <a:lstStyle/>
          <a:p>
            <a:r>
              <a:rPr lang="ru-RU" b="1" dirty="0">
                <a:solidFill>
                  <a:srgbClr val="004A64"/>
                </a:solidFill>
              </a:rPr>
              <a:t>Выполнила:</a:t>
            </a:r>
          </a:p>
          <a:p>
            <a:r>
              <a:rPr lang="ru-RU" b="1" dirty="0">
                <a:solidFill>
                  <a:srgbClr val="004A64"/>
                </a:solidFill>
              </a:rPr>
              <a:t>ученица 2 «Б» класса</a:t>
            </a:r>
          </a:p>
        </p:txBody>
      </p:sp>
      <p:sp>
        <p:nvSpPr>
          <p:cNvPr id="6" name="TextBox 5"/>
          <p:cNvSpPr txBox="1"/>
          <p:nvPr/>
        </p:nvSpPr>
        <p:spPr>
          <a:xfrm>
            <a:off x="9135122" y="1680084"/>
            <a:ext cx="1644489" cy="369332"/>
          </a:xfrm>
          <a:prstGeom prst="rect">
            <a:avLst/>
          </a:prstGeom>
          <a:noFill/>
        </p:spPr>
        <p:txBody>
          <a:bodyPr wrap="none" rtlCol="0">
            <a:spAutoFit/>
          </a:bodyPr>
          <a:lstStyle/>
          <a:p>
            <a:r>
              <a:rPr lang="ru-RU" b="1" dirty="0">
                <a:solidFill>
                  <a:srgbClr val="004A64"/>
                </a:solidFill>
              </a:rPr>
              <a:t>Руководитель:</a:t>
            </a:r>
          </a:p>
        </p:txBody>
      </p:sp>
      <p:sp>
        <p:nvSpPr>
          <p:cNvPr id="7" name="Заголовок 1"/>
          <p:cNvSpPr txBox="1">
            <a:spLocks/>
          </p:cNvSpPr>
          <p:nvPr/>
        </p:nvSpPr>
        <p:spPr>
          <a:xfrm>
            <a:off x="1574588" y="6332705"/>
            <a:ext cx="9144000" cy="366949"/>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ru-RU" sz="2000" b="1" dirty="0">
                <a:solidFill>
                  <a:schemeClr val="bg1"/>
                </a:solidFill>
                <a:effectLst>
                  <a:outerShdw blurRad="38100" dist="38100" dir="2700000" algn="tl">
                    <a:srgbClr val="000000">
                      <a:alpha val="43137"/>
                    </a:srgbClr>
                  </a:outerShdw>
                </a:effectLst>
              </a:rPr>
              <a:t>г. Санкт-Петербург, 2023 г.</a:t>
            </a:r>
          </a:p>
        </p:txBody>
      </p:sp>
    </p:spTree>
    <p:extLst>
      <p:ext uri="{BB962C8B-B14F-4D97-AF65-F5344CB8AC3E}">
        <p14:creationId xmlns:p14="http://schemas.microsoft.com/office/powerpoint/2010/main" val="1728864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2687253" y="738064"/>
            <a:ext cx="6255239"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Изобразительное искусство</a:t>
            </a:r>
          </a:p>
        </p:txBody>
      </p:sp>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2050" name="Рисунок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8656" y="1788369"/>
            <a:ext cx="3168285" cy="23882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49" name="Рисунок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45208" y="1788369"/>
            <a:ext cx="2994180" cy="23882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4"/>
          <p:cNvSpPr>
            <a:spLocks noChangeArrowheads="1"/>
          </p:cNvSpPr>
          <p:nvPr/>
        </p:nvSpPr>
        <p:spPr bwMode="auto">
          <a:xfrm>
            <a:off x="260938" y="4324976"/>
            <a:ext cx="442371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Поленов Василий Дмитриевич.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Пирамида Хеопса и Сфинкс, 1881 г.</a:t>
            </a:r>
            <a:endParaRPr kumimoji="0" lang="ru-RU" altLang="ru-RU" sz="1800" b="0" i="0" u="none" strike="noStrike" cap="none" normalizeH="0" baseline="0" dirty="0">
              <a:ln>
                <a:noFill/>
              </a:ln>
              <a:solidFill>
                <a:srgbClr val="004A64"/>
              </a:solidFill>
              <a:effectLst/>
              <a:latin typeface="Arial" panose="020B0604020202020204" pitchFamily="34" charset="0"/>
            </a:endParaRPr>
          </a:p>
        </p:txBody>
      </p:sp>
      <p:sp>
        <p:nvSpPr>
          <p:cNvPr id="7" name="Rectangle 5"/>
          <p:cNvSpPr>
            <a:spLocks noChangeArrowheads="1"/>
          </p:cNvSpPr>
          <p:nvPr/>
        </p:nvSpPr>
        <p:spPr bwMode="auto">
          <a:xfrm>
            <a:off x="6971068" y="4324976"/>
            <a:ext cx="29941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algn="ctr"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err="1">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Хуберт</a:t>
            </a:r>
            <a:r>
              <a:rPr kumimoji="0" lang="ru-RU" altLang="ru-RU" sz="1400" b="0" i="0" u="none" strike="noStrike" cap="none" normalizeH="0" baseline="0" dirty="0">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 </a:t>
            </a:r>
            <a:r>
              <a:rPr kumimoji="0" lang="ru-RU" altLang="ru-RU" sz="1400" b="0" i="0" u="none" strike="noStrike" cap="none" normalizeH="0" baseline="0" dirty="0" err="1">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Саттлер</a:t>
            </a:r>
            <a:r>
              <a:rPr kumimoji="0" lang="ru-RU" altLang="ru-RU" sz="1400" b="0" i="0" u="none" strike="noStrike" cap="none" normalizeH="0" baseline="0" dirty="0">
                <a:ln>
                  <a:noFill/>
                </a:ln>
                <a:solidFill>
                  <a:srgbClr val="004A64"/>
                </a:solidFill>
                <a:effectLst/>
                <a:latin typeface="Arial" panose="020B0604020202020204" pitchFamily="34" charset="0"/>
                <a:ea typeface="Calibri" panose="020F0502020204030204" pitchFamily="34" charset="0"/>
                <a:cs typeface="Times New Roman" panose="02020603050405020304" pitchFamily="18" charset="0"/>
              </a:rPr>
              <a:t>. Пирамиды Гизы. Холст, масло. 19 век.</a:t>
            </a:r>
            <a:endParaRPr kumimoji="0" lang="ru-RU" altLang="ru-RU" sz="1800" b="0" i="0" u="none" strike="noStrike" cap="none" normalizeH="0" baseline="0" dirty="0">
              <a:ln>
                <a:noFill/>
              </a:ln>
              <a:solidFill>
                <a:srgbClr val="004A64"/>
              </a:solidFill>
              <a:effectLst/>
              <a:latin typeface="Arial" panose="020B0604020202020204" pitchFamily="34" charset="0"/>
            </a:endParaRPr>
          </a:p>
        </p:txBody>
      </p:sp>
    </p:spTree>
    <p:extLst>
      <p:ext uri="{BB962C8B-B14F-4D97-AF65-F5344CB8AC3E}">
        <p14:creationId xmlns:p14="http://schemas.microsoft.com/office/powerpoint/2010/main" val="1414967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3730609" y="688637"/>
            <a:ext cx="4730782"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Физическая культура</a:t>
            </a:r>
          </a:p>
        </p:txBody>
      </p:sp>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6" name="Rectangle 4"/>
          <p:cNvSpPr>
            <a:spLocks noChangeArrowheads="1"/>
          </p:cNvSpPr>
          <p:nvPr/>
        </p:nvSpPr>
        <p:spPr bwMode="auto">
          <a:xfrm>
            <a:off x="1210962" y="1767012"/>
            <a:ext cx="9218139"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ru-RU" sz="2400" dirty="0">
                <a:solidFill>
                  <a:srgbClr val="004A64"/>
                </a:solidFill>
              </a:rPr>
              <a:t>С точки зрения физической культуры можно изучить, сколько физической силы было приложено, чтобы построить такие огромные сооружения без современных технических средств.</a:t>
            </a:r>
          </a:p>
        </p:txBody>
      </p:sp>
      <p:sp>
        <p:nvSpPr>
          <p:cNvPr id="9" name="Rectangle 4"/>
          <p:cNvSpPr>
            <a:spLocks noChangeArrowheads="1"/>
          </p:cNvSpPr>
          <p:nvPr/>
        </p:nvSpPr>
        <p:spPr bwMode="auto">
          <a:xfrm>
            <a:off x="1210962" y="4160789"/>
            <a:ext cx="9218139"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ru-RU" sz="2400" dirty="0">
                <a:solidFill>
                  <a:srgbClr val="004A64"/>
                </a:solidFill>
              </a:rPr>
              <a:t>С точки зрения иностранного языка пирамиды интересны своими иероглифами, которые до сих пор не все разгаданы. Учёные всего мира ломают умы, чтобы разгадать послания древних египтян, ведь носителей древнеегипетского языка уже давно нет.</a:t>
            </a:r>
            <a:endParaRPr kumimoji="0" lang="ru-RU" altLang="ru-RU" sz="2400" b="0" i="0" u="none" strike="noStrike" cap="none" normalizeH="0" baseline="0" dirty="0">
              <a:ln>
                <a:noFill/>
              </a:ln>
              <a:solidFill>
                <a:srgbClr val="004A64"/>
              </a:solidFill>
              <a:effectLst/>
            </a:endParaRPr>
          </a:p>
        </p:txBody>
      </p:sp>
      <p:sp>
        <p:nvSpPr>
          <p:cNvPr id="10" name="TextBox 9"/>
          <p:cNvSpPr txBox="1"/>
          <p:nvPr/>
        </p:nvSpPr>
        <p:spPr>
          <a:xfrm>
            <a:off x="3844599" y="3336672"/>
            <a:ext cx="4341253"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Иностранные языки</a:t>
            </a:r>
          </a:p>
        </p:txBody>
      </p:sp>
    </p:spTree>
    <p:extLst>
      <p:ext uri="{BB962C8B-B14F-4D97-AF65-F5344CB8AC3E}">
        <p14:creationId xmlns:p14="http://schemas.microsoft.com/office/powerpoint/2010/main" val="153632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4706837" y="655686"/>
            <a:ext cx="2778325"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Технология</a:t>
            </a:r>
          </a:p>
        </p:txBody>
      </p:sp>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12" name="Рисунок 11"/>
          <p:cNvPicPr/>
          <p:nvPr/>
        </p:nvPicPr>
        <p:blipFill>
          <a:blip r:embed="rId3" cstate="print">
            <a:extLst>
              <a:ext uri="{28A0092B-C50C-407E-A947-70E740481C1C}">
                <a14:useLocalDpi xmlns:a14="http://schemas.microsoft.com/office/drawing/2010/main" val="0"/>
              </a:ext>
            </a:extLst>
          </a:blip>
          <a:stretch>
            <a:fillRect/>
          </a:stretch>
        </p:blipFill>
        <p:spPr>
          <a:xfrm>
            <a:off x="663380" y="1886418"/>
            <a:ext cx="2257425" cy="16929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Рисунок 12"/>
          <p:cNvPicPr/>
          <p:nvPr/>
        </p:nvPicPr>
        <p:blipFill>
          <a:blip r:embed="rId4" cstate="print">
            <a:extLst>
              <a:ext uri="{28A0092B-C50C-407E-A947-70E740481C1C}">
                <a14:useLocalDpi xmlns:a14="http://schemas.microsoft.com/office/drawing/2010/main" val="0"/>
              </a:ext>
            </a:extLst>
          </a:blip>
          <a:stretch>
            <a:fillRect/>
          </a:stretch>
        </p:blipFill>
        <p:spPr>
          <a:xfrm>
            <a:off x="3020256" y="4588044"/>
            <a:ext cx="2257998" cy="16929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Рисунок 13"/>
          <p:cNvPicPr/>
          <p:nvPr/>
        </p:nvPicPr>
        <p:blipFill>
          <a:blip r:embed="rId5" cstate="print">
            <a:extLst>
              <a:ext uri="{28A0092B-C50C-407E-A947-70E740481C1C}">
                <a14:useLocalDpi xmlns:a14="http://schemas.microsoft.com/office/drawing/2010/main" val="0"/>
              </a:ext>
            </a:extLst>
          </a:blip>
          <a:stretch>
            <a:fillRect/>
          </a:stretch>
        </p:blipFill>
        <p:spPr>
          <a:xfrm>
            <a:off x="6198405" y="2277644"/>
            <a:ext cx="4700254" cy="352473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TextBox 14"/>
          <p:cNvSpPr txBox="1"/>
          <p:nvPr/>
        </p:nvSpPr>
        <p:spPr>
          <a:xfrm>
            <a:off x="5783911" y="5802381"/>
            <a:ext cx="5806398"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Макет пирамиды Хеопса</a:t>
            </a:r>
          </a:p>
        </p:txBody>
      </p:sp>
    </p:spTree>
    <p:extLst>
      <p:ext uri="{BB962C8B-B14F-4D97-AF65-F5344CB8AC3E}">
        <p14:creationId xmlns:p14="http://schemas.microsoft.com/office/powerpoint/2010/main" val="40889579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4706837" y="655686"/>
            <a:ext cx="1742785"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Выводы</a:t>
            </a:r>
          </a:p>
        </p:txBody>
      </p:sp>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6" name="Rectangle 4"/>
          <p:cNvSpPr>
            <a:spLocks noChangeArrowheads="1"/>
          </p:cNvSpPr>
          <p:nvPr/>
        </p:nvSpPr>
        <p:spPr bwMode="auto">
          <a:xfrm>
            <a:off x="912888" y="1886109"/>
            <a:ext cx="11073468" cy="3244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085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457200" indent="-457200">
              <a:lnSpc>
                <a:spcPct val="150000"/>
              </a:lnSpc>
              <a:buFont typeface="Wingdings" panose="05000000000000000000" pitchFamily="2" charset="2"/>
              <a:buChar char="ü"/>
            </a:pPr>
            <a:r>
              <a:rPr lang="ru-RU" sz="2800" dirty="0">
                <a:solidFill>
                  <a:srgbClr val="004A64"/>
                </a:solidFill>
              </a:rPr>
              <a:t>Существует два списка чудес света: классический и новый;</a:t>
            </a:r>
          </a:p>
          <a:p>
            <a:pPr marL="457200" indent="-457200">
              <a:lnSpc>
                <a:spcPct val="150000"/>
              </a:lnSpc>
              <a:buFont typeface="Wingdings" panose="05000000000000000000" pitchFamily="2" charset="2"/>
              <a:buChar char="ü"/>
            </a:pPr>
            <a:r>
              <a:rPr lang="ru-RU" sz="2800" dirty="0">
                <a:solidFill>
                  <a:srgbClr val="004A64"/>
                </a:solidFill>
              </a:rPr>
              <a:t>Во все эпохи человечество создавало величайшие сооружения, казалось бы, не мыслимые для своего времени;</a:t>
            </a:r>
          </a:p>
          <a:p>
            <a:pPr marL="457200" indent="-457200">
              <a:lnSpc>
                <a:spcPct val="150000"/>
              </a:lnSpc>
              <a:buFont typeface="Wingdings" panose="05000000000000000000" pitchFamily="2" charset="2"/>
              <a:buChar char="ü"/>
            </a:pPr>
            <a:r>
              <a:rPr lang="ru-RU" sz="2800" dirty="0">
                <a:solidFill>
                  <a:srgbClr val="004A64"/>
                </a:solidFill>
              </a:rPr>
              <a:t>Изучать что-либо с точки зрения разных школьных предметов – это очень интересный и увлекательный процесс. </a:t>
            </a:r>
          </a:p>
        </p:txBody>
      </p:sp>
    </p:spTree>
    <p:extLst>
      <p:ext uri="{BB962C8B-B14F-4D97-AF65-F5344CB8AC3E}">
        <p14:creationId xmlns:p14="http://schemas.microsoft.com/office/powerpoint/2010/main" val="2454861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TextBox 4"/>
          <p:cNvSpPr txBox="1"/>
          <p:nvPr/>
        </p:nvSpPr>
        <p:spPr>
          <a:xfrm>
            <a:off x="1701538" y="2574347"/>
            <a:ext cx="9023624" cy="1323439"/>
          </a:xfrm>
          <a:prstGeom prst="rect">
            <a:avLst/>
          </a:prstGeom>
          <a:noFill/>
        </p:spPr>
        <p:txBody>
          <a:bodyPr wrap="none" rtlCol="0">
            <a:spAutoFit/>
          </a:bodyPr>
          <a:lstStyle/>
          <a:p>
            <a:r>
              <a:rPr lang="ru-RU" sz="8000" b="1" dirty="0">
                <a:solidFill>
                  <a:srgbClr val="FFC000"/>
                </a:solidFill>
                <a:effectLst>
                  <a:outerShdw blurRad="38100" dist="38100" dir="2700000" algn="tl">
                    <a:srgbClr val="000000">
                      <a:alpha val="43137"/>
                    </a:srgbClr>
                  </a:outerShdw>
                </a:effectLst>
                <a:latin typeface="Dict" panose="03050902030302020204" pitchFamily="66" charset="0"/>
              </a:rPr>
              <a:t>Спасибо за внимание!</a:t>
            </a:r>
          </a:p>
        </p:txBody>
      </p:sp>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4"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514172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57199" y="671208"/>
            <a:ext cx="11391089" cy="6186792"/>
          </a:xfrm>
          <a:solidFill>
            <a:schemeClr val="bg1">
              <a:alpha val="60000"/>
            </a:schemeClr>
          </a:solidFill>
        </p:spPr>
        <p:txBody>
          <a:bodyPr>
            <a:normAutofit/>
          </a:bodyPr>
          <a:lstStyle/>
          <a:p>
            <a:pPr marL="0" indent="0">
              <a:buNone/>
            </a:pPr>
            <a:r>
              <a:rPr lang="ru-RU" sz="3600" b="1" dirty="0">
                <a:ln>
                  <a:solidFill>
                    <a:schemeClr val="bg1"/>
                  </a:solidFill>
                </a:ln>
                <a:solidFill>
                  <a:srgbClr val="C00000"/>
                </a:solidFill>
              </a:rPr>
              <a:t>Цель –</a:t>
            </a:r>
            <a:r>
              <a:rPr lang="ru-RU" dirty="0"/>
              <a:t> изучение пирамиды Хеопса с точки зрения разных школьных предметов.</a:t>
            </a:r>
          </a:p>
          <a:p>
            <a:pPr marL="0" indent="0">
              <a:buNone/>
            </a:pPr>
            <a:endParaRPr lang="ru-RU" dirty="0"/>
          </a:p>
          <a:p>
            <a:pPr marL="0" indent="0">
              <a:buNone/>
            </a:pPr>
            <a:r>
              <a:rPr lang="ru-RU" sz="4000" b="1" dirty="0">
                <a:ln>
                  <a:solidFill>
                    <a:schemeClr val="bg1"/>
                  </a:solidFill>
                </a:ln>
                <a:solidFill>
                  <a:srgbClr val="C00000"/>
                </a:solidFill>
              </a:rPr>
              <a:t>Задачи:</a:t>
            </a:r>
          </a:p>
          <a:p>
            <a:pPr lvl="0">
              <a:buFont typeface="Wingdings" panose="05000000000000000000" pitchFamily="2" charset="2"/>
              <a:buChar char="ü"/>
            </a:pPr>
            <a:r>
              <a:rPr lang="ru-RU" dirty="0"/>
              <a:t>изучить информацию по каждому чуду света;</a:t>
            </a:r>
          </a:p>
          <a:p>
            <a:pPr lvl="0">
              <a:buFont typeface="Wingdings" panose="05000000000000000000" pitchFamily="2" charset="2"/>
              <a:buChar char="ü"/>
            </a:pPr>
            <a:r>
              <a:rPr lang="ru-RU" dirty="0"/>
              <a:t>узнать, есть ли в современном мире произведения архитектуры, достойные звания чуда света;</a:t>
            </a:r>
          </a:p>
          <a:p>
            <a:pPr lvl="0">
              <a:buFont typeface="Wingdings" panose="05000000000000000000" pitchFamily="2" charset="2"/>
              <a:buChar char="ü"/>
            </a:pPr>
            <a:r>
              <a:rPr lang="ru-RU" dirty="0"/>
              <a:t>рассмотреть пирамиды Хеопса с точки зрения разных школьных предметов;</a:t>
            </a:r>
          </a:p>
          <a:p>
            <a:pPr lvl="0">
              <a:buFont typeface="Wingdings" panose="05000000000000000000" pitchFamily="2" charset="2"/>
              <a:buChar char="ü"/>
            </a:pPr>
            <a:r>
              <a:rPr lang="ru-RU" dirty="0"/>
              <a:t>создать макет пирамиды Хеопса;</a:t>
            </a:r>
          </a:p>
          <a:p>
            <a:pPr lvl="0">
              <a:buFont typeface="Wingdings" panose="05000000000000000000" pitchFamily="2" charset="2"/>
              <a:buChar char="ü"/>
            </a:pPr>
            <a:r>
              <a:rPr lang="ru-RU" dirty="0"/>
              <a:t>сделать выводы по результатам работы над проектом.</a:t>
            </a:r>
          </a:p>
        </p:txBody>
      </p:sp>
    </p:spTree>
    <p:extLst>
      <p:ext uri="{BB962C8B-B14F-4D97-AF65-F5344CB8AC3E}">
        <p14:creationId xmlns:p14="http://schemas.microsoft.com/office/powerpoint/2010/main" val="1585642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35432">
            <a:off x="5109606" y="2168604"/>
            <a:ext cx="1767516" cy="1442208"/>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804647">
            <a:off x="6848048" y="1390230"/>
            <a:ext cx="2195214" cy="1463736"/>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2757" y="1687404"/>
            <a:ext cx="1941724" cy="1474522"/>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8623686" y="1818035"/>
            <a:ext cx="2020445" cy="1926950"/>
          </a:xfrm>
          <a:prstGeom prst="rect">
            <a:avLst/>
          </a:prstGeom>
        </p:spPr>
      </p:pic>
      <p:pic>
        <p:nvPicPr>
          <p:cNvPr id="14" name="Рисунок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1178770" flipV="1">
            <a:off x="2170637" y="3096933"/>
            <a:ext cx="1925165" cy="1460810"/>
          </a:xfrm>
          <a:prstGeom prst="rect">
            <a:avLst/>
          </a:prstGeom>
        </p:spPr>
      </p:pic>
      <p:pic>
        <p:nvPicPr>
          <p:cNvPr id="15" name="Рисунок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872885" flipH="1">
            <a:off x="-130705" y="1692797"/>
            <a:ext cx="2363686" cy="1463736"/>
          </a:xfrm>
          <a:prstGeom prst="rect">
            <a:avLst/>
          </a:prstGeom>
        </p:spPr>
      </p:pic>
      <p:pic>
        <p:nvPicPr>
          <p:cNvPr id="16" name="Рисунок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795048" flipH="1">
            <a:off x="10309671" y="3138492"/>
            <a:ext cx="1825462" cy="1474522"/>
          </a:xfrm>
          <a:prstGeom prst="rect">
            <a:avLst/>
          </a:prstGeom>
        </p:spPr>
      </p:pic>
      <p:sp>
        <p:nvSpPr>
          <p:cNvPr id="13" name="TextBox 12"/>
          <p:cNvSpPr txBox="1"/>
          <p:nvPr/>
        </p:nvSpPr>
        <p:spPr>
          <a:xfrm rot="20620736">
            <a:off x="5315669" y="2351760"/>
            <a:ext cx="1258678"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Пирамида </a:t>
            </a:r>
          </a:p>
          <a:p>
            <a:pPr algn="ctr"/>
            <a:r>
              <a:rPr lang="ru-RU" dirty="0">
                <a:solidFill>
                  <a:schemeClr val="bg1"/>
                </a:solidFill>
                <a:effectLst>
                  <a:outerShdw blurRad="38100" dist="38100" dir="2700000" algn="tl">
                    <a:srgbClr val="000000">
                      <a:alpha val="43137"/>
                    </a:srgbClr>
                  </a:outerShdw>
                </a:effectLst>
              </a:rPr>
              <a:t>Хеопса</a:t>
            </a:r>
          </a:p>
        </p:txBody>
      </p:sp>
      <p:sp>
        <p:nvSpPr>
          <p:cNvPr id="18" name="TextBox 17"/>
          <p:cNvSpPr txBox="1"/>
          <p:nvPr/>
        </p:nvSpPr>
        <p:spPr>
          <a:xfrm rot="20620736">
            <a:off x="7338184" y="1729190"/>
            <a:ext cx="1214948"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Колосс</a:t>
            </a:r>
          </a:p>
          <a:p>
            <a:pPr algn="ctr"/>
            <a:r>
              <a:rPr lang="ru-RU" dirty="0">
                <a:solidFill>
                  <a:schemeClr val="bg1"/>
                </a:solidFill>
                <a:effectLst>
                  <a:outerShdw blurRad="38100" dist="38100" dir="2700000" algn="tl">
                    <a:srgbClr val="000000">
                      <a:alpha val="43137"/>
                    </a:srgbClr>
                  </a:outerShdw>
                </a:effectLst>
              </a:rPr>
              <a:t>Родосский</a:t>
            </a:r>
          </a:p>
        </p:txBody>
      </p:sp>
      <p:sp>
        <p:nvSpPr>
          <p:cNvPr id="19" name="TextBox 18"/>
          <p:cNvSpPr txBox="1"/>
          <p:nvPr/>
        </p:nvSpPr>
        <p:spPr>
          <a:xfrm rot="2187024">
            <a:off x="8714532" y="2370082"/>
            <a:ext cx="1587807"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Мавзолей</a:t>
            </a:r>
          </a:p>
          <a:p>
            <a:pPr algn="ctr"/>
            <a:r>
              <a:rPr lang="ru-RU" dirty="0">
                <a:solidFill>
                  <a:schemeClr val="bg1"/>
                </a:solidFill>
                <a:effectLst>
                  <a:outerShdw blurRad="38100" dist="38100" dir="2700000" algn="tl">
                    <a:srgbClr val="000000">
                      <a:alpha val="43137"/>
                    </a:srgbClr>
                  </a:outerShdw>
                </a:effectLst>
              </a:rPr>
              <a:t>Царя </a:t>
            </a:r>
            <a:r>
              <a:rPr lang="ru-RU" dirty="0" err="1">
                <a:solidFill>
                  <a:schemeClr val="bg1"/>
                </a:solidFill>
                <a:effectLst>
                  <a:outerShdw blurRad="38100" dist="38100" dir="2700000" algn="tl">
                    <a:srgbClr val="000000">
                      <a:alpha val="43137"/>
                    </a:srgbClr>
                  </a:outerShdw>
                </a:effectLst>
              </a:rPr>
              <a:t>Мавсола</a:t>
            </a:r>
            <a:endParaRPr lang="ru-RU" dirty="0">
              <a:solidFill>
                <a:schemeClr val="bg1"/>
              </a:solidFill>
              <a:effectLst>
                <a:outerShdw blurRad="38100" dist="38100" dir="2700000" algn="tl">
                  <a:srgbClr val="000000">
                    <a:alpha val="43137"/>
                  </a:srgbClr>
                </a:outerShdw>
              </a:effectLst>
            </a:endParaRPr>
          </a:p>
        </p:txBody>
      </p:sp>
      <p:sp>
        <p:nvSpPr>
          <p:cNvPr id="20" name="TextBox 19"/>
          <p:cNvSpPr txBox="1"/>
          <p:nvPr/>
        </p:nvSpPr>
        <p:spPr>
          <a:xfrm rot="1788538">
            <a:off x="10560971" y="3298167"/>
            <a:ext cx="1497782"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Сады</a:t>
            </a:r>
          </a:p>
          <a:p>
            <a:pPr algn="ctr"/>
            <a:r>
              <a:rPr lang="ru-RU" dirty="0">
                <a:solidFill>
                  <a:schemeClr val="bg1"/>
                </a:solidFill>
                <a:effectLst>
                  <a:outerShdw blurRad="38100" dist="38100" dir="2700000" algn="tl">
                    <a:srgbClr val="000000">
                      <a:alpha val="43137"/>
                    </a:srgbClr>
                  </a:outerShdw>
                </a:effectLst>
              </a:rPr>
              <a:t>Семирамиды</a:t>
            </a:r>
          </a:p>
        </p:txBody>
      </p:sp>
      <p:sp>
        <p:nvSpPr>
          <p:cNvPr id="21" name="TextBox 20"/>
          <p:cNvSpPr txBox="1"/>
          <p:nvPr/>
        </p:nvSpPr>
        <p:spPr>
          <a:xfrm>
            <a:off x="3597256" y="1810983"/>
            <a:ext cx="809965"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Статуя</a:t>
            </a:r>
          </a:p>
          <a:p>
            <a:pPr algn="ctr"/>
            <a:r>
              <a:rPr lang="ru-RU" dirty="0">
                <a:solidFill>
                  <a:schemeClr val="bg1"/>
                </a:solidFill>
                <a:effectLst>
                  <a:outerShdw blurRad="38100" dist="38100" dir="2700000" algn="tl">
                    <a:srgbClr val="000000">
                      <a:alpha val="43137"/>
                    </a:srgbClr>
                  </a:outerShdw>
                </a:effectLst>
              </a:rPr>
              <a:t>Зевса</a:t>
            </a:r>
          </a:p>
        </p:txBody>
      </p:sp>
      <p:sp>
        <p:nvSpPr>
          <p:cNvPr id="22" name="TextBox 21"/>
          <p:cNvSpPr txBox="1"/>
          <p:nvPr/>
        </p:nvSpPr>
        <p:spPr>
          <a:xfrm rot="427453">
            <a:off x="2177330" y="3298167"/>
            <a:ext cx="1955793"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Храм</a:t>
            </a:r>
          </a:p>
          <a:p>
            <a:pPr algn="ctr"/>
            <a:r>
              <a:rPr lang="ru-RU" dirty="0">
                <a:solidFill>
                  <a:schemeClr val="bg1"/>
                </a:solidFill>
                <a:effectLst>
                  <a:outerShdw blurRad="38100" dist="38100" dir="2700000" algn="tl">
                    <a:srgbClr val="000000">
                      <a:alpha val="43137"/>
                    </a:srgbClr>
                  </a:outerShdw>
                </a:effectLst>
              </a:rPr>
              <a:t>Богини Артемиды</a:t>
            </a:r>
          </a:p>
        </p:txBody>
      </p:sp>
      <p:sp>
        <p:nvSpPr>
          <p:cNvPr id="23" name="TextBox 22"/>
          <p:cNvSpPr txBox="1"/>
          <p:nvPr/>
        </p:nvSpPr>
        <p:spPr>
          <a:xfrm rot="1373522">
            <a:off x="218172" y="2039008"/>
            <a:ext cx="1942263"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Александрийский</a:t>
            </a:r>
          </a:p>
          <a:p>
            <a:pPr algn="ctr"/>
            <a:r>
              <a:rPr lang="ru-RU" dirty="0">
                <a:solidFill>
                  <a:schemeClr val="bg1"/>
                </a:solidFill>
                <a:effectLst>
                  <a:outerShdw blurRad="38100" dist="38100" dir="2700000" algn="tl">
                    <a:srgbClr val="000000">
                      <a:alpha val="43137"/>
                    </a:srgbClr>
                  </a:outerShdw>
                </a:effectLst>
              </a:rPr>
              <a:t>маяк</a:t>
            </a:r>
          </a:p>
        </p:txBody>
      </p:sp>
      <p:sp>
        <p:nvSpPr>
          <p:cNvPr id="17" name="TextBox 16"/>
          <p:cNvSpPr txBox="1"/>
          <p:nvPr/>
        </p:nvSpPr>
        <p:spPr>
          <a:xfrm>
            <a:off x="351067" y="72449"/>
            <a:ext cx="4684296" cy="1323439"/>
          </a:xfrm>
          <a:prstGeom prst="rect">
            <a:avLst/>
          </a:prstGeom>
          <a:noFill/>
        </p:spPr>
        <p:txBody>
          <a:bodyPr wrap="none" rtlCol="0">
            <a:spAutoFit/>
          </a:bodyPr>
          <a:lstStyle/>
          <a:p>
            <a:r>
              <a:rPr lang="ru-RU" sz="4000" b="1" dirty="0">
                <a:solidFill>
                  <a:srgbClr val="FFC000"/>
                </a:solidFill>
                <a:effectLst>
                  <a:outerShdw blurRad="38100" dist="38100" dir="2700000" algn="tl">
                    <a:srgbClr val="000000">
                      <a:alpha val="43137"/>
                    </a:srgbClr>
                  </a:outerShdw>
                </a:effectLst>
                <a:latin typeface="Dict" panose="03050902030302020204" pitchFamily="66" charset="0"/>
              </a:rPr>
              <a:t>Классический список </a:t>
            </a:r>
            <a:endParaRPr lang="en-US" sz="4000" b="1" dirty="0">
              <a:solidFill>
                <a:srgbClr val="FFC000"/>
              </a:solidFill>
              <a:effectLst>
                <a:outerShdw blurRad="38100" dist="38100" dir="2700000" algn="tl">
                  <a:srgbClr val="000000">
                    <a:alpha val="43137"/>
                  </a:srgbClr>
                </a:outerShdw>
              </a:effectLst>
              <a:latin typeface="Dict" panose="03050902030302020204" pitchFamily="66" charset="0"/>
            </a:endParaRPr>
          </a:p>
          <a:p>
            <a:r>
              <a:rPr lang="ru-RU" sz="4000" b="1" dirty="0">
                <a:solidFill>
                  <a:srgbClr val="FFC000"/>
                </a:solidFill>
                <a:effectLst>
                  <a:outerShdw blurRad="38100" dist="38100" dir="2700000" algn="tl">
                    <a:srgbClr val="000000">
                      <a:alpha val="43137"/>
                    </a:srgbClr>
                  </a:outerShdw>
                </a:effectLst>
                <a:latin typeface="Dict" panose="03050902030302020204" pitchFamily="66" charset="0"/>
              </a:rPr>
              <a:t>семи чудес света</a:t>
            </a:r>
          </a:p>
        </p:txBody>
      </p:sp>
    </p:spTree>
    <p:extLst>
      <p:ext uri="{BB962C8B-B14F-4D97-AF65-F5344CB8AC3E}">
        <p14:creationId xmlns:p14="http://schemas.microsoft.com/office/powerpoint/2010/main" val="2795910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P spid="20" grpId="0"/>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635432">
            <a:off x="5201289" y="2327581"/>
            <a:ext cx="1767516" cy="1442208"/>
          </a:xfrm>
          <a:prstGeom prst="rect">
            <a:avLst/>
          </a:prstGeom>
        </p:spPr>
      </p:pic>
      <p:pic>
        <p:nvPicPr>
          <p:cNvPr id="9" name="Рисунок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804647">
            <a:off x="6844743" y="1361790"/>
            <a:ext cx="2443278" cy="1463736"/>
          </a:xfrm>
          <a:prstGeom prst="rect">
            <a:avLst/>
          </a:prstGeom>
        </p:spPr>
      </p:pic>
      <p:pic>
        <p:nvPicPr>
          <p:cNvPr id="10" name="Рисунок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20664279">
            <a:off x="161693" y="3509885"/>
            <a:ext cx="1941724" cy="1474522"/>
          </a:xfrm>
          <a:prstGeom prst="rect">
            <a:avLst/>
          </a:prstGeom>
        </p:spPr>
      </p:pic>
      <p:pic>
        <p:nvPicPr>
          <p:cNvPr id="11" name="Рисунок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9783258" flipH="1">
            <a:off x="8659170" y="1818034"/>
            <a:ext cx="2020445" cy="1926950"/>
          </a:xfrm>
          <a:prstGeom prst="rect">
            <a:avLst/>
          </a:prstGeom>
        </p:spPr>
      </p:pic>
      <p:pic>
        <p:nvPicPr>
          <p:cNvPr id="14" name="Рисунок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1178770" flipV="1">
            <a:off x="1677636" y="2331458"/>
            <a:ext cx="1925165" cy="1460810"/>
          </a:xfrm>
          <a:prstGeom prst="rect">
            <a:avLst/>
          </a:prstGeom>
        </p:spPr>
      </p:pic>
      <p:pic>
        <p:nvPicPr>
          <p:cNvPr id="15" name="Рисунок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9195" y="658362"/>
            <a:ext cx="2397681" cy="1463736"/>
          </a:xfrm>
          <a:prstGeom prst="rect">
            <a:avLst/>
          </a:prstGeom>
        </p:spPr>
      </p:pic>
      <p:pic>
        <p:nvPicPr>
          <p:cNvPr id="16" name="Рисунок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211684" flipH="1">
            <a:off x="10328656" y="3613786"/>
            <a:ext cx="1825462" cy="1474522"/>
          </a:xfrm>
          <a:prstGeom prst="rect">
            <a:avLst/>
          </a:prstGeom>
        </p:spPr>
      </p:pic>
      <p:sp>
        <p:nvSpPr>
          <p:cNvPr id="13" name="TextBox 12"/>
          <p:cNvSpPr txBox="1"/>
          <p:nvPr/>
        </p:nvSpPr>
        <p:spPr>
          <a:xfrm rot="20620736">
            <a:off x="5347640" y="2558752"/>
            <a:ext cx="1348447"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Город</a:t>
            </a:r>
          </a:p>
          <a:p>
            <a:pPr algn="ctr"/>
            <a:r>
              <a:rPr lang="ru-RU" dirty="0">
                <a:solidFill>
                  <a:schemeClr val="bg1"/>
                </a:solidFill>
                <a:effectLst>
                  <a:outerShdw blurRad="38100" dist="38100" dir="2700000" algn="tl">
                    <a:srgbClr val="000000">
                      <a:alpha val="43137"/>
                    </a:srgbClr>
                  </a:outerShdw>
                </a:effectLst>
              </a:rPr>
              <a:t>Мачу Пикчу</a:t>
            </a:r>
          </a:p>
        </p:txBody>
      </p:sp>
      <p:sp>
        <p:nvSpPr>
          <p:cNvPr id="18" name="TextBox 17"/>
          <p:cNvSpPr txBox="1"/>
          <p:nvPr/>
        </p:nvSpPr>
        <p:spPr>
          <a:xfrm rot="20620736">
            <a:off x="6949891" y="1755548"/>
            <a:ext cx="2193869"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Храмовый комплекс</a:t>
            </a:r>
          </a:p>
          <a:p>
            <a:pPr algn="ctr"/>
            <a:r>
              <a:rPr lang="ru-RU" dirty="0">
                <a:solidFill>
                  <a:schemeClr val="bg1"/>
                </a:solidFill>
                <a:effectLst>
                  <a:outerShdw blurRad="38100" dist="38100" dir="2700000" algn="tl">
                    <a:srgbClr val="000000">
                      <a:alpha val="43137"/>
                    </a:srgbClr>
                  </a:outerShdw>
                </a:effectLst>
              </a:rPr>
              <a:t>Петра</a:t>
            </a:r>
          </a:p>
        </p:txBody>
      </p:sp>
      <p:sp>
        <p:nvSpPr>
          <p:cNvPr id="19" name="TextBox 18"/>
          <p:cNvSpPr txBox="1"/>
          <p:nvPr/>
        </p:nvSpPr>
        <p:spPr>
          <a:xfrm rot="19571777">
            <a:off x="8704244" y="2231583"/>
            <a:ext cx="1608389" cy="923330"/>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Пирамида </a:t>
            </a:r>
          </a:p>
          <a:p>
            <a:pPr algn="ctr"/>
            <a:r>
              <a:rPr lang="ru-RU" dirty="0">
                <a:solidFill>
                  <a:schemeClr val="bg1"/>
                </a:solidFill>
                <a:effectLst>
                  <a:outerShdw blurRad="38100" dist="38100" dir="2700000" algn="tl">
                    <a:srgbClr val="000000">
                      <a:alpha val="43137"/>
                    </a:srgbClr>
                  </a:outerShdw>
                </a:effectLst>
              </a:rPr>
              <a:t>племени майя</a:t>
            </a:r>
          </a:p>
          <a:p>
            <a:pPr algn="ctr"/>
            <a:r>
              <a:rPr lang="ru-RU" dirty="0">
                <a:solidFill>
                  <a:schemeClr val="bg1"/>
                </a:solidFill>
                <a:effectLst>
                  <a:outerShdw blurRad="38100" dist="38100" dir="2700000" algn="tl">
                    <a:srgbClr val="000000">
                      <a:alpha val="43137"/>
                    </a:srgbClr>
                  </a:outerShdw>
                </a:effectLst>
              </a:rPr>
              <a:t>Чичен-Ица</a:t>
            </a:r>
          </a:p>
        </p:txBody>
      </p:sp>
      <p:sp>
        <p:nvSpPr>
          <p:cNvPr id="20" name="TextBox 19"/>
          <p:cNvSpPr txBox="1"/>
          <p:nvPr/>
        </p:nvSpPr>
        <p:spPr>
          <a:xfrm rot="347010">
            <a:off x="10356689" y="3688392"/>
            <a:ext cx="1769395"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Великая </a:t>
            </a:r>
          </a:p>
          <a:p>
            <a:pPr algn="ctr"/>
            <a:r>
              <a:rPr lang="ru-RU" dirty="0">
                <a:solidFill>
                  <a:schemeClr val="bg1"/>
                </a:solidFill>
                <a:effectLst>
                  <a:outerShdw blurRad="38100" dist="38100" dir="2700000" algn="tl">
                    <a:srgbClr val="000000">
                      <a:alpha val="43137"/>
                    </a:srgbClr>
                  </a:outerShdw>
                </a:effectLst>
              </a:rPr>
              <a:t>Китайская стена</a:t>
            </a:r>
          </a:p>
        </p:txBody>
      </p:sp>
      <p:sp>
        <p:nvSpPr>
          <p:cNvPr id="21" name="TextBox 20"/>
          <p:cNvSpPr txBox="1"/>
          <p:nvPr/>
        </p:nvSpPr>
        <p:spPr>
          <a:xfrm>
            <a:off x="4010912" y="894401"/>
            <a:ext cx="2030236"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Статуя</a:t>
            </a:r>
          </a:p>
          <a:p>
            <a:pPr algn="ctr"/>
            <a:r>
              <a:rPr lang="ru-RU" dirty="0">
                <a:solidFill>
                  <a:schemeClr val="bg1"/>
                </a:solidFill>
                <a:effectLst>
                  <a:outerShdw blurRad="38100" dist="38100" dir="2700000" algn="tl">
                    <a:srgbClr val="000000">
                      <a:alpha val="43137"/>
                    </a:srgbClr>
                  </a:outerShdw>
                </a:effectLst>
              </a:rPr>
              <a:t>Христа Искупителя</a:t>
            </a:r>
          </a:p>
        </p:txBody>
      </p:sp>
      <p:sp>
        <p:nvSpPr>
          <p:cNvPr id="22" name="TextBox 21"/>
          <p:cNvSpPr txBox="1"/>
          <p:nvPr/>
        </p:nvSpPr>
        <p:spPr>
          <a:xfrm rot="427453">
            <a:off x="1977747" y="2510904"/>
            <a:ext cx="1382430" cy="646331"/>
          </a:xfrm>
          <a:prstGeom prst="rect">
            <a:avLst/>
          </a:prstGeom>
          <a:noFill/>
        </p:spPr>
        <p:txBody>
          <a:bodyPr wrap="none" rtlCol="0">
            <a:spAutoFit/>
          </a:bodyPr>
          <a:lstStyle/>
          <a:p>
            <a:pPr algn="ctr"/>
            <a:r>
              <a:rPr lang="ru-RU" dirty="0">
                <a:solidFill>
                  <a:schemeClr val="bg1"/>
                </a:solidFill>
                <a:effectLst>
                  <a:outerShdw blurRad="38100" dist="38100" dir="2700000" algn="tl">
                    <a:srgbClr val="000000">
                      <a:alpha val="43137"/>
                    </a:srgbClr>
                  </a:outerShdw>
                </a:effectLst>
              </a:rPr>
              <a:t>Храм</a:t>
            </a:r>
          </a:p>
          <a:p>
            <a:pPr algn="ctr"/>
            <a:r>
              <a:rPr lang="ru-RU" dirty="0">
                <a:solidFill>
                  <a:schemeClr val="bg1"/>
                </a:solidFill>
                <a:effectLst>
                  <a:outerShdw blurRad="38100" dist="38100" dir="2700000" algn="tl">
                    <a:srgbClr val="000000">
                      <a:alpha val="43137"/>
                    </a:srgbClr>
                  </a:outerShdw>
                </a:effectLst>
              </a:rPr>
              <a:t>Тадж-Махал</a:t>
            </a:r>
          </a:p>
        </p:txBody>
      </p:sp>
      <p:sp>
        <p:nvSpPr>
          <p:cNvPr id="23" name="TextBox 22"/>
          <p:cNvSpPr txBox="1"/>
          <p:nvPr/>
        </p:nvSpPr>
        <p:spPr>
          <a:xfrm rot="20727602">
            <a:off x="190266" y="3705615"/>
            <a:ext cx="1657266" cy="646331"/>
          </a:xfrm>
          <a:prstGeom prst="rect">
            <a:avLst/>
          </a:prstGeom>
          <a:noFill/>
        </p:spPr>
        <p:txBody>
          <a:bodyPr wrap="square" rtlCol="0">
            <a:spAutoFit/>
          </a:bodyPr>
          <a:lstStyle/>
          <a:p>
            <a:pPr algn="ctr"/>
            <a:r>
              <a:rPr lang="ru-RU" dirty="0">
                <a:solidFill>
                  <a:schemeClr val="bg1"/>
                </a:solidFill>
                <a:effectLst>
                  <a:outerShdw blurRad="38100" dist="38100" dir="2700000" algn="tl">
                    <a:srgbClr val="000000">
                      <a:alpha val="43137"/>
                    </a:srgbClr>
                  </a:outerShdw>
                </a:effectLst>
              </a:rPr>
              <a:t>Римский</a:t>
            </a:r>
          </a:p>
          <a:p>
            <a:pPr algn="ctr"/>
            <a:r>
              <a:rPr lang="ru-RU" dirty="0">
                <a:solidFill>
                  <a:schemeClr val="bg1"/>
                </a:solidFill>
                <a:effectLst>
                  <a:outerShdw blurRad="38100" dist="38100" dir="2700000" algn="tl">
                    <a:srgbClr val="000000">
                      <a:alpha val="43137"/>
                    </a:srgbClr>
                  </a:outerShdw>
                </a:effectLst>
              </a:rPr>
              <a:t>Колизей</a:t>
            </a:r>
          </a:p>
        </p:txBody>
      </p:sp>
      <p:sp>
        <p:nvSpPr>
          <p:cNvPr id="17" name="TextBox 16"/>
          <p:cNvSpPr txBox="1"/>
          <p:nvPr/>
        </p:nvSpPr>
        <p:spPr>
          <a:xfrm>
            <a:off x="351067" y="72449"/>
            <a:ext cx="2949846" cy="1323439"/>
          </a:xfrm>
          <a:prstGeom prst="rect">
            <a:avLst/>
          </a:prstGeom>
          <a:noFill/>
        </p:spPr>
        <p:txBody>
          <a:bodyPr wrap="none" rtlCol="0">
            <a:spAutoFit/>
          </a:bodyPr>
          <a:lstStyle/>
          <a:p>
            <a:r>
              <a:rPr lang="ru-RU" sz="4000" b="1" dirty="0">
                <a:solidFill>
                  <a:srgbClr val="FFC000"/>
                </a:solidFill>
                <a:effectLst>
                  <a:outerShdw blurRad="38100" dist="38100" dir="2700000" algn="tl">
                    <a:srgbClr val="000000">
                      <a:alpha val="43137"/>
                    </a:srgbClr>
                  </a:outerShdw>
                </a:effectLst>
                <a:latin typeface="Dict" panose="03050902030302020204" pitchFamily="66" charset="0"/>
              </a:rPr>
              <a:t>Новые </a:t>
            </a:r>
          </a:p>
          <a:p>
            <a:r>
              <a:rPr lang="ru-RU" sz="4000" b="1" dirty="0">
                <a:solidFill>
                  <a:srgbClr val="FFC000"/>
                </a:solidFill>
                <a:effectLst>
                  <a:outerShdw blurRad="38100" dist="38100" dir="2700000" algn="tl">
                    <a:srgbClr val="000000">
                      <a:alpha val="43137"/>
                    </a:srgbClr>
                  </a:outerShdw>
                </a:effectLst>
                <a:latin typeface="Dict" panose="03050902030302020204" pitchFamily="66" charset="0"/>
              </a:rPr>
              <a:t>Чудеса света</a:t>
            </a:r>
          </a:p>
        </p:txBody>
      </p:sp>
    </p:spTree>
    <p:extLst>
      <p:ext uri="{BB962C8B-B14F-4D97-AF65-F5344CB8AC3E}">
        <p14:creationId xmlns:p14="http://schemas.microsoft.com/office/powerpoint/2010/main" val="1394464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825" y="1496644"/>
            <a:ext cx="5258900" cy="476788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6409039" y="3020069"/>
            <a:ext cx="5338119" cy="1477328"/>
          </a:xfrm>
          <a:prstGeom prst="rect">
            <a:avLst/>
          </a:prstGeom>
          <a:noFill/>
        </p:spPr>
        <p:txBody>
          <a:bodyPr wrap="square" rtlCol="0">
            <a:spAutoFit/>
          </a:bodyPr>
          <a:lstStyle/>
          <a:p>
            <a:r>
              <a:rPr lang="ru-RU" dirty="0">
                <a:solidFill>
                  <a:srgbClr val="004A64"/>
                </a:solidFill>
              </a:rPr>
              <a:t>Пирамида – это геометрическая фигура, основание которой многоугольник, а остальные грани – треугольники, имеющие общую вершину. У пирамиды Хеопса основание – это квадрат, длина стороны которого 230 метров.</a:t>
            </a:r>
          </a:p>
        </p:txBody>
      </p:sp>
      <p:sp>
        <p:nvSpPr>
          <p:cNvPr id="5" name="TextBox 4"/>
          <p:cNvSpPr txBox="1"/>
          <p:nvPr/>
        </p:nvSpPr>
        <p:spPr>
          <a:xfrm>
            <a:off x="4231088" y="426676"/>
            <a:ext cx="3703258"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МАТЕМАТИКА</a:t>
            </a:r>
          </a:p>
        </p:txBody>
      </p:sp>
    </p:spTree>
    <p:extLst>
      <p:ext uri="{BB962C8B-B14F-4D97-AF65-F5344CB8AC3E}">
        <p14:creationId xmlns:p14="http://schemas.microsoft.com/office/powerpoint/2010/main" val="2027501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1112108" y="3011832"/>
            <a:ext cx="10503243" cy="1754326"/>
          </a:xfrm>
          <a:prstGeom prst="rect">
            <a:avLst/>
          </a:prstGeom>
          <a:noFill/>
        </p:spPr>
        <p:txBody>
          <a:bodyPr wrap="square" rtlCol="0">
            <a:spAutoFit/>
          </a:bodyPr>
          <a:lstStyle/>
          <a:p>
            <a:pPr marL="571500" lvl="0" indent="-571500">
              <a:buFont typeface="Wingdings" panose="05000000000000000000" pitchFamily="2" charset="2"/>
              <a:buChar char="ü"/>
            </a:pPr>
            <a:r>
              <a:rPr lang="ru-RU" sz="3600" dirty="0">
                <a:solidFill>
                  <a:srgbClr val="004A64"/>
                </a:solidFill>
              </a:rPr>
              <a:t>Пирамида – слово из 4 слогов: </a:t>
            </a:r>
            <a:r>
              <a:rPr lang="ru-RU" sz="3600" u="sng" dirty="0">
                <a:solidFill>
                  <a:srgbClr val="004A64"/>
                </a:solidFill>
              </a:rPr>
              <a:t>ПИ-РА-МИ-ДА. </a:t>
            </a:r>
          </a:p>
          <a:p>
            <a:pPr marL="571500" lvl="0" indent="-571500">
              <a:buFont typeface="Wingdings" panose="05000000000000000000" pitchFamily="2" charset="2"/>
              <a:buChar char="ü"/>
            </a:pPr>
            <a:r>
              <a:rPr lang="ru-RU" sz="3600" dirty="0">
                <a:solidFill>
                  <a:srgbClr val="004A64"/>
                </a:solidFill>
              </a:rPr>
              <a:t>Ударение падает на 3-й слог. </a:t>
            </a:r>
          </a:p>
          <a:p>
            <a:pPr marL="571500" lvl="0" indent="-571500">
              <a:buFont typeface="Wingdings" panose="05000000000000000000" pitchFamily="2" charset="2"/>
              <a:buChar char="ü"/>
            </a:pPr>
            <a:r>
              <a:rPr lang="ru-RU" sz="3600" dirty="0">
                <a:solidFill>
                  <a:srgbClr val="004A64"/>
                </a:solidFill>
              </a:rPr>
              <a:t>В слове 8 букв и 8 звуков.</a:t>
            </a:r>
          </a:p>
        </p:txBody>
      </p:sp>
      <p:sp>
        <p:nvSpPr>
          <p:cNvPr id="5" name="TextBox 4"/>
          <p:cNvSpPr txBox="1"/>
          <p:nvPr/>
        </p:nvSpPr>
        <p:spPr>
          <a:xfrm>
            <a:off x="4145352" y="796879"/>
            <a:ext cx="2920992"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Русский язык</a:t>
            </a:r>
          </a:p>
        </p:txBody>
      </p:sp>
      <p:sp>
        <p:nvSpPr>
          <p:cNvPr id="6" name="TextBox 5"/>
          <p:cNvSpPr txBox="1"/>
          <p:nvPr/>
        </p:nvSpPr>
        <p:spPr>
          <a:xfrm>
            <a:off x="354227" y="2089194"/>
            <a:ext cx="10503243" cy="646331"/>
          </a:xfrm>
          <a:prstGeom prst="rect">
            <a:avLst/>
          </a:prstGeom>
          <a:noFill/>
        </p:spPr>
        <p:txBody>
          <a:bodyPr wrap="square" rtlCol="0">
            <a:spAutoFit/>
          </a:bodyPr>
          <a:lstStyle/>
          <a:p>
            <a:pPr lvl="0" algn="ctr"/>
            <a:r>
              <a:rPr lang="ru-RU" sz="3600" dirty="0">
                <a:solidFill>
                  <a:srgbClr val="004A64"/>
                </a:solidFill>
              </a:rPr>
              <a:t>Фонетический разбор слова</a:t>
            </a:r>
          </a:p>
        </p:txBody>
      </p:sp>
    </p:spTree>
    <p:extLst>
      <p:ext uri="{BB962C8B-B14F-4D97-AF65-F5344CB8AC3E}">
        <p14:creationId xmlns:p14="http://schemas.microsoft.com/office/powerpoint/2010/main" val="5018969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588477" y="1825583"/>
            <a:ext cx="3536224" cy="4524315"/>
          </a:xfrm>
          <a:prstGeom prst="rect">
            <a:avLst/>
          </a:prstGeom>
          <a:noFill/>
        </p:spPr>
        <p:txBody>
          <a:bodyPr wrap="square" rtlCol="0">
            <a:spAutoFit/>
          </a:bodyPr>
          <a:lstStyle/>
          <a:p>
            <a:r>
              <a:rPr lang="ru-RU" dirty="0">
                <a:solidFill>
                  <a:srgbClr val="004A64"/>
                </a:solidFill>
              </a:rPr>
              <a:t>Не знаю лучше уголка</a:t>
            </a:r>
          </a:p>
          <a:p>
            <a:r>
              <a:rPr lang="ru-RU" dirty="0">
                <a:solidFill>
                  <a:srgbClr val="004A64"/>
                </a:solidFill>
              </a:rPr>
              <a:t>Для отдыха я на Земле,</a:t>
            </a:r>
          </a:p>
          <a:p>
            <a:r>
              <a:rPr lang="ru-RU" dirty="0">
                <a:solidFill>
                  <a:srgbClr val="004A64"/>
                </a:solidFill>
              </a:rPr>
              <a:t>Где здорово тебе и мне,</a:t>
            </a:r>
          </a:p>
          <a:p>
            <a:r>
              <a:rPr lang="ru-RU" dirty="0">
                <a:solidFill>
                  <a:srgbClr val="004A64"/>
                </a:solidFill>
              </a:rPr>
              <a:t>Где так нечасты облака.</a:t>
            </a:r>
          </a:p>
          <a:p>
            <a:r>
              <a:rPr lang="ru-RU" dirty="0">
                <a:solidFill>
                  <a:srgbClr val="004A64"/>
                </a:solidFill>
              </a:rPr>
              <a:t>Здесь рыб прекрасных хоровод</a:t>
            </a:r>
          </a:p>
          <a:p>
            <a:r>
              <a:rPr lang="ru-RU" dirty="0">
                <a:solidFill>
                  <a:srgbClr val="004A64"/>
                </a:solidFill>
              </a:rPr>
              <a:t>Вокруг кораллов поражает,</a:t>
            </a:r>
          </a:p>
          <a:p>
            <a:r>
              <a:rPr lang="ru-RU" dirty="0">
                <a:solidFill>
                  <a:srgbClr val="004A64"/>
                </a:solidFill>
              </a:rPr>
              <a:t>И солнце нежит и ласкает</a:t>
            </a:r>
          </a:p>
          <a:p>
            <a:r>
              <a:rPr lang="ru-RU" dirty="0">
                <a:solidFill>
                  <a:srgbClr val="004A64"/>
                </a:solidFill>
              </a:rPr>
              <a:t>В Египет прибывший народ.</a:t>
            </a:r>
          </a:p>
          <a:p>
            <a:r>
              <a:rPr lang="ru-RU" dirty="0">
                <a:solidFill>
                  <a:srgbClr val="004A64"/>
                </a:solidFill>
              </a:rPr>
              <a:t>Я перед древностью склоняюсь,</a:t>
            </a:r>
          </a:p>
          <a:p>
            <a:r>
              <a:rPr lang="ru-RU" dirty="0">
                <a:solidFill>
                  <a:srgbClr val="004A64"/>
                </a:solidFill>
              </a:rPr>
              <a:t>И храмов древних гордый вид,</a:t>
            </a:r>
          </a:p>
          <a:p>
            <a:r>
              <a:rPr lang="ru-RU" dirty="0">
                <a:solidFill>
                  <a:srgbClr val="004A64"/>
                </a:solidFill>
              </a:rPr>
              <a:t>И вид прекрасных пирамид</a:t>
            </a:r>
          </a:p>
          <a:p>
            <a:r>
              <a:rPr lang="ru-RU" dirty="0">
                <a:solidFill>
                  <a:srgbClr val="004A64"/>
                </a:solidFill>
              </a:rPr>
              <a:t>Объять вниманием стараюсь.</a:t>
            </a:r>
          </a:p>
          <a:p>
            <a:r>
              <a:rPr lang="ru-RU" dirty="0">
                <a:solidFill>
                  <a:srgbClr val="004A64"/>
                </a:solidFill>
              </a:rPr>
              <a:t>И улетая за моря,</a:t>
            </a:r>
          </a:p>
          <a:p>
            <a:r>
              <a:rPr lang="ru-RU" dirty="0">
                <a:solidFill>
                  <a:srgbClr val="004A64"/>
                </a:solidFill>
              </a:rPr>
              <a:t>В своем я сердце оставляю</a:t>
            </a:r>
          </a:p>
          <a:p>
            <a:r>
              <a:rPr lang="ru-RU" dirty="0">
                <a:solidFill>
                  <a:srgbClr val="004A64"/>
                </a:solidFill>
              </a:rPr>
              <a:t>Кусочек истинного рая,</a:t>
            </a:r>
          </a:p>
          <a:p>
            <a:r>
              <a:rPr lang="ru-RU" dirty="0">
                <a:solidFill>
                  <a:srgbClr val="004A64"/>
                </a:solidFill>
              </a:rPr>
              <a:t>Что подарила нам Земля.</a:t>
            </a:r>
            <a:endParaRPr lang="ru-RU" sz="3600" dirty="0">
              <a:solidFill>
                <a:srgbClr val="004A64"/>
              </a:solidFill>
            </a:endParaRPr>
          </a:p>
        </p:txBody>
      </p:sp>
      <p:sp>
        <p:nvSpPr>
          <p:cNvPr id="5" name="TextBox 4"/>
          <p:cNvSpPr txBox="1"/>
          <p:nvPr/>
        </p:nvSpPr>
        <p:spPr>
          <a:xfrm>
            <a:off x="3585179" y="796879"/>
            <a:ext cx="4895892"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Литературное чтение</a:t>
            </a:r>
          </a:p>
        </p:txBody>
      </p:sp>
    </p:spTree>
    <p:extLst>
      <p:ext uri="{BB962C8B-B14F-4D97-AF65-F5344CB8AC3E}">
        <p14:creationId xmlns:p14="http://schemas.microsoft.com/office/powerpoint/2010/main" val="3286660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4473146" y="2525799"/>
            <a:ext cx="7655144" cy="2862322"/>
          </a:xfrm>
          <a:prstGeom prst="rect">
            <a:avLst/>
          </a:prstGeom>
          <a:noFill/>
        </p:spPr>
        <p:txBody>
          <a:bodyPr wrap="square" rtlCol="0">
            <a:spAutoFit/>
          </a:bodyPr>
          <a:lstStyle/>
          <a:p>
            <a:pPr marL="285750" lvl="0" indent="-285750">
              <a:buFont typeface="Wingdings" panose="05000000000000000000" pitchFamily="2" charset="2"/>
              <a:buChar char="ü"/>
            </a:pPr>
            <a:r>
              <a:rPr lang="ru-RU" sz="2000" dirty="0">
                <a:solidFill>
                  <a:srgbClr val="004A64"/>
                </a:solidFill>
              </a:rPr>
              <a:t>Пирамида Хеопса расположена на плато Гиза в окрестностях египетской столицы и дельты Нила, на его левом берегу; </a:t>
            </a:r>
          </a:p>
          <a:p>
            <a:pPr marL="285750" lvl="0" indent="-285750">
              <a:buFont typeface="Wingdings" panose="05000000000000000000" pitchFamily="2" charset="2"/>
              <a:buChar char="ü"/>
            </a:pPr>
            <a:r>
              <a:rPr lang="ru-RU" sz="2000" dirty="0">
                <a:solidFill>
                  <a:srgbClr val="004A64"/>
                </a:solidFill>
              </a:rPr>
              <a:t>Самая северная из трёх больших пирамид плато;</a:t>
            </a:r>
          </a:p>
          <a:p>
            <a:pPr marL="285750" lvl="0" indent="-285750">
              <a:buFont typeface="Wingdings" panose="05000000000000000000" pitchFamily="2" charset="2"/>
              <a:buChar char="ü"/>
            </a:pPr>
            <a:r>
              <a:rPr lang="ru-RU" sz="2000" dirty="0">
                <a:solidFill>
                  <a:srgbClr val="004A64"/>
                </a:solidFill>
              </a:rPr>
              <a:t>Три пирамиды – со сторонами, точно ориентированными по четырём сторонам света, - были сооружены в окрестностях городов Мемфиса (столицы Древнего царства) и </a:t>
            </a:r>
            <a:r>
              <a:rPr lang="ru-RU" sz="2000" dirty="0" err="1">
                <a:solidFill>
                  <a:srgbClr val="004A64"/>
                </a:solidFill>
              </a:rPr>
              <a:t>Гелиополя</a:t>
            </a:r>
            <a:r>
              <a:rPr lang="ru-RU" sz="2000" dirty="0">
                <a:solidFill>
                  <a:srgbClr val="004A64"/>
                </a:solidFill>
              </a:rPr>
              <a:t> за тысячелетия до основания Каира;</a:t>
            </a:r>
          </a:p>
          <a:p>
            <a:pPr marL="285750" indent="-285750">
              <a:buFont typeface="Wingdings" panose="05000000000000000000" pitchFamily="2" charset="2"/>
              <a:buChar char="ü"/>
            </a:pPr>
            <a:r>
              <a:rPr lang="ru-RU" sz="2000" dirty="0">
                <a:solidFill>
                  <a:srgbClr val="004A64"/>
                </a:solidFill>
              </a:rPr>
              <a:t>Расстояние от города моего проживания (Санкт-Петербург) до Египта составляет 3324 км.</a:t>
            </a:r>
            <a:endParaRPr lang="ru-RU" sz="4000" dirty="0">
              <a:solidFill>
                <a:srgbClr val="004A64"/>
              </a:solidFill>
            </a:endParaRPr>
          </a:p>
        </p:txBody>
      </p:sp>
      <p:sp>
        <p:nvSpPr>
          <p:cNvPr id="5" name="TextBox 4"/>
          <p:cNvSpPr txBox="1"/>
          <p:nvPr/>
        </p:nvSpPr>
        <p:spPr>
          <a:xfrm>
            <a:off x="4079449" y="780403"/>
            <a:ext cx="3767378"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Окружающий мир</a:t>
            </a:r>
          </a:p>
        </p:txBody>
      </p:sp>
      <p:pic>
        <p:nvPicPr>
          <p:cNvPr id="4" name="Рисунок 3"/>
          <p:cNvPicPr/>
          <p:nvPr/>
        </p:nvPicPr>
        <p:blipFill>
          <a:blip r:embed="rId3" cstate="print">
            <a:extLst>
              <a:ext uri="{28A0092B-C50C-407E-A947-70E740481C1C}">
                <a14:useLocalDpi xmlns:a14="http://schemas.microsoft.com/office/drawing/2010/main" val="0"/>
              </a:ext>
            </a:extLst>
          </a:blip>
          <a:stretch>
            <a:fillRect/>
          </a:stretch>
        </p:blipFill>
        <p:spPr>
          <a:xfrm>
            <a:off x="373534" y="2512206"/>
            <a:ext cx="3981450" cy="28759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82582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3" name="TextBox 2"/>
          <p:cNvSpPr txBox="1"/>
          <p:nvPr/>
        </p:nvSpPr>
        <p:spPr>
          <a:xfrm>
            <a:off x="2402538" y="2209320"/>
            <a:ext cx="7655144" cy="400110"/>
          </a:xfrm>
          <a:prstGeom prst="rect">
            <a:avLst/>
          </a:prstGeom>
          <a:noFill/>
        </p:spPr>
        <p:txBody>
          <a:bodyPr wrap="square" rtlCol="0">
            <a:spAutoFit/>
          </a:bodyPr>
          <a:lstStyle/>
          <a:p>
            <a:pPr lvl="0"/>
            <a:r>
              <a:rPr lang="ru-RU" sz="2000" dirty="0">
                <a:solidFill>
                  <a:srgbClr val="004A64"/>
                </a:solidFill>
              </a:rPr>
              <a:t>Исполнение оперы «Аида» Джузеппе Верди у подножья пирамид</a:t>
            </a:r>
            <a:endParaRPr lang="ru-RU" sz="4000" dirty="0">
              <a:solidFill>
                <a:srgbClr val="004A64"/>
              </a:solidFill>
            </a:endParaRPr>
          </a:p>
        </p:txBody>
      </p:sp>
      <p:sp>
        <p:nvSpPr>
          <p:cNvPr id="5" name="TextBox 4"/>
          <p:cNvSpPr txBox="1"/>
          <p:nvPr/>
        </p:nvSpPr>
        <p:spPr>
          <a:xfrm>
            <a:off x="5413978" y="722058"/>
            <a:ext cx="1747594" cy="769441"/>
          </a:xfrm>
          <a:prstGeom prst="rect">
            <a:avLst/>
          </a:prstGeom>
          <a:noFill/>
        </p:spPr>
        <p:txBody>
          <a:bodyPr wrap="none" rtlCol="0">
            <a:spAutoFit/>
          </a:bodyPr>
          <a:lstStyle/>
          <a:p>
            <a:r>
              <a:rPr lang="ru-RU" sz="4400" b="1" dirty="0">
                <a:solidFill>
                  <a:srgbClr val="FFC000"/>
                </a:solidFill>
                <a:effectLst>
                  <a:outerShdw blurRad="38100" dist="38100" dir="2700000" algn="tl">
                    <a:srgbClr val="000000">
                      <a:alpha val="43137"/>
                    </a:srgbClr>
                  </a:outerShdw>
                </a:effectLst>
                <a:latin typeface="Dict" panose="03050902030302020204" pitchFamily="66" charset="0"/>
              </a:rPr>
              <a:t>Музыка</a:t>
            </a:r>
          </a:p>
        </p:txBody>
      </p:sp>
      <p:pic>
        <p:nvPicPr>
          <p:cNvPr id="1027" name="Рисунок 10" descr="Опера Аида у подножия пирамид"/>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2869" y="3327251"/>
            <a:ext cx="2893958" cy="18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Рисунок 11" descr="Опера Аида у подножия пирами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3798" y="3327251"/>
            <a:ext cx="2514600" cy="18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5" name="Рисунок 12" descr="Опера Аида у подножия пирамид"/>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7924" y="3327251"/>
            <a:ext cx="2847975" cy="18859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angle 4"/>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46661664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TotalTime>
  <Words>496</Words>
  <Application>Microsoft Office PowerPoint</Application>
  <PresentationFormat>Широкоэкранный</PresentationFormat>
  <Paragraphs>92</Paragraphs>
  <Slides>14</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14</vt:i4>
      </vt:variant>
    </vt:vector>
  </HeadingPairs>
  <TitlesOfParts>
    <vt:vector size="20" baseType="lpstr">
      <vt:lpstr>Calibri</vt:lpstr>
      <vt:lpstr>Dict</vt:lpstr>
      <vt:lpstr>Arial</vt:lpstr>
      <vt:lpstr>Wingdings</vt:lpstr>
      <vt:lpstr>Calibri Light</vt:lpstr>
      <vt:lpstr>Тема Office</vt:lpstr>
      <vt:lpstr>Исследовательский проект</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Исследовательский проект</dc:title>
  <dc:creator>секр</dc:creator>
  <cp:lastModifiedBy>Семья</cp:lastModifiedBy>
  <cp:revision>17</cp:revision>
  <dcterms:created xsi:type="dcterms:W3CDTF">2023-03-16T12:18:15Z</dcterms:created>
  <dcterms:modified xsi:type="dcterms:W3CDTF">2024-07-30T07:45:36Z</dcterms:modified>
</cp:coreProperties>
</file>