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75" r:id="rId6"/>
    <p:sldId id="274" r:id="rId7"/>
    <p:sldId id="260" r:id="rId8"/>
    <p:sldId id="263" r:id="rId9"/>
    <p:sldId id="261" r:id="rId10"/>
    <p:sldId id="272" r:id="rId11"/>
    <p:sldId id="264" r:id="rId12"/>
    <p:sldId id="269" r:id="rId13"/>
    <p:sldId id="276" r:id="rId14"/>
    <p:sldId id="277" r:id="rId15"/>
    <p:sldId id="270" r:id="rId16"/>
  </p:sldIdLst>
  <p:sldSz cx="9144000" cy="6858000" type="screen4x3"/>
  <p:notesSz cx="6797675" cy="9926638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F7FF"/>
    <a:srgbClr val="0091FE"/>
    <a:srgbClr val="383FC2"/>
    <a:srgbClr val="D1FBFF"/>
    <a:srgbClr val="C7CDD7"/>
    <a:srgbClr val="000066"/>
    <a:srgbClr val="003366"/>
    <a:srgbClr val="327FBE"/>
    <a:srgbClr val="E5F6FB"/>
    <a:srgbClr val="5D9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29" autoAdjust="0"/>
    <p:restoredTop sz="99645" autoAdjust="0"/>
  </p:normalViewPr>
  <p:slideViewPr>
    <p:cSldViewPr>
      <p:cViewPr varScale="1">
        <p:scale>
          <a:sx n="108" d="100"/>
          <a:sy n="108" d="100"/>
        </p:scale>
        <p:origin x="16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3306" y="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4" tIns="45807" rIns="91614" bIns="45807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4" tIns="45807" rIns="91614" bIns="458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4" tIns="45807" rIns="91614" bIns="45807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4" tIns="45807" rIns="91614" bIns="458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1564FD-EDA2-4CF7-B7C8-B139DEF369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761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4" tIns="45807" rIns="91614" bIns="45807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4" tIns="45807" rIns="91614" bIns="4580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4" tIns="45807" rIns="91614" bIns="458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4" tIns="45807" rIns="91614" bIns="45807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14" tIns="45807" rIns="91614" bIns="4580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3789B97-B078-4C19-A9CB-8DDBE29C8B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097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8328047" cy="5144830"/>
          </a:xfrm>
          <a:prstGeom prst="rect">
            <a:avLst/>
          </a:prstGeom>
        </p:spPr>
      </p:pic>
      <p:pic>
        <p:nvPicPr>
          <p:cNvPr id="11" name="Picture 2" descr="D:\Work\Bachti\!!!ВНУТРЕННИЕ\декабрь\презентация\gerb_obl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19" y="121714"/>
            <a:ext cx="868070" cy="93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710007" y="1484784"/>
            <a:ext cx="71743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ru-RU" sz="6000" kern="1200" baseline="0" dirty="0">
                <a:solidFill>
                  <a:srgbClr val="3B4555"/>
                </a:solidFill>
                <a:latin typeface="Futura PT Medium" pitchFamily="34" charset="-52"/>
                <a:ea typeface="+mn-ea"/>
                <a:cs typeface="+mn-cs"/>
              </a:defRPr>
            </a:lvl1pPr>
          </a:lstStyle>
          <a:p>
            <a:pPr lvl="0" defTabSz="396000"/>
            <a:r>
              <a:rPr lang="ru-RU" dirty="0" smtClean="0"/>
              <a:t>Название проекта</a:t>
            </a:r>
            <a:endParaRPr lang="ru-RU" dirty="0"/>
          </a:p>
        </p:txBody>
      </p:sp>
      <p:sp>
        <p:nvSpPr>
          <p:cNvPr id="16" name="Текст 2"/>
          <p:cNvSpPr>
            <a:spLocks noGrp="1"/>
          </p:cNvSpPr>
          <p:nvPr>
            <p:ph idx="1" hasCustomPrompt="1"/>
          </p:nvPr>
        </p:nvSpPr>
        <p:spPr>
          <a:xfrm>
            <a:off x="891105" y="3594393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ru-RU" sz="2400" dirty="0" smtClean="0">
                <a:solidFill>
                  <a:srgbClr val="3B4555"/>
                </a:solidFill>
                <a:latin typeface="Futura PT Book" pitchFamily="34" charset="-52"/>
              </a:defRPr>
            </a:lvl1pPr>
            <a:lvl2pPr>
              <a:defRPr lang="ru-RU" dirty="0" smtClean="0">
                <a:latin typeface="Arial" charset="0"/>
              </a:defRPr>
            </a:lvl2pPr>
            <a:lvl3pPr>
              <a:defRPr lang="ru-RU" dirty="0" smtClean="0">
                <a:latin typeface="Arial" charset="0"/>
              </a:defRPr>
            </a:lvl3pPr>
            <a:lvl4pPr>
              <a:defRPr lang="ru-RU" dirty="0" smtClean="0">
                <a:latin typeface="Arial" charset="0"/>
              </a:defRPr>
            </a:lvl4pPr>
            <a:lvl5pPr>
              <a:defRPr lang="ru-RU" dirty="0">
                <a:latin typeface="Arial" charset="0"/>
              </a:defRPr>
            </a:lvl5pPr>
          </a:lstStyle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Автор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2051720" y="121714"/>
            <a:ext cx="1008112" cy="10418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Логотип ведомства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78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82" y="0"/>
            <a:ext cx="778356" cy="1264491"/>
          </a:xfrm>
          <a:prstGeom prst="rect">
            <a:avLst/>
          </a:prstGeom>
        </p:spPr>
      </p:pic>
      <p:pic>
        <p:nvPicPr>
          <p:cNvPr id="5" name="Picture 2" descr="D:\Work\Bachti\!!!ВНУТРЕННИЕ\декабрь\презентация\фотозона размер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649" y="121714"/>
            <a:ext cx="1176868" cy="931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872981" y="760348"/>
            <a:ext cx="36299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>
              <a:defRPr lang="ru-RU" sz="3200" kern="1200" dirty="0">
                <a:solidFill>
                  <a:srgbClr val="3B4555"/>
                </a:solidFill>
                <a:latin typeface="Futura PT Medium" pitchFamily="34" charset="-52"/>
                <a:ea typeface="+mn-ea"/>
                <a:cs typeface="+mn-cs"/>
              </a:defRPr>
            </a:lvl1pPr>
          </a:lstStyle>
          <a:p>
            <a:r>
              <a:rPr lang="ru-RU" sz="3200" dirty="0" smtClean="0">
                <a:solidFill>
                  <a:srgbClr val="3B4555"/>
                </a:solidFill>
                <a:latin typeface="Futura PT Medium" pitchFamily="34" charset="-52"/>
              </a:rPr>
              <a:t>Заголовок слайда</a:t>
            </a:r>
            <a:endParaRPr lang="ru-RU" sz="3200" dirty="0">
              <a:solidFill>
                <a:srgbClr val="3B4555"/>
              </a:solidFill>
              <a:latin typeface="Futura PT Medium" pitchFamily="34" charset="-52"/>
            </a:endParaRPr>
          </a:p>
        </p:txBody>
      </p:sp>
      <p:sp>
        <p:nvSpPr>
          <p:cNvPr id="13" name="Текст 2"/>
          <p:cNvSpPr>
            <a:spLocks noGrp="1"/>
          </p:cNvSpPr>
          <p:nvPr>
            <p:ph idx="1" hasCustomPrompt="1"/>
          </p:nvPr>
        </p:nvSpPr>
        <p:spPr>
          <a:xfrm>
            <a:off x="899592" y="1556792"/>
            <a:ext cx="78034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ru-RU" sz="2400" dirty="0" smtClean="0">
                <a:solidFill>
                  <a:srgbClr val="3B4555"/>
                </a:solidFill>
                <a:latin typeface="Futura PT Book" pitchFamily="34" charset="-52"/>
              </a:defRPr>
            </a:lvl1pPr>
            <a:lvl2pPr>
              <a:defRPr lang="ru-RU" dirty="0" smtClean="0">
                <a:latin typeface="Arial" charset="0"/>
              </a:defRPr>
            </a:lvl2pPr>
            <a:lvl3pPr>
              <a:defRPr lang="ru-RU" dirty="0" smtClean="0">
                <a:latin typeface="Arial" charset="0"/>
              </a:defRPr>
            </a:lvl3pPr>
            <a:lvl4pPr>
              <a:defRPr lang="ru-RU" dirty="0" smtClean="0">
                <a:latin typeface="Arial" charset="0"/>
              </a:defRPr>
            </a:lvl4pPr>
            <a:lvl5pPr>
              <a:defRPr lang="ru-RU" dirty="0">
                <a:latin typeface="Arial" charset="0"/>
              </a:defRPr>
            </a:lvl5pPr>
          </a:lstStyle>
          <a:p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Текст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r>
              <a:rPr lang="ru-RU" sz="2400" dirty="0" smtClean="0">
                <a:solidFill>
                  <a:srgbClr val="3B4555"/>
                </a:solidFill>
                <a:latin typeface="Futura PT Book" pitchFamily="34" charset="-52"/>
              </a:rPr>
              <a:t> </a:t>
            </a:r>
            <a:r>
              <a:rPr lang="ru-RU" sz="2400" dirty="0" err="1" smtClean="0">
                <a:solidFill>
                  <a:srgbClr val="3B4555"/>
                </a:solidFill>
                <a:latin typeface="Futura PT Book" pitchFamily="34" charset="-52"/>
              </a:rPr>
              <a:t>текст</a:t>
            </a:r>
            <a:endParaRPr lang="ru-RU" sz="2400" dirty="0" smtClean="0">
              <a:solidFill>
                <a:srgbClr val="3B4555"/>
              </a:solidFill>
              <a:latin typeface="Futura PT Book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20654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3405008"/>
            <a:ext cx="753574" cy="6716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043" y="1340769"/>
            <a:ext cx="8530438" cy="1872207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B4DCFA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Оптимизация процесса использования времени школьной перемены в начальных классах </a:t>
            </a:r>
            <a:r>
              <a:rPr lang="ru-RU" sz="3200" b="1" dirty="0">
                <a:solidFill>
                  <a:srgbClr val="B4DCFA">
                    <a:lumMod val="25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sz="3200" b="1" dirty="0">
                <a:solidFill>
                  <a:srgbClr val="B4DCFA">
                    <a:lumMod val="25000"/>
                  </a:srgb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b="1" i="1" u="sng" dirty="0"/>
          </a:p>
        </p:txBody>
      </p:sp>
      <p:pic>
        <p:nvPicPr>
          <p:cNvPr id="5" name="Содержимое 4" descr="БеловоГО-ПП-04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214290"/>
            <a:ext cx="642942" cy="8572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39552" y="3594393"/>
            <a:ext cx="5112568" cy="9048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Ленкина Е.В., учитель ОБЖ </a:t>
            </a:r>
          </a:p>
          <a:p>
            <a:pPr marL="0" indent="0">
              <a:buNone/>
            </a:pPr>
            <a:r>
              <a:rPr lang="ru-RU" dirty="0" smtClean="0"/>
              <a:t>МАОУ СОШ №14 города Белово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32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6020" y="260648"/>
            <a:ext cx="4849726" cy="584775"/>
          </a:xfrm>
        </p:spPr>
        <p:txBody>
          <a:bodyPr/>
          <a:lstStyle/>
          <a:p>
            <a:r>
              <a:rPr lang="ru-RU" dirty="0" smtClean="0"/>
              <a:t>Достигнутые результаты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782122"/>
            <a:ext cx="698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Font typeface="Arial" panose="020B0604020202020204" pitchFamily="34" charset="0"/>
              <a:buChar char="•"/>
            </a:pPr>
            <a:r>
              <a:rPr lang="ru-RU" alt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dirty="0">
              <a:solidFill>
                <a:prstClr val="black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467544" y="1988097"/>
            <a:ext cx="2016224" cy="50479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54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%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467544" y="1366897"/>
            <a:ext cx="8136904" cy="549935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dirty="0"/>
              <a:t>1. Удовлетворенность учащихся и родителей информационно-образовательным пространством школы</a:t>
            </a:r>
          </a:p>
        </p:txBody>
      </p:sp>
      <p:sp>
        <p:nvSpPr>
          <p:cNvPr id="9" name="Овал 8"/>
          <p:cNvSpPr/>
          <p:nvPr/>
        </p:nvSpPr>
        <p:spPr bwMode="auto">
          <a:xfrm>
            <a:off x="3059832" y="1988097"/>
            <a:ext cx="5544616" cy="504799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100%</a:t>
            </a: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67544" y="2629750"/>
            <a:ext cx="8136904" cy="549935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dirty="0" smtClean="0"/>
              <a:t>2. Использование времени школьных перемен учащимися для полноценного отдыха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 bwMode="auto">
          <a:xfrm>
            <a:off x="465560" y="3205814"/>
            <a:ext cx="2016224" cy="583226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5 минут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3059832" y="3296077"/>
            <a:ext cx="5544616" cy="620459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40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минут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3059832" y="4726240"/>
            <a:ext cx="5542632" cy="606399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15 минут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465560" y="4726241"/>
            <a:ext cx="2088232" cy="56472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час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65560" y="4107012"/>
            <a:ext cx="8136904" cy="549935"/>
          </a:xfrm>
          <a:prstGeom prst="rect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3. Сокращение временных затрат на организацию безопасного поведения учащихся для учителя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52761" y="5517232"/>
            <a:ext cx="8149703" cy="7920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ОПТИМИЗАЦИЯ ВРЕМЕНИ ЗА СЧЕТ ИЗМЕНЕНИЯ ПРОСТРАНСТВА</a:t>
            </a:r>
          </a:p>
        </p:txBody>
      </p:sp>
    </p:spTree>
    <p:extLst>
      <p:ext uri="{BB962C8B-B14F-4D97-AF65-F5344CB8AC3E}">
        <p14:creationId xmlns:p14="http://schemas.microsoft.com/office/powerpoint/2010/main" val="359945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2217" y="116632"/>
            <a:ext cx="5243551" cy="1077218"/>
          </a:xfrm>
        </p:spPr>
        <p:txBody>
          <a:bodyPr/>
          <a:lstStyle/>
          <a:p>
            <a:r>
              <a:rPr lang="ru-RU" dirty="0" smtClean="0"/>
              <a:t>Визуализация </a:t>
            </a:r>
            <a:br>
              <a:rPr lang="ru-RU" dirty="0" smtClean="0"/>
            </a:br>
            <a:r>
              <a:rPr lang="ru-RU" dirty="0" smtClean="0"/>
              <a:t>«Было»                «Стало»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755576" y="1988840"/>
            <a:ext cx="7488832" cy="10081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006" y="1801619"/>
            <a:ext cx="4187958" cy="18845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005" y="3830216"/>
            <a:ext cx="4283968" cy="19277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78" y="1801619"/>
            <a:ext cx="2977560" cy="396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7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41038" y="116632"/>
            <a:ext cx="6381683" cy="1077218"/>
          </a:xfrm>
        </p:spPr>
        <p:txBody>
          <a:bodyPr/>
          <a:lstStyle/>
          <a:p>
            <a:r>
              <a:rPr lang="ru-RU" dirty="0" smtClean="0"/>
              <a:t>Визуализация </a:t>
            </a:r>
            <a:br>
              <a:rPr lang="ru-RU" dirty="0" smtClean="0"/>
            </a:br>
            <a:r>
              <a:rPr lang="ru-RU" dirty="0" smtClean="0"/>
              <a:t>«Было» </a:t>
            </a:r>
            <a:r>
              <a:rPr lang="ru-RU" dirty="0"/>
              <a:t> </a:t>
            </a:r>
            <a:r>
              <a:rPr lang="ru-RU" dirty="0" smtClean="0"/>
              <a:t>                        «Стало»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3115399" cy="41490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231" y="3505320"/>
            <a:ext cx="4571999" cy="27074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231" y="1074457"/>
            <a:ext cx="2595023" cy="232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881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5256584" cy="1360894"/>
          </a:xfrm>
        </p:spPr>
        <p:txBody>
          <a:bodyPr/>
          <a:lstStyle/>
          <a:p>
            <a:r>
              <a:rPr lang="ru-RU" dirty="0"/>
              <a:t>Визуализация </a:t>
            </a:r>
            <a:br>
              <a:rPr lang="ru-RU" dirty="0"/>
            </a:br>
            <a:r>
              <a:rPr lang="ru-RU" dirty="0"/>
              <a:t>«Было»                «Стало»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360" y="1593134"/>
            <a:ext cx="3089781" cy="411496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3115399" cy="4149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949347"/>
            <a:ext cx="189239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19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760348"/>
            <a:ext cx="6120680" cy="1077218"/>
          </a:xfrm>
        </p:spPr>
        <p:txBody>
          <a:bodyPr/>
          <a:lstStyle/>
          <a:p>
            <a:r>
              <a:rPr lang="ru-RU" dirty="0"/>
              <a:t>Визуализация </a:t>
            </a:r>
            <a:br>
              <a:rPr lang="ru-RU" dirty="0"/>
            </a:br>
            <a:r>
              <a:rPr lang="ru-RU" dirty="0"/>
              <a:t>«Было»                «Стало»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88840"/>
            <a:ext cx="2808312" cy="32403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78" y="1801619"/>
            <a:ext cx="2977560" cy="396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82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6127" y="188640"/>
            <a:ext cx="6135718" cy="1015663"/>
          </a:xfrm>
        </p:spPr>
        <p:txBody>
          <a:bodyPr/>
          <a:lstStyle/>
          <a:p>
            <a:r>
              <a:rPr lang="ru-RU" sz="2800" dirty="0" smtClean="0"/>
              <a:t>Результаты проекта</a:t>
            </a:r>
            <a:br>
              <a:rPr lang="ru-RU" sz="2800" dirty="0" smtClean="0"/>
            </a:br>
            <a:r>
              <a:rPr lang="ru-RU" sz="1600" dirty="0" smtClean="0"/>
              <a:t>Разработанные стандарты (СОК) по внедренным улучшениям </a:t>
            </a:r>
            <a:br>
              <a:rPr lang="ru-RU" sz="1600" dirty="0" smtClean="0"/>
            </a:br>
            <a:r>
              <a:rPr lang="ru-RU" sz="1600" dirty="0" smtClean="0"/>
              <a:t>«Оптимизация использования времени школьных перемен» </a:t>
            </a:r>
            <a:endParaRPr lang="ru-RU" sz="1600" dirty="0"/>
          </a:p>
        </p:txBody>
      </p:sp>
      <p:sp>
        <p:nvSpPr>
          <p:cNvPr id="4" name="Выноска со стрелкой вниз 3"/>
          <p:cNvSpPr/>
          <p:nvPr/>
        </p:nvSpPr>
        <p:spPr bwMode="auto">
          <a:xfrm>
            <a:off x="747670" y="1187776"/>
            <a:ext cx="7704843" cy="1152128"/>
          </a:xfrm>
          <a:prstGeom prst="downArrow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dirty="0"/>
              <a:t>1. Определение проблемы. Выявление главной причины.</a:t>
            </a:r>
          </a:p>
          <a:p>
            <a:r>
              <a:rPr lang="ru-RU" dirty="0"/>
              <a:t>Формулировка темы проекта. Создание команды.</a:t>
            </a:r>
          </a:p>
        </p:txBody>
      </p:sp>
      <p:sp>
        <p:nvSpPr>
          <p:cNvPr id="7" name="Выноска со стрелкой вниз 6"/>
          <p:cNvSpPr/>
          <p:nvPr/>
        </p:nvSpPr>
        <p:spPr bwMode="auto">
          <a:xfrm>
            <a:off x="747670" y="2372958"/>
            <a:ext cx="7704856" cy="750566"/>
          </a:xfrm>
          <a:prstGeom prst="downArrow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2. Разработка карты текущего состояния.</a:t>
            </a:r>
            <a:endParaRPr lang="ru-RU" dirty="0"/>
          </a:p>
        </p:txBody>
      </p:sp>
      <p:sp>
        <p:nvSpPr>
          <p:cNvPr id="8" name="Выноска со стрелкой вниз 7"/>
          <p:cNvSpPr/>
          <p:nvPr/>
        </p:nvSpPr>
        <p:spPr bwMode="auto">
          <a:xfrm>
            <a:off x="765438" y="3123524"/>
            <a:ext cx="7704843" cy="988967"/>
          </a:xfrm>
          <a:prstGeom prst="downArrow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3. Создание карты целевого состояния. Выяснение мнения родителей, детей, учителей.</a:t>
            </a:r>
            <a:endParaRPr lang="ru-RU" dirty="0"/>
          </a:p>
        </p:txBody>
      </p:sp>
      <p:sp>
        <p:nvSpPr>
          <p:cNvPr id="9" name="Выноска со стрелкой вниз 8"/>
          <p:cNvSpPr/>
          <p:nvPr/>
        </p:nvSpPr>
        <p:spPr bwMode="auto">
          <a:xfrm>
            <a:off x="765438" y="4158210"/>
            <a:ext cx="7704843" cy="1152128"/>
          </a:xfrm>
          <a:prstGeom prst="downArrow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1600" dirty="0" smtClean="0"/>
              <a:t>4. Разработка плана реализации процесса (комплектование локаций) с учетом мнения учителей, учеников и родителей. Распределение обязанностей между членами команды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0" name="Выноска со стрелкой вниз 9"/>
          <p:cNvSpPr/>
          <p:nvPr/>
        </p:nvSpPr>
        <p:spPr bwMode="auto">
          <a:xfrm>
            <a:off x="765438" y="5310338"/>
            <a:ext cx="7704843" cy="1152128"/>
          </a:xfrm>
          <a:prstGeom prst="downArrowCallou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ru-RU" sz="1600" dirty="0" smtClean="0"/>
              <a:t>5. Привлечение к реализации проекта других участников образовательного процесса, социальных партнеров. Соотнесение результатов с целевыми, внесение коррективы в план.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760802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38554" y="4752280"/>
            <a:ext cx="405319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solidFill>
                <a:srgbClr val="002060"/>
              </a:solidFill>
            </a:endParaRPr>
          </a:p>
          <a:p>
            <a:endParaRPr lang="ru-RU" sz="800" dirty="0">
              <a:ea typeface="Calibri"/>
              <a:cs typeface="Calibri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800" dirty="0" smtClean="0">
                <a:effectLst/>
              </a:rPr>
              <a:t> </a:t>
            </a:r>
            <a:endParaRPr lang="ru-RU" sz="800" dirty="0">
              <a:ea typeface="Calibri"/>
              <a:cs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3" y="332656"/>
            <a:ext cx="7545280" cy="506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52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6492" y="188640"/>
            <a:ext cx="3467616" cy="584775"/>
          </a:xfrm>
        </p:spPr>
        <p:txBody>
          <a:bodyPr/>
          <a:lstStyle/>
          <a:p>
            <a:r>
              <a:rPr lang="ru-RU" dirty="0"/>
              <a:t>Команда проекта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60583"/>
            <a:ext cx="552706" cy="55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63" y="2256326"/>
            <a:ext cx="484753" cy="555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127" y="2277987"/>
            <a:ext cx="552706" cy="55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36" y="3484941"/>
            <a:ext cx="552706" cy="552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143088" y="1466889"/>
            <a:ext cx="4104457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15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Ленкина Елена Викторовна – учитель ОБЖ – руководитель проекта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6838" y="2394841"/>
            <a:ext cx="3213113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15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Устинова Вера Анатольевна –      учитель математики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20072" y="2394841"/>
            <a:ext cx="360040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15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Майорова Анастасия Леонидовна – учитель химии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15616" y="3431565"/>
            <a:ext cx="7680101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15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Ефременко Валентина </a:t>
            </a:r>
            <a:r>
              <a:rPr lang="ru-RU" sz="1400" b="1" dirty="0">
                <a:solidFill>
                  <a:srgbClr val="002060"/>
                </a:solidFill>
              </a:rPr>
              <a:t>А</a:t>
            </a:r>
            <a:r>
              <a:rPr lang="ru-RU" sz="1400" b="1" dirty="0" smtClean="0">
                <a:solidFill>
                  <a:srgbClr val="002060"/>
                </a:solidFill>
              </a:rPr>
              <a:t>натольевна – заместитель директора по АХР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5301208"/>
            <a:ext cx="6840759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15000"/>
              </a:lnSpc>
            </a:pPr>
            <a:r>
              <a:rPr lang="ru-RU" sz="1400" b="1" dirty="0" smtClean="0">
                <a:solidFill>
                  <a:srgbClr val="002060"/>
                </a:solidFill>
              </a:rPr>
              <a:t>                        </a:t>
            </a:r>
            <a:r>
              <a:rPr lang="ru-RU" sz="1400" b="1" dirty="0" err="1" smtClean="0">
                <a:solidFill>
                  <a:srgbClr val="002060"/>
                </a:solidFill>
              </a:rPr>
              <a:t>Зубер</a:t>
            </a:r>
            <a:r>
              <a:rPr lang="ru-RU" sz="1400" b="1" dirty="0" smtClean="0">
                <a:solidFill>
                  <a:srgbClr val="002060"/>
                </a:solidFill>
              </a:rPr>
              <a:t> Лариса </a:t>
            </a:r>
            <a:r>
              <a:rPr lang="ru-RU" sz="1400" b="1" dirty="0" err="1" smtClean="0">
                <a:solidFill>
                  <a:srgbClr val="002060"/>
                </a:solidFill>
              </a:rPr>
              <a:t>Рейнгольдовна</a:t>
            </a:r>
            <a:r>
              <a:rPr lang="ru-RU" sz="1400" b="1" dirty="0" smtClean="0">
                <a:solidFill>
                  <a:srgbClr val="002060"/>
                </a:solidFill>
              </a:rPr>
              <a:t> – куратор  проекта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922" y="4373256"/>
            <a:ext cx="876058" cy="8756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9752" y="1296913"/>
            <a:ext cx="695004" cy="7620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037" y="2292385"/>
            <a:ext cx="775905" cy="76816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0300" y="2256326"/>
            <a:ext cx="762066" cy="98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26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188641"/>
            <a:ext cx="7079310" cy="864096"/>
          </a:xfrm>
        </p:spPr>
        <p:txBody>
          <a:bodyPr/>
          <a:lstStyle/>
          <a:p>
            <a:r>
              <a:rPr lang="ru-RU" dirty="0" smtClean="0"/>
              <a:t>Карта текущего состояния процесса</a:t>
            </a:r>
            <a:br>
              <a:rPr lang="ru-RU" dirty="0" smtClean="0"/>
            </a:br>
            <a:r>
              <a:rPr lang="ru-RU" sz="1400" dirty="0" smtClean="0"/>
              <a:t>Проведение перемены (</a:t>
            </a:r>
            <a:r>
              <a:rPr lang="ru-RU" sz="1400" dirty="0"/>
              <a:t>3</a:t>
            </a:r>
            <a:r>
              <a:rPr lang="ru-RU" sz="1400" dirty="0" smtClean="0"/>
              <a:t> раза по 20 минут)</a:t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5" name="Пятно 1 4"/>
          <p:cNvSpPr/>
          <p:nvPr/>
        </p:nvSpPr>
        <p:spPr>
          <a:xfrm>
            <a:off x="3334896" y="1042159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2</a:t>
            </a:r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-118435" y="1834451"/>
            <a:ext cx="1315973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r">
              <a:defRPr/>
            </a:pPr>
            <a:r>
              <a:rPr lang="ru-RU" sz="1100" dirty="0">
                <a:solidFill>
                  <a:schemeClr val="tx1"/>
                </a:solidFill>
              </a:rPr>
              <a:t>Вход </a:t>
            </a:r>
            <a:endParaRPr lang="ru-RU" sz="11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14058" y="3154034"/>
            <a:ext cx="1136980" cy="77902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УЧИТЕЛЬ </a:t>
            </a:r>
          </a:p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Контроль поведения учащихся на переменах 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1653047" y="2079645"/>
            <a:ext cx="617538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7946459" y="1798450"/>
            <a:ext cx="1315975" cy="4320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Выход </a:t>
            </a:r>
            <a:endParaRPr lang="ru-RU" sz="11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754008" y="1492664"/>
            <a:ext cx="1066169" cy="120744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УЧАЩИЕСЯ</a:t>
            </a:r>
          </a:p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Бег по классному кабинету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167487" y="4760930"/>
            <a:ext cx="1136980" cy="118835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УЧАЩИЕСЯ</a:t>
            </a:r>
          </a:p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Нахождение за партой (качание на стуле, игра в телефон) 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307857" y="1475923"/>
            <a:ext cx="1151227" cy="120734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УЧАЩИЕСЯ </a:t>
            </a:r>
          </a:p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Хаотичный бег по коридору, столкновение друг с другом, падение, обиды</a:t>
            </a:r>
          </a:p>
        </p:txBody>
      </p:sp>
      <p:sp>
        <p:nvSpPr>
          <p:cNvPr id="25" name="Стрелка вправо 24"/>
          <p:cNvSpPr/>
          <p:nvPr/>
        </p:nvSpPr>
        <p:spPr>
          <a:xfrm>
            <a:off x="6875739" y="2132806"/>
            <a:ext cx="617538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ятно 1 25"/>
          <p:cNvSpPr/>
          <p:nvPr/>
        </p:nvSpPr>
        <p:spPr>
          <a:xfrm>
            <a:off x="1983994" y="1052737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1</a:t>
            </a:r>
          </a:p>
        </p:txBody>
      </p:sp>
      <p:sp>
        <p:nvSpPr>
          <p:cNvPr id="27" name="Пятно 1 26"/>
          <p:cNvSpPr/>
          <p:nvPr/>
        </p:nvSpPr>
        <p:spPr>
          <a:xfrm>
            <a:off x="5437716" y="1073820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1</a:t>
            </a:r>
          </a:p>
        </p:txBody>
      </p:sp>
      <p:sp>
        <p:nvSpPr>
          <p:cNvPr id="28" name="Пятно 1 27"/>
          <p:cNvSpPr/>
          <p:nvPr/>
        </p:nvSpPr>
        <p:spPr>
          <a:xfrm>
            <a:off x="3881512" y="4401471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29" name="Пятно 1 28"/>
          <p:cNvSpPr/>
          <p:nvPr/>
        </p:nvSpPr>
        <p:spPr>
          <a:xfrm>
            <a:off x="5033004" y="4403788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3</a:t>
            </a:r>
          </a:p>
        </p:txBody>
      </p:sp>
      <p:sp>
        <p:nvSpPr>
          <p:cNvPr id="30" name="Пятно 1 29"/>
          <p:cNvSpPr/>
          <p:nvPr/>
        </p:nvSpPr>
        <p:spPr>
          <a:xfrm>
            <a:off x="6604276" y="1073820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2</a:t>
            </a:r>
          </a:p>
        </p:txBody>
      </p:sp>
      <p:sp>
        <p:nvSpPr>
          <p:cNvPr id="31" name="Пятно 1 30"/>
          <p:cNvSpPr/>
          <p:nvPr/>
        </p:nvSpPr>
        <p:spPr>
          <a:xfrm>
            <a:off x="4407681" y="2563832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712345" y="2961500"/>
            <a:ext cx="1296144" cy="461963"/>
          </a:xfrm>
          <a:prstGeom prst="rect">
            <a:avLst/>
          </a:prstGeom>
          <a:solidFill>
            <a:srgbClr val="AFF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2 минуты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35" name="Стрелка вниз 34"/>
          <p:cNvSpPr/>
          <p:nvPr/>
        </p:nvSpPr>
        <p:spPr bwMode="auto">
          <a:xfrm rot="8315783">
            <a:off x="3521793" y="2754532"/>
            <a:ext cx="463550" cy="791119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36" name="Стрелка вниз 35"/>
          <p:cNvSpPr/>
          <p:nvPr/>
        </p:nvSpPr>
        <p:spPr bwMode="auto">
          <a:xfrm rot="13429798">
            <a:off x="5364518" y="2689563"/>
            <a:ext cx="517836" cy="871489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37" name="Стрелка вниз 36"/>
          <p:cNvSpPr/>
          <p:nvPr/>
        </p:nvSpPr>
        <p:spPr bwMode="auto">
          <a:xfrm>
            <a:off x="4477059" y="3966983"/>
            <a:ext cx="517836" cy="78670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30557" y="1570637"/>
            <a:ext cx="823327" cy="111263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Начало перемены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7554111" y="1702470"/>
            <a:ext cx="838706" cy="980896"/>
          </a:xfrm>
          <a:prstGeom prst="rect">
            <a:avLst/>
          </a:prstGeom>
          <a:solidFill>
            <a:srgbClr val="0091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Окончание перемены 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948264" y="3146284"/>
            <a:ext cx="1224136" cy="461963"/>
          </a:xfrm>
          <a:prstGeom prst="rect">
            <a:avLst/>
          </a:prstGeom>
          <a:solidFill>
            <a:srgbClr val="AFF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2 минуты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583151" y="5949280"/>
            <a:ext cx="1296144" cy="461963"/>
          </a:xfrm>
          <a:prstGeom prst="rect">
            <a:avLst/>
          </a:prstGeom>
          <a:solidFill>
            <a:srgbClr val="AFF7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16 минут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59530" y="3966983"/>
            <a:ext cx="2578721" cy="25157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ПРОБЛЕМЫ </a:t>
            </a:r>
          </a:p>
          <a:p>
            <a:pPr marL="228600" indent="-228600" algn="l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Травмоопасность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 algn="l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Нарушение 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дисциплины учащимися во время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перемены</a:t>
            </a: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 algn="l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Неэффективное 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времени перемены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учащимися</a:t>
            </a: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indent="-228600" algn="l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Нерациональное 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учителем времени школьных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перемен</a:t>
            </a:r>
          </a:p>
        </p:txBody>
      </p:sp>
      <p:sp>
        <p:nvSpPr>
          <p:cNvPr id="45" name="Пятно 1 44"/>
          <p:cNvSpPr/>
          <p:nvPr/>
        </p:nvSpPr>
        <p:spPr>
          <a:xfrm>
            <a:off x="448109" y="3921495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/>
          </a:p>
        </p:txBody>
      </p:sp>
      <p:sp>
        <p:nvSpPr>
          <p:cNvPr id="51" name="Дуга 50"/>
          <p:cNvSpPr/>
          <p:nvPr/>
        </p:nvSpPr>
        <p:spPr bwMode="auto">
          <a:xfrm rot="14690472">
            <a:off x="2225846" y="3581147"/>
            <a:ext cx="2221925" cy="268792"/>
          </a:xfrm>
          <a:prstGeom prst="arc">
            <a:avLst>
              <a:gd name="adj1" fmla="val 10756763"/>
              <a:gd name="adj2" fmla="val 874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Дуга 51"/>
          <p:cNvSpPr/>
          <p:nvPr/>
        </p:nvSpPr>
        <p:spPr bwMode="auto">
          <a:xfrm rot="6746035">
            <a:off x="4882101" y="3590995"/>
            <a:ext cx="2197081" cy="245359"/>
          </a:xfrm>
          <a:prstGeom prst="arc">
            <a:avLst>
              <a:gd name="adj1" fmla="val 10889368"/>
              <a:gd name="adj2" fmla="val 874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Дуга 52"/>
          <p:cNvSpPr/>
          <p:nvPr/>
        </p:nvSpPr>
        <p:spPr bwMode="auto">
          <a:xfrm>
            <a:off x="3520761" y="1915278"/>
            <a:ext cx="2221925" cy="241119"/>
          </a:xfrm>
          <a:prstGeom prst="arc">
            <a:avLst>
              <a:gd name="adj1" fmla="val 10756763"/>
              <a:gd name="adj2" fmla="val 874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43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60348"/>
            <a:ext cx="5472608" cy="584775"/>
          </a:xfrm>
        </p:spPr>
        <p:txBody>
          <a:bodyPr/>
          <a:lstStyle/>
          <a:p>
            <a:pPr algn="r"/>
            <a:r>
              <a:rPr lang="ru-RU" dirty="0" smtClean="0"/>
              <a:t>ПРАВИЛО </a:t>
            </a:r>
            <a:r>
              <a:rPr lang="en-US" dirty="0" smtClean="0"/>
              <a:t>5</a:t>
            </a:r>
            <a:r>
              <a:rPr lang="ru-RU" dirty="0" smtClean="0"/>
              <a:t> «почему»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699724"/>
              </p:ext>
            </p:extLst>
          </p:nvPr>
        </p:nvGraphicFramePr>
        <p:xfrm>
          <a:off x="827584" y="1397000"/>
          <a:ext cx="6984776" cy="439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2388">
                  <a:extLst>
                    <a:ext uri="{9D8B030D-6E8A-4147-A177-3AD203B41FA5}">
                      <a16:colId xmlns:a16="http://schemas.microsoft.com/office/drawing/2014/main" val="3785420449"/>
                    </a:ext>
                  </a:extLst>
                </a:gridCol>
                <a:gridCol w="3492388">
                  <a:extLst>
                    <a:ext uri="{9D8B030D-6E8A-4147-A177-3AD203B41FA5}">
                      <a16:colId xmlns:a16="http://schemas.microsoft.com/office/drawing/2014/main" val="3232371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Вопрос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Ответ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167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 Почему учащиеся получают травмы на переменах?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умеют</a:t>
                      </a:r>
                      <a:r>
                        <a:rPr lang="ru-RU" baseline="0" dirty="0" smtClean="0"/>
                        <a:t> себя вести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990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 Почему учащиеся не умеют себя вести на переменах?</a:t>
                      </a:r>
                      <a:endParaRPr lang="ru-RU" dirty="0"/>
                    </a:p>
                  </a:txBody>
                  <a:tcPr>
                    <a:solidFill>
                      <a:srgbClr val="D1F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умеют рационально и полезно</a:t>
                      </a:r>
                      <a:r>
                        <a:rPr lang="ru-RU" baseline="0" dirty="0" smtClean="0"/>
                        <a:t> использовать время перемен.</a:t>
                      </a:r>
                      <a:endParaRPr lang="ru-RU" dirty="0"/>
                    </a:p>
                  </a:txBody>
                  <a:tcPr>
                    <a:solidFill>
                      <a:srgbClr val="D1F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060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 Почему не умеют рационально использовать перемены?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Так как основная</a:t>
                      </a:r>
                      <a:r>
                        <a:rPr lang="ru-RU" baseline="0" dirty="0" smtClean="0"/>
                        <a:t> деятельность – учебная.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173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 Почему не приучены</a:t>
                      </a:r>
                      <a:r>
                        <a:rPr lang="ru-RU" baseline="0" dirty="0" smtClean="0"/>
                        <a:t> к другому виду деятельности?</a:t>
                      </a:r>
                      <a:endParaRPr lang="ru-RU" dirty="0"/>
                    </a:p>
                  </a:txBody>
                  <a:tcPr>
                    <a:solidFill>
                      <a:srgbClr val="D1F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созданы условия для игровой деятельности.</a:t>
                      </a:r>
                      <a:endParaRPr lang="ru-RU" dirty="0"/>
                    </a:p>
                  </a:txBody>
                  <a:tcPr>
                    <a:solidFill>
                      <a:srgbClr val="D1F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942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 Почему не созданы условия для игровой деятельности?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организовано игровое пространство и зона комфорта.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1877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2103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5076" y="760348"/>
            <a:ext cx="3325719" cy="584775"/>
          </a:xfrm>
        </p:spPr>
        <p:txBody>
          <a:bodyPr/>
          <a:lstStyle/>
          <a:p>
            <a:r>
              <a:rPr lang="ru-RU" dirty="0" smtClean="0"/>
              <a:t>Анализ проблем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5409386"/>
              </p:ext>
            </p:extLst>
          </p:nvPr>
        </p:nvGraphicFramePr>
        <p:xfrm>
          <a:off x="395536" y="1557338"/>
          <a:ext cx="8496945" cy="4391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347">
                  <a:extLst>
                    <a:ext uri="{9D8B030D-6E8A-4147-A177-3AD203B41FA5}">
                      <a16:colId xmlns:a16="http://schemas.microsoft.com/office/drawing/2014/main" val="708152059"/>
                    </a:ext>
                  </a:extLst>
                </a:gridCol>
                <a:gridCol w="3700126">
                  <a:extLst>
                    <a:ext uri="{9D8B030D-6E8A-4147-A177-3AD203B41FA5}">
                      <a16:colId xmlns:a16="http://schemas.microsoft.com/office/drawing/2014/main" val="4280647085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3235294734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val="3626439429"/>
                    </a:ext>
                  </a:extLst>
                </a:gridCol>
              </a:tblGrid>
              <a:tr h="678755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№п/п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Проблема </a:t>
                      </a:r>
                    </a:p>
                    <a:p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Причина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Решение проблемы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844279"/>
                  </a:ext>
                </a:extLst>
              </a:tr>
              <a:tr h="838462">
                <a:tc>
                  <a:txBody>
                    <a:bodyPr/>
                    <a:lstStyle/>
                    <a:p>
                      <a:r>
                        <a:rPr lang="ru-RU" dirty="0" smtClean="0"/>
                        <a:t>1. </a:t>
                      </a:r>
                    </a:p>
                  </a:txBody>
                  <a:tcPr>
                    <a:solidFill>
                      <a:srgbClr val="D1F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Травмоопасное</a:t>
                      </a:r>
                      <a:r>
                        <a:rPr lang="ru-RU" dirty="0" smtClean="0"/>
                        <a:t> поведение учащихся на перемене</a:t>
                      </a:r>
                      <a:endParaRPr lang="ru-RU" dirty="0"/>
                    </a:p>
                  </a:txBody>
                  <a:tcPr>
                    <a:solidFill>
                      <a:srgbClr val="D1FBFF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dirty="0" smtClean="0"/>
                        <a:t>Отсутствие специально оборудованного пространства для</a:t>
                      </a:r>
                      <a:r>
                        <a:rPr lang="ru-RU" baseline="0" dirty="0" smtClean="0"/>
                        <a:t> различного отдыха детей</a:t>
                      </a:r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Создание локаций: «Активный отдых», «Тихая игра», «Мини-читальня»,  «Комфорта»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72327"/>
                  </a:ext>
                </a:extLst>
              </a:tr>
              <a:tr h="838462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Нарушение дисциплины учащимися</a:t>
                      </a:r>
                      <a:r>
                        <a:rPr lang="ru-RU" baseline="0" dirty="0" smtClean="0"/>
                        <a:t> на перемене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184135"/>
                  </a:ext>
                </a:extLst>
              </a:tr>
              <a:tr h="838462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Неэффективное использование времени перемен учащимися</a:t>
                      </a:r>
                      <a:endParaRPr lang="ru-RU" dirty="0"/>
                    </a:p>
                  </a:txBody>
                  <a:tcPr>
                    <a:solidFill>
                      <a:srgbClr val="D1FB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505008"/>
                  </a:ext>
                </a:extLst>
              </a:tr>
              <a:tr h="1197802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Нерациональное использование учителем начальных классов</a:t>
                      </a:r>
                      <a:r>
                        <a:rPr lang="ru-RU" baseline="0" dirty="0" smtClean="0"/>
                        <a:t> времени школьных перемен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950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08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2203" y="332656"/>
            <a:ext cx="3899594" cy="584775"/>
          </a:xfrm>
        </p:spPr>
        <p:txBody>
          <a:bodyPr/>
          <a:lstStyle/>
          <a:p>
            <a:r>
              <a:rPr lang="ru-RU" dirty="0"/>
              <a:t>Пирамида проблем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1124744"/>
            <a:ext cx="4029075" cy="533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ятно 1 7"/>
          <p:cNvSpPr/>
          <p:nvPr/>
        </p:nvSpPr>
        <p:spPr>
          <a:xfrm>
            <a:off x="1547665" y="5373216"/>
            <a:ext cx="576063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1</a:t>
            </a:r>
          </a:p>
        </p:txBody>
      </p:sp>
      <p:sp>
        <p:nvSpPr>
          <p:cNvPr id="9" name="Пятно 1 8"/>
          <p:cNvSpPr/>
          <p:nvPr/>
        </p:nvSpPr>
        <p:spPr>
          <a:xfrm>
            <a:off x="3134714" y="5336471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2</a:t>
            </a:r>
            <a:endParaRPr lang="ru-RU" sz="2000" b="1" dirty="0"/>
          </a:p>
        </p:txBody>
      </p:sp>
      <p:sp>
        <p:nvSpPr>
          <p:cNvPr id="10" name="Пятно 1 9"/>
          <p:cNvSpPr/>
          <p:nvPr/>
        </p:nvSpPr>
        <p:spPr>
          <a:xfrm>
            <a:off x="1547665" y="4242403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3</a:t>
            </a:r>
          </a:p>
        </p:txBody>
      </p:sp>
      <p:sp>
        <p:nvSpPr>
          <p:cNvPr id="11" name="Пятно 1 10"/>
          <p:cNvSpPr/>
          <p:nvPr/>
        </p:nvSpPr>
        <p:spPr>
          <a:xfrm>
            <a:off x="3117590" y="4221088"/>
            <a:ext cx="542925" cy="628650"/>
          </a:xfrm>
          <a:prstGeom prst="irregularSeal1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4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540472"/>
              </p:ext>
            </p:extLst>
          </p:nvPr>
        </p:nvGraphicFramePr>
        <p:xfrm>
          <a:off x="4715517" y="2636911"/>
          <a:ext cx="3960939" cy="3328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34">
                  <a:extLst>
                    <a:ext uri="{9D8B030D-6E8A-4147-A177-3AD203B41FA5}">
                      <a16:colId xmlns:a16="http://schemas.microsoft.com/office/drawing/2014/main" val="1065769809"/>
                    </a:ext>
                  </a:extLst>
                </a:gridCol>
                <a:gridCol w="3449705">
                  <a:extLst>
                    <a:ext uri="{9D8B030D-6E8A-4147-A177-3AD203B41FA5}">
                      <a16:colId xmlns:a16="http://schemas.microsoft.com/office/drawing/2014/main" val="3164034550"/>
                    </a:ext>
                  </a:extLst>
                </a:gridCol>
              </a:tblGrid>
              <a:tr h="641339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err="1" smtClean="0">
                          <a:solidFill>
                            <a:schemeClr val="tx1"/>
                          </a:solidFill>
                        </a:rPr>
                        <a:t>Травмоопасное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 поведение учащихся на перемене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670532"/>
                  </a:ext>
                </a:extLst>
              </a:tr>
              <a:tr h="83165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Нарушение дисциплины учащимися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на перемене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0119797"/>
                  </a:ext>
                </a:extLst>
              </a:tr>
              <a:tr h="83165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Неэффективное использование времени перемен учащимися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89562"/>
                  </a:ext>
                </a:extLst>
              </a:tr>
              <a:tr h="102357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4.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Нерациональное использование учителем начальных классов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</a:rPr>
                        <a:t> времени школьных перемен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4565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21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070655" cy="584775"/>
          </a:xfrm>
        </p:spPr>
        <p:txBody>
          <a:bodyPr/>
          <a:lstStyle/>
          <a:p>
            <a:r>
              <a:rPr lang="ru-RU" dirty="0" smtClean="0"/>
              <a:t>Карта целевого состояния процесса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-36513" y="4041071"/>
            <a:ext cx="1152129" cy="36004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r">
              <a:defRPr/>
            </a:pPr>
            <a:r>
              <a:rPr lang="ru-RU" sz="1100" dirty="0">
                <a:solidFill>
                  <a:schemeClr val="tx1"/>
                </a:solidFill>
              </a:rPr>
              <a:t>Вход </a:t>
            </a:r>
            <a:endParaRPr lang="ru-RU" sz="11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4797156"/>
            <a:ext cx="863462" cy="5040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Начало перемены </a:t>
            </a: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8100390" y="3933059"/>
            <a:ext cx="1008110" cy="4320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Выход </a:t>
            </a:r>
            <a:endParaRPr lang="ru-RU" sz="11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100392" y="4666745"/>
            <a:ext cx="838706" cy="490448"/>
          </a:xfrm>
          <a:prstGeom prst="rect">
            <a:avLst/>
          </a:prstGeom>
          <a:solidFill>
            <a:srgbClr val="0091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Окончание перемены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2179805"/>
            <a:ext cx="1080121" cy="601123"/>
          </a:xfrm>
          <a:prstGeom prst="rect">
            <a:avLst/>
          </a:prstGeom>
          <a:solidFill>
            <a:srgbClr val="0091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Активный отдых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918062"/>
            <a:ext cx="1151227" cy="56672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Тихие игры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2876356"/>
            <a:ext cx="1151227" cy="62465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Комфорт и свободное чтение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3168206"/>
            <a:ext cx="936104" cy="437894"/>
          </a:xfrm>
          <a:prstGeom prst="rect">
            <a:avLst/>
          </a:prstGeom>
          <a:solidFill>
            <a:srgbClr val="0091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УЧАЩИЕСЯ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93125" y="3983876"/>
            <a:ext cx="928460" cy="3960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УЧИТЕЛЬ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19717" y="4493350"/>
            <a:ext cx="1087861" cy="53559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Консультация, беседы с </a:t>
            </a:r>
            <a:r>
              <a:rPr lang="ru-RU" sz="1000" b="1" dirty="0" smtClean="0">
                <a:solidFill>
                  <a:schemeClr val="bg1"/>
                </a:solidFill>
              </a:rPr>
              <a:t>учащимися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059472" y="4517258"/>
            <a:ext cx="1151227" cy="50455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Подготовка к следующему уроку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447289" y="4480715"/>
            <a:ext cx="1151227" cy="53553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bg1"/>
                </a:solidFill>
              </a:rPr>
              <a:t>Отдых</a:t>
            </a:r>
          </a:p>
        </p:txBody>
      </p:sp>
      <p:cxnSp>
        <p:nvCxnSpPr>
          <p:cNvPr id="22" name="Прямая со стрелкой 21"/>
          <p:cNvCxnSpPr/>
          <p:nvPr/>
        </p:nvCxnSpPr>
        <p:spPr bwMode="auto">
          <a:xfrm flipV="1">
            <a:off x="1691680" y="2780928"/>
            <a:ext cx="504056" cy="3872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Прямая со стрелкой 22"/>
          <p:cNvCxnSpPr/>
          <p:nvPr/>
        </p:nvCxnSpPr>
        <p:spPr bwMode="auto">
          <a:xfrm flipV="1">
            <a:off x="3082519" y="1607179"/>
            <a:ext cx="530690" cy="4870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Прямая со стрелкой 24"/>
          <p:cNvCxnSpPr/>
          <p:nvPr/>
        </p:nvCxnSpPr>
        <p:spPr bwMode="auto">
          <a:xfrm>
            <a:off x="4643107" y="1585880"/>
            <a:ext cx="1441061" cy="11129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Прямая со стрелкой 29"/>
          <p:cNvCxnSpPr/>
          <p:nvPr/>
        </p:nvCxnSpPr>
        <p:spPr bwMode="auto">
          <a:xfrm>
            <a:off x="1795138" y="4047185"/>
            <a:ext cx="708339" cy="4461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Прямая со стрелкой 33"/>
          <p:cNvCxnSpPr/>
          <p:nvPr/>
        </p:nvCxnSpPr>
        <p:spPr bwMode="auto">
          <a:xfrm>
            <a:off x="3210699" y="5021816"/>
            <a:ext cx="46968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Прямая со стрелкой 36"/>
          <p:cNvCxnSpPr/>
          <p:nvPr/>
        </p:nvCxnSpPr>
        <p:spPr bwMode="auto">
          <a:xfrm>
            <a:off x="4931589" y="5021816"/>
            <a:ext cx="43204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0" name="Прямая со стрелкой 39"/>
          <p:cNvCxnSpPr/>
          <p:nvPr/>
        </p:nvCxnSpPr>
        <p:spPr bwMode="auto">
          <a:xfrm flipV="1">
            <a:off x="6620188" y="4191081"/>
            <a:ext cx="1545963" cy="4953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Прямая со стрелкой 43"/>
          <p:cNvCxnSpPr/>
          <p:nvPr/>
        </p:nvCxnSpPr>
        <p:spPr bwMode="auto">
          <a:xfrm flipH="1" flipV="1">
            <a:off x="5626857" y="3607857"/>
            <a:ext cx="387874" cy="8728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9" name="Прямая со стрелкой 48"/>
          <p:cNvCxnSpPr/>
          <p:nvPr/>
        </p:nvCxnSpPr>
        <p:spPr bwMode="auto">
          <a:xfrm flipH="1" flipV="1">
            <a:off x="3510702" y="2871933"/>
            <a:ext cx="1997402" cy="7730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Прямая со стрелкой 53"/>
          <p:cNvCxnSpPr/>
          <p:nvPr/>
        </p:nvCxnSpPr>
        <p:spPr bwMode="auto">
          <a:xfrm>
            <a:off x="6909233" y="3151197"/>
            <a:ext cx="1191159" cy="9978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Соединительная линия уступом 56"/>
          <p:cNvCxnSpPr/>
          <p:nvPr/>
        </p:nvCxnSpPr>
        <p:spPr bwMode="auto">
          <a:xfrm>
            <a:off x="1061587" y="5099631"/>
            <a:ext cx="2683117" cy="288032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Прямоугольник 57"/>
          <p:cNvSpPr/>
          <p:nvPr/>
        </p:nvSpPr>
        <p:spPr>
          <a:xfrm>
            <a:off x="1701469" y="5153608"/>
            <a:ext cx="677634" cy="260551"/>
          </a:xfrm>
          <a:prstGeom prst="rect">
            <a:avLst/>
          </a:prstGeom>
          <a:solidFill>
            <a:srgbClr val="0091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tx1"/>
                </a:solidFill>
              </a:rPr>
              <a:t>2 мин</a:t>
            </a:r>
          </a:p>
        </p:txBody>
      </p:sp>
      <p:cxnSp>
        <p:nvCxnSpPr>
          <p:cNvPr id="60" name="Соединительная линия уступом 59"/>
          <p:cNvCxnSpPr/>
          <p:nvPr/>
        </p:nvCxnSpPr>
        <p:spPr bwMode="auto">
          <a:xfrm rot="10800000" flipV="1">
            <a:off x="4584412" y="5071149"/>
            <a:ext cx="3286642" cy="241720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Прямоугольник 60"/>
          <p:cNvSpPr/>
          <p:nvPr/>
        </p:nvSpPr>
        <p:spPr>
          <a:xfrm>
            <a:off x="6260136" y="5141304"/>
            <a:ext cx="677382" cy="279478"/>
          </a:xfrm>
          <a:prstGeom prst="rect">
            <a:avLst/>
          </a:prstGeom>
          <a:solidFill>
            <a:srgbClr val="0091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tx1"/>
                </a:solidFill>
              </a:rPr>
              <a:t>2 мин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3827040" y="5283883"/>
            <a:ext cx="675035" cy="288481"/>
          </a:xfrm>
          <a:prstGeom prst="rect">
            <a:avLst/>
          </a:prstGeom>
          <a:solidFill>
            <a:srgbClr val="0091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 smtClean="0">
                <a:solidFill>
                  <a:schemeClr val="tx1"/>
                </a:solidFill>
              </a:rPr>
              <a:t>16 мин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51970" y="5622531"/>
            <a:ext cx="8687128" cy="1112431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000" dirty="0" smtClean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000" dirty="0" smtClean="0">
              <a:solidFill>
                <a:schemeClr val="bg1"/>
              </a:solidFill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 bwMode="auto">
          <a:xfrm>
            <a:off x="1119684" y="936031"/>
            <a:ext cx="715111" cy="548753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65" name="Скругленный прямоугольник 64"/>
          <p:cNvSpPr/>
          <p:nvPr/>
        </p:nvSpPr>
        <p:spPr bwMode="auto">
          <a:xfrm>
            <a:off x="2230015" y="903132"/>
            <a:ext cx="715111" cy="548753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/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 bwMode="auto">
          <a:xfrm>
            <a:off x="5286381" y="918062"/>
            <a:ext cx="715111" cy="548753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/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 bwMode="auto">
          <a:xfrm>
            <a:off x="6445791" y="911443"/>
            <a:ext cx="715111" cy="548753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/>
              <a:t>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 bwMode="auto">
          <a:xfrm>
            <a:off x="359531" y="5928883"/>
            <a:ext cx="8460938" cy="806079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Отремонтировать старые ученические</a:t>
            </a:r>
            <a:r>
              <a:rPr kumimoji="0" lang="ru-RU" sz="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столы, бескаркасную мебель для создания игровых зон, принести из дома ненужные настольные игры, журналы, книги и др.</a:t>
            </a:r>
          </a:p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800" dirty="0" smtClean="0"/>
              <a:t>Внедрить систему «5С», визуализировать расположение локаций.</a:t>
            </a:r>
          </a:p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Создать стандарт расстановки мебели и оборудования.</a:t>
            </a:r>
          </a:p>
          <a:p>
            <a:pPr marL="228600" marR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800" dirty="0" smtClean="0"/>
              <a:t>Создать алгоритм использования и уборки оборудования</a:t>
            </a:r>
            <a:r>
              <a:rPr kumimoji="0" lang="ru-RU" sz="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 bwMode="auto">
          <a:xfrm>
            <a:off x="3042106" y="5622531"/>
            <a:ext cx="2641609" cy="204768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Пути решения проблем</a:t>
            </a:r>
          </a:p>
        </p:txBody>
      </p:sp>
    </p:spTree>
    <p:extLst>
      <p:ext uri="{BB962C8B-B14F-4D97-AF65-F5344CB8AC3E}">
        <p14:creationId xmlns:p14="http://schemas.microsoft.com/office/powerpoint/2010/main" val="3826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4363695" cy="1077218"/>
          </a:xfrm>
        </p:spPr>
        <p:txBody>
          <a:bodyPr/>
          <a:lstStyle/>
          <a:p>
            <a:r>
              <a:rPr lang="ru-RU" dirty="0" smtClean="0"/>
              <a:t>План мероприятий по</a:t>
            </a:r>
            <a:br>
              <a:rPr lang="ru-RU" dirty="0" smtClean="0"/>
            </a:br>
            <a:r>
              <a:rPr lang="ru-RU" dirty="0" smtClean="0"/>
              <a:t> устранению проблем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930241"/>
              </p:ext>
            </p:extLst>
          </p:nvPr>
        </p:nvGraphicFramePr>
        <p:xfrm>
          <a:off x="395538" y="1397000"/>
          <a:ext cx="7848871" cy="547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191256308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42050615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03268050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4007552771"/>
                    </a:ext>
                  </a:extLst>
                </a:gridCol>
                <a:gridCol w="606924">
                  <a:extLst>
                    <a:ext uri="{9D8B030D-6E8A-4147-A177-3AD203B41FA5}">
                      <a16:colId xmlns:a16="http://schemas.microsoft.com/office/drawing/2014/main" val="4182897262"/>
                    </a:ext>
                  </a:extLst>
                </a:gridCol>
                <a:gridCol w="1193275">
                  <a:extLst>
                    <a:ext uri="{9D8B030D-6E8A-4147-A177-3AD203B41FA5}">
                      <a16:colId xmlns:a16="http://schemas.microsoft.com/office/drawing/2014/main" val="723776599"/>
                    </a:ext>
                  </a:extLst>
                </a:gridCol>
              </a:tblGrid>
              <a:tr h="701760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solidFill>
                            <a:schemeClr val="tx1"/>
                          </a:solidFill>
                        </a:rPr>
                        <a:t>Проблема</a:t>
                      </a:r>
                      <a:endParaRPr lang="ru-RU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solidFill>
                            <a:schemeClr val="tx1"/>
                          </a:solidFill>
                        </a:rPr>
                        <a:t>Наименование мероприятия </a:t>
                      </a:r>
                      <a:endParaRPr lang="ru-RU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solidFill>
                            <a:schemeClr val="tx1"/>
                          </a:solidFill>
                        </a:rPr>
                        <a:t>Ответственный</a:t>
                      </a:r>
                      <a:endParaRPr lang="ru-RU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solidFill>
                            <a:schemeClr val="tx1"/>
                          </a:solidFill>
                        </a:rPr>
                        <a:t>Сроки</a:t>
                      </a:r>
                      <a:r>
                        <a:rPr lang="ru-RU" sz="105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050" dirty="0" smtClean="0">
                          <a:solidFill>
                            <a:schemeClr val="tx1"/>
                          </a:solidFill>
                        </a:rPr>
                        <a:t>Результат</a:t>
                      </a:r>
                      <a:endParaRPr lang="ru-RU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205725"/>
                  </a:ext>
                </a:extLst>
              </a:tr>
              <a:tr h="701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Неэффективное использование времени перемен учащимися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Составление списка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оборудования.</a:t>
                      </a:r>
                    </a:p>
                    <a:p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Привлечение общественности.</a:t>
                      </a:r>
                    </a:p>
                    <a:p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Ремонт столов. Изготовление их б/у столов шкафа.</a:t>
                      </a:r>
                    </a:p>
                    <a:p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Комплектация книгами, журналами для детей.</a:t>
                      </a:r>
                    </a:p>
                    <a:p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Расстановка мебели и оборудования.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Команда проекта.</a:t>
                      </a:r>
                    </a:p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Члены родитель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кого комитета  </a:t>
                      </a:r>
                    </a:p>
                    <a:p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1-4 классов.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Апрель-май 2024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Шкаф, игры, книги, журналы, парты, стул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имеются 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363592"/>
                  </a:ext>
                </a:extLst>
              </a:tr>
              <a:tr h="701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Нерациональное использование учителем начальных классов</a:t>
                      </a:r>
                      <a:r>
                        <a:rPr lang="ru-RU" sz="1100" baseline="0" dirty="0" smtClean="0"/>
                        <a:t> времени школьных перемен</a:t>
                      </a:r>
                      <a:endParaRPr lang="ru-RU" sz="1100" dirty="0" smtClean="0"/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Создание локаций: «Активный отдых», «Тихая игра», «Мини-читальня»,  «Комфорта»</a:t>
                      </a:r>
                    </a:p>
                    <a:p>
                      <a:endParaRPr lang="ru-RU" sz="11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Май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2024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tx1"/>
                          </a:solidFill>
                        </a:rPr>
                        <a:t>Организация локаций позволят  учителю минимизировать время на организацию</a:t>
                      </a:r>
                      <a:r>
                        <a:rPr lang="ru-RU" sz="1100" baseline="0" dirty="0" smtClean="0">
                          <a:solidFill>
                            <a:schemeClr val="tx1"/>
                          </a:solidFill>
                        </a:rPr>
                        <a:t> безопасности учащихся на перемене, подготовиться к следующему уроку.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56947"/>
                  </a:ext>
                </a:extLst>
              </a:tr>
              <a:tr h="701760"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232615"/>
                  </a:ext>
                </a:extLst>
              </a:tr>
              <a:tr h="7017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730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70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10705</TotalTime>
  <Words>678</Words>
  <Application>Microsoft Office PowerPoint</Application>
  <PresentationFormat>Экран (4:3)</PresentationFormat>
  <Paragraphs>150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Futura PT Book</vt:lpstr>
      <vt:lpstr>Futura PT Medium</vt:lpstr>
      <vt:lpstr>Times New Roman</vt:lpstr>
      <vt:lpstr>Trebuchet MS</vt:lpstr>
      <vt:lpstr>Оформление по умолчанию</vt:lpstr>
      <vt:lpstr>    Оптимизация процесса использования времени школьной перемены в начальных классах  </vt:lpstr>
      <vt:lpstr>Презентация PowerPoint</vt:lpstr>
      <vt:lpstr>Команда проекта</vt:lpstr>
      <vt:lpstr>Карта текущего состояния процесса Проведение перемены (3 раза по 20 минут) </vt:lpstr>
      <vt:lpstr>ПРАВИЛО 5 «почему»</vt:lpstr>
      <vt:lpstr>Анализ проблем</vt:lpstr>
      <vt:lpstr>Пирамида проблем</vt:lpstr>
      <vt:lpstr>Карта целевого состояния процесса</vt:lpstr>
      <vt:lpstr>План мероприятий по  устранению проблем</vt:lpstr>
      <vt:lpstr>Достигнутые результаты</vt:lpstr>
      <vt:lpstr>Визуализация  «Было»                «Стало»</vt:lpstr>
      <vt:lpstr>Визуализация  «Было»                          «Стало» </vt:lpstr>
      <vt:lpstr>Визуализация  «Было»                «Стало»</vt:lpstr>
      <vt:lpstr>Визуализация  «Было»                «Стало»</vt:lpstr>
      <vt:lpstr>Результаты проекта Разработанные стандарты (СОК) по внедренным улучшениям  «Оптимизация использования времени школьных перемен»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Арам Аракелян</dc:creator>
  <cp:lastModifiedBy>CCTV</cp:lastModifiedBy>
  <cp:revision>646</cp:revision>
  <cp:lastPrinted>2019-02-18T01:46:55Z</cp:lastPrinted>
  <dcterms:created xsi:type="dcterms:W3CDTF">2007-01-29T08:57:19Z</dcterms:created>
  <dcterms:modified xsi:type="dcterms:W3CDTF">2024-06-04T05:33:54Z</dcterms:modified>
</cp:coreProperties>
</file>