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83" r:id="rId5"/>
    <p:sldId id="261" r:id="rId6"/>
    <p:sldId id="263" r:id="rId7"/>
    <p:sldId id="264" r:id="rId8"/>
    <p:sldId id="265" r:id="rId9"/>
    <p:sldId id="267" r:id="rId10"/>
    <p:sldId id="269" r:id="rId11"/>
    <p:sldId id="270" r:id="rId12"/>
    <p:sldId id="271" r:id="rId13"/>
    <p:sldId id="280" r:id="rId14"/>
    <p:sldId id="273" r:id="rId15"/>
    <p:sldId id="274" r:id="rId16"/>
    <p:sldId id="275" r:id="rId17"/>
    <p:sldId id="276" r:id="rId18"/>
    <p:sldId id="284" r:id="rId19"/>
    <p:sldId id="281" r:id="rId20"/>
    <p:sldId id="28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37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NUL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png"/><Relationship Id="rId11" Type="http://schemas.openxmlformats.org/officeDocument/2006/relationships/image" Target="../media/image35.jpe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5"/>
            <a:ext cx="7772400" cy="2808312"/>
          </a:xfrm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СКОЛЬКО ВЕСИТ ЗДОРОВЬЕ</a:t>
            </a:r>
            <a:endParaRPr lang="ru-RU" sz="4000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3861048"/>
            <a:ext cx="7488832" cy="2448272"/>
          </a:xfrm>
        </p:spPr>
        <p:txBody>
          <a:bodyPr>
            <a:normAutofit/>
          </a:bodyPr>
          <a:lstStyle/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ВЫПОЛНИЛИ:  Ученики 2-А КЛАССА</a:t>
            </a:r>
          </a:p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  ПРОКОШИН МАТВЕЙ</a:t>
            </a:r>
          </a:p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ИВАНОВА ВЕРА </a:t>
            </a:r>
          </a:p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МАОУ СОШ № 46</a:t>
            </a:r>
          </a:p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 РУКОВОДИТЕЛЬ: МАЕВСКАЯ ИРИНА АЛЕКСАНДРОВНА</a:t>
            </a:r>
          </a:p>
          <a:p>
            <a:pPr algn="r"/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1026" name="Picture 2" descr="&amp;Kcy;&amp;acy;&amp;rcy;&amp;tcy;&amp;icy;&amp;ncy;&amp;kcy;&amp;icy; &amp;pcy;&amp;ocy; &amp;zcy;&amp;acy;&amp;pcy;&amp;rcy;&amp;ocy;&amp;scy;&amp;ucy; &amp;Fcy;&amp;Ocy;&amp;Tcy;&amp;Ocy; &amp;tcy;&amp;acy;&amp;jcy;&amp;ncy;&amp;ocy;&amp;gcy;&amp;ocy; &amp;pcy;&amp;ocy;&amp;rcy;&amp;tcy;&amp;fcy;&amp;iecy;&amp;lcy;&amp;ya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29" y="2852935"/>
            <a:ext cx="3137551" cy="36082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16536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2"/>
            <a:ext cx="777686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       </a:t>
            </a:r>
            <a:r>
              <a:rPr lang="ru-RU" sz="2800" dirty="0">
                <a:solidFill>
                  <a:srgbClr val="C00000"/>
                </a:solidFill>
              </a:rPr>
              <a:t>П</a:t>
            </a:r>
            <a:r>
              <a:rPr lang="ru-RU" sz="2800" dirty="0" smtClean="0">
                <a:solidFill>
                  <a:srgbClr val="C00000"/>
                </a:solidFill>
              </a:rPr>
              <a:t>о </a:t>
            </a:r>
            <a:r>
              <a:rPr lang="ru-RU" sz="2800" dirty="0">
                <a:solidFill>
                  <a:srgbClr val="C00000"/>
                </a:solidFill>
              </a:rPr>
              <a:t>утрам идя в школу, мы видим, как многим младшим школьникам папы и мамы несут в школу портфели.  Не случайно в 1983 году в киножурнале «Ералаш» был снят фильм «Рекордный вес», где рекордсмен мира пытается поднять портфель, который носит обыкновенный школьник,  и  у спортсмена это плохо </a:t>
            </a:r>
            <a:r>
              <a:rPr lang="ru-RU" sz="2800" dirty="0" smtClean="0">
                <a:solidFill>
                  <a:srgbClr val="C00000"/>
                </a:solidFill>
              </a:rPr>
              <a:t>получается.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436" r="12749"/>
          <a:stretch>
            <a:fillRect/>
          </a:stretch>
        </p:blipFill>
        <p:spPr bwMode="auto">
          <a:xfrm>
            <a:off x="5004048" y="4077072"/>
            <a:ext cx="1872208" cy="2286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1028816" cy="1028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77072"/>
            <a:ext cx="1432371" cy="2336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221088"/>
            <a:ext cx="1638300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573016"/>
            <a:ext cx="2200275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3961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228184" y="5085185"/>
            <a:ext cx="25202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70C0"/>
                </a:solidFill>
              </a:rPr>
              <a:t>Венгеровская средняя школа в Белгородской области скульптурной композиции </a:t>
            </a:r>
            <a:r>
              <a:rPr lang="ru-RU" dirty="0" smtClean="0">
                <a:solidFill>
                  <a:srgbClr val="0070C0"/>
                </a:solidFill>
              </a:rPr>
              <a:t>Автор А.Н</a:t>
            </a:r>
            <a:r>
              <a:rPr lang="ru-RU" dirty="0">
                <a:solidFill>
                  <a:srgbClr val="0070C0"/>
                </a:solidFill>
              </a:rPr>
              <a:t>. Беликов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201" y="116632"/>
            <a:ext cx="2520280" cy="4775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1560" y="1246134"/>
            <a:ext cx="54006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Памятник простому школьному портфелю установлен в Белгородской </a:t>
            </a:r>
            <a:r>
              <a:rPr lang="ru-RU" sz="2800" b="1" dirty="0" smtClean="0">
                <a:solidFill>
                  <a:srgbClr val="002060"/>
                </a:solidFill>
              </a:rPr>
              <a:t>области. </a:t>
            </a:r>
            <a:r>
              <a:rPr lang="ru-RU" sz="2800" b="1" dirty="0">
                <a:solidFill>
                  <a:srgbClr val="002060"/>
                </a:solidFill>
              </a:rPr>
              <a:t>Идея создания этого монумента родилась после элементарного подсчёта. Выяснилось, что за одиннадцать лет учёбы, школьник переносит в портфеле до 30 тонн груза! Носить портфель труд, да ещё какой! </a:t>
            </a:r>
          </a:p>
        </p:txBody>
      </p:sp>
      <p:sp>
        <p:nvSpPr>
          <p:cNvPr id="4" name="AutoShape 2" descr="https://autotravel.ru/phalbum/90183/1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4" name="AutoShape 4" descr="https://autotravel.ru/phalbum/90183/1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6" name="AutoShape 6" descr="https://autotravel.ru/phalbum/90183/1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48" name="AutoShape 8" descr="https://autotravel.ru/phalbum/90183/11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9" name="Picture 9" descr="C:\Documents and Settings\rudenko_a\Рабочий стол\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142984"/>
            <a:ext cx="2530079" cy="33734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8581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852936"/>
            <a:ext cx="820540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800" dirty="0">
                <a:solidFill>
                  <a:srgbClr val="0070C0"/>
                </a:solidFill>
              </a:rPr>
              <a:t>По санитарно-гигиеническим нормам (</a:t>
            </a:r>
            <a:r>
              <a:rPr lang="ru-RU" sz="2800" dirty="0" err="1">
                <a:solidFill>
                  <a:srgbClr val="0070C0"/>
                </a:solidFill>
              </a:rPr>
              <a:t>СанПин</a:t>
            </a:r>
            <a:r>
              <a:rPr lang="ru-RU" sz="2800" dirty="0">
                <a:solidFill>
                  <a:srgbClr val="0070C0"/>
                </a:solidFill>
              </a:rPr>
              <a:t> 2.4.7./1.1.2651-10 от 28 июня 2010г. № 72) вес ранца с учебными принадлежностями не должен превышать 10% от веса тела ученика. Вес пустого ранца для ученика начальной школы – </a:t>
            </a:r>
            <a:r>
              <a:rPr lang="ru-RU" sz="2800" dirty="0" smtClean="0">
                <a:solidFill>
                  <a:srgbClr val="0070C0"/>
                </a:solidFill>
              </a:rPr>
              <a:t>600-700 г. </a:t>
            </a:r>
            <a:r>
              <a:rPr lang="ru-RU" sz="2800" dirty="0">
                <a:solidFill>
                  <a:srgbClr val="0070C0"/>
                </a:solidFill>
              </a:rPr>
              <a:t>Вес учебных изданий не должен превышать - </a:t>
            </a:r>
            <a:r>
              <a:rPr lang="ru-RU" sz="2800" dirty="0" smtClean="0">
                <a:solidFill>
                  <a:srgbClr val="0070C0"/>
                </a:solidFill>
              </a:rPr>
              <a:t>300г</a:t>
            </a:r>
          </a:p>
          <a:p>
            <a:endParaRPr lang="ru-RU" dirty="0">
              <a:solidFill>
                <a:srgbClr val="0070C0"/>
              </a:solidFill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УГРОЗА ЗА СПИНОЙ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17" y="1209580"/>
            <a:ext cx="2449699" cy="1837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770" y="1143134"/>
            <a:ext cx="1445341" cy="1565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 descr="C:\Users\админ\Desktop\фото 2 А\IMG_20170405_090441.jpg"/>
          <p:cNvPicPr>
            <a:picLocks noChangeAspect="1" noChangeArrowheads="1"/>
          </p:cNvPicPr>
          <p:nvPr/>
        </p:nvPicPr>
        <p:blipFill>
          <a:blip r:embed="rId4" cstate="print"/>
          <a:srcRect l="12104" t="12753"/>
          <a:stretch>
            <a:fillRect/>
          </a:stretch>
        </p:blipFill>
        <p:spPr bwMode="auto">
          <a:xfrm>
            <a:off x="7164288" y="404664"/>
            <a:ext cx="1568773" cy="27683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63422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762872" cy="5602634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b="1" i="1" dirty="0" smtClean="0">
                <a:solidFill>
                  <a:srgbClr val="FF0000"/>
                </a:solidFill>
              </a:rPr>
              <a:t>  В МОЁМ ПОРТФЕЛЕ МОЁ              ЗДОРОВЬЕ!!!</a:t>
            </a:r>
            <a:br>
              <a:rPr lang="ru-RU" sz="2800" b="1" i="1" dirty="0" smtClean="0">
                <a:solidFill>
                  <a:srgbClr val="FF0000"/>
                </a:solidFill>
              </a:rPr>
            </a:br>
            <a:r>
              <a:rPr lang="ru-RU" sz="2800" b="1" i="1" dirty="0" smtClean="0">
                <a:solidFill>
                  <a:srgbClr val="FF0000"/>
                </a:solidFill>
              </a:rPr>
              <a:t>          </a:t>
            </a:r>
            <a:r>
              <a:rPr lang="ru-RU" sz="2700" dirty="0" smtClean="0">
                <a:solidFill>
                  <a:srgbClr val="0070C0"/>
                </a:solidFill>
              </a:rPr>
              <a:t>Медицинские работники утверждают, что у детей 6-9 лет осанка неустойчивая. Тяжёлый ранец - первый кирпичик к неправильной осанке. Плохая осанка затрудняет дыхание и кровообращение, ребёнок быстрее устаёт. А ещё согнутая спина и перекошенные плечи являются причиной различных заболеваний.</a:t>
            </a:r>
            <a:br>
              <a:rPr lang="ru-RU" sz="2700" dirty="0" smtClean="0">
                <a:solidFill>
                  <a:srgbClr val="0070C0"/>
                </a:solidFill>
              </a:rPr>
            </a:br>
            <a:endParaRPr lang="ru-RU" sz="2700" dirty="0"/>
          </a:p>
        </p:txBody>
      </p:sp>
      <p:pic>
        <p:nvPicPr>
          <p:cNvPr id="3" name="Рисунок 2" descr="http://www.urgana-med.ru/upload/images/choi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4437112"/>
            <a:ext cx="3924201" cy="2172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898_image"/>
          <p:cNvPicPr>
            <a:picLocks noChangeAspect="1" noChangeArrowheads="1"/>
          </p:cNvPicPr>
          <p:nvPr/>
        </p:nvPicPr>
        <p:blipFill>
          <a:blip r:embed="rId3" cstate="print"/>
          <a:srcRect b="4223"/>
          <a:stretch>
            <a:fillRect/>
          </a:stretch>
        </p:blipFill>
        <p:spPr>
          <a:xfrm>
            <a:off x="5436096" y="1031584"/>
            <a:ext cx="3233936" cy="2973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ВЕС НАШИХ УЧЕБНИКОВ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126395"/>
            <a:ext cx="1428750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7911" y="4941168"/>
            <a:ext cx="9144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85124"/>
            <a:ext cx="1047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67" y="5229200"/>
            <a:ext cx="9048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238" y="2883202"/>
            <a:ext cx="10668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67" y="3068960"/>
            <a:ext cx="10858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3" name="Picture 1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5673" y="5190525"/>
            <a:ext cx="10572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229200"/>
            <a:ext cx="106680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5" name="Picture 1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505" y="4947204"/>
            <a:ext cx="1210512" cy="1621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1050892" y="1899499"/>
            <a:ext cx="1318204" cy="16134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13322" idx="3"/>
          </p:cNvCxnSpPr>
          <p:nvPr/>
        </p:nvCxnSpPr>
        <p:spPr>
          <a:xfrm flipV="1">
            <a:off x="1593817" y="3284984"/>
            <a:ext cx="1177983" cy="4983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1412842" y="4311952"/>
            <a:ext cx="1489654" cy="9172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2902496" y="4497710"/>
            <a:ext cx="914400" cy="7314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4110761" y="3933056"/>
            <a:ext cx="457200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13323" idx="0"/>
          </p:cNvCxnSpPr>
          <p:nvPr/>
        </p:nvCxnSpPr>
        <p:spPr>
          <a:xfrm flipH="1" flipV="1">
            <a:off x="6228184" y="4653136"/>
            <a:ext cx="256127" cy="5373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15" name="Прямая со стрелкой 13314"/>
          <p:cNvCxnSpPr/>
          <p:nvPr/>
        </p:nvCxnSpPr>
        <p:spPr>
          <a:xfrm flipH="1" flipV="1">
            <a:off x="6732240" y="4149080"/>
            <a:ext cx="1015671" cy="7143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27" name="Прямая со стрелкой 13326"/>
          <p:cNvCxnSpPr>
            <a:stCxn id="13321" idx="1"/>
          </p:cNvCxnSpPr>
          <p:nvPr/>
        </p:nvCxnSpPr>
        <p:spPr>
          <a:xfrm flipH="1" flipV="1">
            <a:off x="6228184" y="3284984"/>
            <a:ext cx="1298054" cy="3125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30" name="Прямая со стрелкой 13329"/>
          <p:cNvCxnSpPr>
            <a:stCxn id="13316" idx="1"/>
          </p:cNvCxnSpPr>
          <p:nvPr/>
        </p:nvCxnSpPr>
        <p:spPr>
          <a:xfrm flipH="1">
            <a:off x="5796136" y="1707420"/>
            <a:ext cx="1368152" cy="3534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2771800" y="1397000"/>
          <a:ext cx="79208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295г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627784" y="3140968"/>
          <a:ext cx="792088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</a:tblGrid>
              <a:tr h="3600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241г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2339752" y="4005064"/>
          <a:ext cx="79208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186г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3275856" y="4149080"/>
          <a:ext cx="79208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107г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4139952" y="3573016"/>
          <a:ext cx="79208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319г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5364088" y="4437112"/>
          <a:ext cx="79208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220г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5940152" y="3933056"/>
          <a:ext cx="79208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169г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" name="Таблица 31"/>
          <p:cNvGraphicFramePr>
            <a:graphicFrameLocks noGrp="1"/>
          </p:cNvGraphicFramePr>
          <p:nvPr/>
        </p:nvGraphicFramePr>
        <p:xfrm>
          <a:off x="5580112" y="3140968"/>
          <a:ext cx="79208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186г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3" name="Таблица 32"/>
          <p:cNvGraphicFramePr>
            <a:graphicFrameLocks noGrp="1"/>
          </p:cNvGraphicFramePr>
          <p:nvPr/>
        </p:nvGraphicFramePr>
        <p:xfrm>
          <a:off x="5076056" y="1628800"/>
          <a:ext cx="79208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182г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26" name="Picture 2" descr="C:\Users\админ\Desktop\фото 2 А\IMG_20170405_090031.jpg"/>
          <p:cNvPicPr>
            <a:picLocks noChangeAspect="1" noChangeArrowheads="1"/>
          </p:cNvPicPr>
          <p:nvPr/>
        </p:nvPicPr>
        <p:blipFill>
          <a:blip r:embed="rId11" cstate="print"/>
          <a:srcRect l="15733" t="11987" r="19088" b="12096"/>
          <a:stretch>
            <a:fillRect/>
          </a:stretch>
        </p:blipFill>
        <p:spPr bwMode="auto">
          <a:xfrm>
            <a:off x="3275856" y="2016153"/>
            <a:ext cx="2376264" cy="15568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15079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Соответствие портфелей 2-а класса гигиеническим нормам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Вес пустого портфеля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Норма </a:t>
            </a:r>
            <a:r>
              <a:rPr lang="ru-RU" dirty="0" smtClean="0"/>
              <a:t>-3человек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Больше нормы- </a:t>
            </a:r>
            <a:r>
              <a:rPr lang="ru-RU" dirty="0" smtClean="0"/>
              <a:t>25 </a:t>
            </a:r>
            <a:r>
              <a:rPr lang="ru-RU" dirty="0" smtClean="0"/>
              <a:t>человек</a:t>
            </a:r>
          </a:p>
          <a:p>
            <a:pPr marL="0" indent="0">
              <a:buNone/>
            </a:pPr>
            <a:r>
              <a:rPr lang="ru-RU" dirty="0" smtClean="0"/>
              <a:t>Меньше нормы- 1 человек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Вес портфеля с принадлежностями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Норма-8 </a:t>
            </a:r>
            <a:r>
              <a:rPr lang="ru-RU" dirty="0" smtClean="0"/>
              <a:t>человек</a:t>
            </a:r>
          </a:p>
          <a:p>
            <a:pPr marL="0" indent="0">
              <a:buNone/>
            </a:pPr>
            <a:r>
              <a:rPr lang="ru-RU" dirty="0" smtClean="0"/>
              <a:t>Больше </a:t>
            </a:r>
            <a:r>
              <a:rPr lang="ru-RU" dirty="0" smtClean="0"/>
              <a:t>нормы-13 </a:t>
            </a:r>
            <a:r>
              <a:rPr lang="ru-RU" dirty="0" smtClean="0"/>
              <a:t>человек</a:t>
            </a:r>
          </a:p>
          <a:p>
            <a:pPr marL="0" indent="0">
              <a:buNone/>
            </a:pPr>
            <a:r>
              <a:rPr lang="ru-RU" dirty="0" smtClean="0"/>
              <a:t>Меньше нормы- 8 человек</a:t>
            </a:r>
            <a:endParaRPr lang="ru-RU" dirty="0"/>
          </a:p>
        </p:txBody>
      </p:sp>
      <p:pic>
        <p:nvPicPr>
          <p:cNvPr id="2050" name="Picture 2" descr="C:\Users\админ\Desktop\фото 2 А\IMG_20170405_090230.jpg"/>
          <p:cNvPicPr>
            <a:picLocks noChangeAspect="1" noChangeArrowheads="1"/>
          </p:cNvPicPr>
          <p:nvPr/>
        </p:nvPicPr>
        <p:blipFill>
          <a:blip r:embed="rId2" cstate="print"/>
          <a:srcRect l="23354" t="10455" r="7478" b="9022"/>
          <a:stretch>
            <a:fillRect/>
          </a:stretch>
        </p:blipFill>
        <p:spPr bwMode="auto">
          <a:xfrm>
            <a:off x="179512" y="3632942"/>
            <a:ext cx="4464496" cy="2923540"/>
          </a:xfrm>
          <a:prstGeom prst="rect">
            <a:avLst/>
          </a:prstGeom>
          <a:noFill/>
        </p:spPr>
      </p:pic>
      <p:pic>
        <p:nvPicPr>
          <p:cNvPr id="2051" name="Picture 3" descr="C:\Users\админ\Desktop\фото 2 А\IMG_20170405_090401.jpg"/>
          <p:cNvPicPr>
            <a:picLocks noChangeAspect="1" noChangeArrowheads="1"/>
          </p:cNvPicPr>
          <p:nvPr/>
        </p:nvPicPr>
        <p:blipFill>
          <a:blip r:embed="rId3" cstate="print"/>
          <a:srcRect t="19269" r="21349" b="6406"/>
          <a:stretch>
            <a:fillRect/>
          </a:stretch>
        </p:blipFill>
        <p:spPr bwMode="auto">
          <a:xfrm>
            <a:off x="7092280" y="3573016"/>
            <a:ext cx="1800200" cy="3024336"/>
          </a:xfrm>
          <a:prstGeom prst="rect">
            <a:avLst/>
          </a:prstGeom>
          <a:noFill/>
        </p:spPr>
      </p:pic>
      <p:pic>
        <p:nvPicPr>
          <p:cNvPr id="2052" name="Picture 4" descr="C:\Users\админ\Desktop\фото 2 А\IMG_20170405_090308.jpg"/>
          <p:cNvPicPr>
            <a:picLocks noChangeAspect="1" noChangeArrowheads="1"/>
          </p:cNvPicPr>
          <p:nvPr/>
        </p:nvPicPr>
        <p:blipFill>
          <a:blip r:embed="rId4" cstate="print"/>
          <a:srcRect l="11206" t="23017" r="17759" b="9356"/>
          <a:stretch>
            <a:fillRect/>
          </a:stretch>
        </p:blipFill>
        <p:spPr bwMode="auto">
          <a:xfrm>
            <a:off x="5004048" y="3523151"/>
            <a:ext cx="1800200" cy="30468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8468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4824536" cy="85010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Правда о школьных портфелях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Самый легкий ранец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–</a:t>
            </a:r>
            <a:r>
              <a:rPr lang="ru-RU" dirty="0" smtClean="0">
                <a:solidFill>
                  <a:srgbClr val="FF0000"/>
                </a:solidFill>
              </a:rPr>
              <a:t>Прус Д.(387г) 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Самый тяжёлый ранец – </a:t>
            </a:r>
            <a:r>
              <a:rPr lang="ru-RU" dirty="0" err="1" smtClean="0">
                <a:solidFill>
                  <a:srgbClr val="FF0000"/>
                </a:solidFill>
              </a:rPr>
              <a:t>Близниченко</a:t>
            </a:r>
            <a:r>
              <a:rPr lang="ru-RU" dirty="0" smtClean="0">
                <a:solidFill>
                  <a:srgbClr val="FF0000"/>
                </a:solidFill>
              </a:rPr>
              <a:t> Н.(1900г)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Самый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тяжёлый ранец с принадлежностями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у </a:t>
            </a:r>
            <a:r>
              <a:rPr lang="ru-RU" dirty="0" smtClean="0">
                <a:solidFill>
                  <a:srgbClr val="FF0000"/>
                </a:solidFill>
              </a:rPr>
              <a:t>Тимофеева М. (4 кг 600г)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Самый лёгкий ранец с принадлежностями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у </a:t>
            </a:r>
            <a:r>
              <a:rPr lang="ru-RU" dirty="0" err="1" smtClean="0">
                <a:solidFill>
                  <a:srgbClr val="FF0000"/>
                </a:solidFill>
              </a:rPr>
              <a:t>Бжилянского</a:t>
            </a:r>
            <a:r>
              <a:rPr lang="ru-RU" dirty="0" smtClean="0">
                <a:solidFill>
                  <a:srgbClr val="FF0000"/>
                </a:solidFill>
              </a:rPr>
              <a:t> Н. и у </a:t>
            </a:r>
            <a:r>
              <a:rPr lang="ru-RU" dirty="0" err="1" smtClean="0">
                <a:solidFill>
                  <a:srgbClr val="FF0000"/>
                </a:solidFill>
              </a:rPr>
              <a:t>Бурблиса</a:t>
            </a:r>
            <a:r>
              <a:rPr lang="ru-RU" dirty="0" smtClean="0">
                <a:solidFill>
                  <a:srgbClr val="FF0000"/>
                </a:solidFill>
              </a:rPr>
              <a:t> Я.(2 кг 400г) 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Самый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лёгкий учебник – </a:t>
            </a:r>
            <a:r>
              <a:rPr lang="ru-RU" dirty="0" smtClean="0">
                <a:solidFill>
                  <a:srgbClr val="FF0000"/>
                </a:solidFill>
              </a:rPr>
              <a:t>«Математика» 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Самый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тяжёлый учебник </a:t>
            </a:r>
            <a:r>
              <a:rPr lang="ru-RU" dirty="0" smtClean="0">
                <a:solidFill>
                  <a:srgbClr val="FF0000"/>
                </a:solidFill>
              </a:rPr>
              <a:t>«Окружающий </a:t>
            </a:r>
            <a:r>
              <a:rPr lang="ru-RU" dirty="0">
                <a:solidFill>
                  <a:srgbClr val="FF0000"/>
                </a:solidFill>
              </a:rPr>
              <a:t>мир» 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Самый «тяжёлый» учебный день – </a:t>
            </a:r>
            <a:r>
              <a:rPr lang="ru-RU" dirty="0" smtClean="0">
                <a:solidFill>
                  <a:srgbClr val="FF0000"/>
                </a:solidFill>
              </a:rPr>
              <a:t>среда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Самый «лёгкий» учебный день – </a:t>
            </a:r>
            <a:r>
              <a:rPr lang="ru-RU" dirty="0" smtClean="0">
                <a:solidFill>
                  <a:srgbClr val="FF0000"/>
                </a:solidFill>
              </a:rPr>
              <a:t>вторник, четверг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1" name="Picture 3" descr="C:\Users\админ\Desktop\Camera\IMG_20170320_120905.jpg"/>
          <p:cNvPicPr>
            <a:picLocks noChangeAspect="1" noChangeArrowheads="1"/>
          </p:cNvPicPr>
          <p:nvPr/>
        </p:nvPicPr>
        <p:blipFill>
          <a:blip r:embed="rId2" cstate="print"/>
          <a:srcRect l="5932" t="11123" r="16950" b="15467"/>
          <a:stretch>
            <a:fillRect/>
          </a:stretch>
        </p:blipFill>
        <p:spPr bwMode="auto">
          <a:xfrm>
            <a:off x="7308304" y="260648"/>
            <a:ext cx="1440160" cy="18278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70137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" y="0"/>
            <a:ext cx="9142575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6429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Вывод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7"/>
            <a:ext cx="8229600" cy="2664295"/>
          </a:xfrm>
        </p:spPr>
        <p:txBody>
          <a:bodyPr/>
          <a:lstStyle/>
          <a:p>
            <a:pPr lvl="0">
              <a:buNone/>
            </a:pPr>
            <a:r>
              <a:rPr lang="ru-RU" dirty="0" smtClean="0">
                <a:solidFill>
                  <a:srgbClr val="3518E6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3000" dirty="0" smtClean="0">
                <a:solidFill>
                  <a:srgbClr val="3518E6"/>
                </a:solidFill>
                <a:latin typeface="Times New Roman" pitchFamily="18" charset="0"/>
                <a:cs typeface="Times New Roman" pitchFamily="18" charset="0"/>
              </a:rPr>
              <a:t>Наша гипотеза, относительно влияния веса ранца на здоровье ученика, полностью подтвердилась. Вес ранца действительно влияет на осанку школьника, а соответственно и на здоровье всего организма в целом. </a:t>
            </a:r>
          </a:p>
          <a:p>
            <a:endParaRPr lang="ru-RU" dirty="0"/>
          </a:p>
        </p:txBody>
      </p:sp>
      <p:pic>
        <p:nvPicPr>
          <p:cNvPr id="4" name="Picture 2" descr="C:\Users\админ\Desktop\фото 2 А\IMG_20170405_090939.jpg"/>
          <p:cNvPicPr>
            <a:picLocks noChangeAspect="1" noChangeArrowheads="1"/>
          </p:cNvPicPr>
          <p:nvPr/>
        </p:nvPicPr>
        <p:blipFill>
          <a:blip r:embed="rId2" cstate="print"/>
          <a:srcRect t="13050"/>
          <a:stretch>
            <a:fillRect/>
          </a:stretch>
        </p:blipFill>
        <p:spPr bwMode="auto">
          <a:xfrm>
            <a:off x="1371541" y="3491002"/>
            <a:ext cx="6152787" cy="3009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Рекомендации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980729"/>
            <a:ext cx="4040188" cy="432048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ученикам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412777"/>
            <a:ext cx="4040188" cy="3600400"/>
          </a:xfrm>
        </p:spPr>
        <p:txBody>
          <a:bodyPr/>
          <a:lstStyle/>
          <a:p>
            <a:r>
              <a:rPr lang="ru-RU" dirty="0" smtClean="0"/>
              <a:t> Ребята, не носите в школьных портфелях лишние школьные принадлежности, игрушки, спортивную форму, если сегодня нет урока физкультуры или ритмики. Занимайтесь физкультурой и спортом.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980729"/>
            <a:ext cx="4041775" cy="648072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родителям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/>
              <a:t>Дорогие родители, не покупайте тяжёлые портфели и громоздкие школьные принадлежности, контролируйте содержимое портфеля вашего ребёнка.</a:t>
            </a:r>
            <a:endParaRPr lang="ru-RU" dirty="0"/>
          </a:p>
        </p:txBody>
      </p:sp>
      <p:pic>
        <p:nvPicPr>
          <p:cNvPr id="7" name="Picture 3" descr="C:\Documents and Settings\Loner\Мои документы\Мои рисунки\шк откр\252303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5220072" y="5229200"/>
            <a:ext cx="1728192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админ\Desktop\фото 2 А\IMG_20170405_090718.jpg"/>
          <p:cNvPicPr>
            <a:picLocks noChangeAspect="1" noChangeArrowheads="1"/>
          </p:cNvPicPr>
          <p:nvPr/>
        </p:nvPicPr>
        <p:blipFill>
          <a:blip r:embed="rId3" cstate="print"/>
          <a:srcRect r="12175" b="5302"/>
          <a:stretch>
            <a:fillRect/>
          </a:stretch>
        </p:blipFill>
        <p:spPr bwMode="auto">
          <a:xfrm>
            <a:off x="734154" y="4797152"/>
            <a:ext cx="3045758" cy="1847315"/>
          </a:xfrm>
          <a:prstGeom prst="rect">
            <a:avLst/>
          </a:prstGeom>
          <a:noFill/>
        </p:spPr>
      </p:pic>
      <p:pic>
        <p:nvPicPr>
          <p:cNvPr id="8" name="Picture 2" descr="C:\Users\админ\Desktop\Camera\IMG_20170320_121040.jpg"/>
          <p:cNvPicPr>
            <a:picLocks noChangeAspect="1" noChangeArrowheads="1"/>
          </p:cNvPicPr>
          <p:nvPr/>
        </p:nvPicPr>
        <p:blipFill>
          <a:blip r:embed="rId4" cstate="print"/>
          <a:srcRect r="22229"/>
          <a:stretch>
            <a:fillRect/>
          </a:stretch>
        </p:blipFill>
        <p:spPr bwMode="auto">
          <a:xfrm flipH="1">
            <a:off x="7524328" y="188640"/>
            <a:ext cx="1259632" cy="21122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</a:rPr>
              <a:t>Цель работы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328591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sz="3400" dirty="0" smtClean="0">
                <a:solidFill>
                  <a:srgbClr val="0070C0"/>
                </a:solidFill>
              </a:rPr>
              <a:t>  </a:t>
            </a:r>
            <a:r>
              <a:rPr lang="ru-RU" sz="3400" dirty="0" smtClean="0">
                <a:solidFill>
                  <a:schemeClr val="accent5">
                    <a:lumMod val="75000"/>
                  </a:schemeClr>
                </a:solidFill>
              </a:rPr>
              <a:t>выяснить, безопасен ли вес школьного портфеля для  здоровья школьника</a:t>
            </a:r>
          </a:p>
          <a:p>
            <a:pPr marL="0" indent="0" algn="ctr">
              <a:buNone/>
            </a:pPr>
            <a:r>
              <a:rPr lang="ru-RU" sz="4400" i="1" dirty="0" smtClean="0">
                <a:solidFill>
                  <a:srgbClr val="FF0000"/>
                </a:solidFill>
              </a:rPr>
              <a:t>Задачи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Познакомиться  историей портфеля.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Узнать какие гигиенические требования предъявляются к школьному портфелю, как тяжелый ранец влияет на здоровье ребенка.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Выяснить </a:t>
            </a:r>
            <a:r>
              <a:rPr lang="ru-RU" sz="2800" i="1" dirty="0" smtClean="0">
                <a:solidFill>
                  <a:schemeClr val="accent5">
                    <a:lumMod val="75000"/>
                  </a:schemeClr>
                </a:solidFill>
              </a:rPr>
              <a:t>каким должен быть портфель, чтобы не 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навредить здоровью.</a:t>
            </a:r>
          </a:p>
          <a:p>
            <a:pPr marL="457200" indent="-457200">
              <a:buAutoNum type="arabicPeriod"/>
            </a:pP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Разработать рекомендации для школьников и их родителей, необходимые для решения данной проблемы.</a:t>
            </a:r>
          </a:p>
          <a:p>
            <a:pPr marL="457200" indent="-457200">
              <a:buNone/>
            </a:pP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   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                   </a:t>
            </a:r>
            <a:r>
              <a:rPr lang="ru-RU" sz="4000" i="1" dirty="0" smtClean="0">
                <a:solidFill>
                  <a:srgbClr val="FF0000"/>
                </a:solidFill>
              </a:rPr>
              <a:t>Предмет </a:t>
            </a:r>
            <a:r>
              <a:rPr lang="ru-RU" sz="4000" i="1" dirty="0" smtClean="0">
                <a:solidFill>
                  <a:srgbClr val="FF0000"/>
                </a:solidFill>
              </a:rPr>
              <a:t>исследования:</a:t>
            </a:r>
          </a:p>
          <a:p>
            <a:pPr marL="457200" indent="-457200">
              <a:buNone/>
            </a:pPr>
            <a:r>
              <a:rPr lang="ru-RU" sz="3300" dirty="0" smtClean="0"/>
              <a:t>        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портфели учащихся 2-а 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класса,    их 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содержимое</a:t>
            </a:r>
            <a:endParaRPr lang="ru-RU" sz="2800" i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06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Источники информации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61662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Постановление Главного государственного санитарного врача РФ от 29.12.2010 N 189 (ред. от 24.11.2015) "Об утверждении </a:t>
            </a:r>
            <a:r>
              <a:rPr lang="ru-RU" dirty="0" err="1" smtClean="0"/>
              <a:t>СанПиН</a:t>
            </a:r>
            <a:r>
              <a:rPr lang="ru-RU" dirty="0" smtClean="0"/>
              <a:t> 2.4.2.2821-10 "Санитарно-эпидемиологические требования к условиям и организации обучения в общеобразовательных учреждениях".</a:t>
            </a:r>
          </a:p>
          <a:p>
            <a:r>
              <a:rPr lang="ru-RU" dirty="0" smtClean="0"/>
              <a:t>Статья, Ищенко Д. «Осанка ребенка и портфель», 12.02.2013 г. http://www.medroad.ru/zdorovie-detei/osanka-rebenka-i-portfel.html.</a:t>
            </a:r>
          </a:p>
          <a:p>
            <a:r>
              <a:rPr lang="ru-RU" dirty="0" smtClean="0"/>
              <a:t>Статья, М.И. Степанова «Школьные ранцы и здоровье детей»: Вестник образования № 17, 2004 – С. 21</a:t>
            </a:r>
          </a:p>
          <a:p>
            <a:r>
              <a:rPr lang="ru-RU" dirty="0" smtClean="0"/>
              <a:t>Статья «Правда о школьном портфеле», 23.03.2015 г. </a:t>
            </a:r>
            <a:r>
              <a:rPr lang="ru-RU" u="sng" dirty="0" smtClean="0"/>
              <a:t>http://www.hintfox.com/article/pravda-o-shkolnih-portfeljah.html</a:t>
            </a:r>
            <a:r>
              <a:rPr lang="ru-RU" dirty="0" smtClean="0"/>
              <a:t>.</a:t>
            </a:r>
          </a:p>
          <a:p>
            <a:r>
              <a:rPr lang="ru-RU" dirty="0" smtClean="0"/>
              <a:t>Электронная энциклопедия </a:t>
            </a:r>
            <a:r>
              <a:rPr lang="ru-RU" u="sng" dirty="0" smtClean="0"/>
              <a:t>http://slovonline.ru/slovar_dal/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rmAutofit fontScale="90000"/>
          </a:bodyPr>
          <a:lstStyle/>
          <a:p>
            <a:pPr marL="0" indent="0"/>
            <a:r>
              <a:rPr lang="ru-RU" sz="3200" dirty="0" smtClean="0">
                <a:solidFill>
                  <a:srgbClr val="FF0000"/>
                </a:solidFill>
              </a:rPr>
              <a:t>Гипотеза:</a:t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3200" i="1" dirty="0" smtClean="0">
                <a:solidFill>
                  <a:schemeClr val="accent4">
                    <a:lumMod val="75000"/>
                  </a:schemeClr>
                </a:solidFill>
              </a:rPr>
              <a:t>тяжёлый школьный портфель (несоответствующий гигиеническим нормам),  повредит моей осанке и моему здоровью</a:t>
            </a:r>
            <a:endParaRPr lang="ru-RU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708920"/>
            <a:ext cx="5842992" cy="3417243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                         </a:t>
            </a:r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</a:rPr>
              <a:t>Методы исследования: 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FontTx/>
              <a:buChar char="-"/>
            </a:pPr>
            <a:r>
              <a:rPr lang="ru-RU" sz="2400" i="1" dirty="0">
                <a:solidFill>
                  <a:srgbClr val="7030A0"/>
                </a:solidFill>
              </a:rPr>
              <a:t>Опрос</a:t>
            </a:r>
          </a:p>
          <a:p>
            <a:pPr>
              <a:buFontTx/>
              <a:buChar char="-"/>
            </a:pPr>
            <a:r>
              <a:rPr lang="ru-RU" sz="2400" i="1" dirty="0">
                <a:solidFill>
                  <a:srgbClr val="7030A0"/>
                </a:solidFill>
              </a:rPr>
              <a:t>Наблюдение</a:t>
            </a:r>
          </a:p>
          <a:p>
            <a:pPr>
              <a:buFontTx/>
              <a:buChar char="-"/>
            </a:pPr>
            <a:r>
              <a:rPr lang="ru-RU" sz="2400" i="1" dirty="0">
                <a:solidFill>
                  <a:srgbClr val="7030A0"/>
                </a:solidFill>
              </a:rPr>
              <a:t>Беседа</a:t>
            </a:r>
          </a:p>
          <a:p>
            <a:pPr>
              <a:buFontTx/>
              <a:buChar char="-"/>
            </a:pPr>
            <a:r>
              <a:rPr lang="ru-RU" sz="2400" i="1" dirty="0">
                <a:solidFill>
                  <a:srgbClr val="7030A0"/>
                </a:solidFill>
              </a:rPr>
              <a:t>Сбор информации из книг, </a:t>
            </a:r>
            <a:r>
              <a:rPr lang="ru-RU" sz="2400" i="1" dirty="0" smtClean="0">
                <a:solidFill>
                  <a:srgbClr val="7030A0"/>
                </a:solidFill>
              </a:rPr>
              <a:t>интернета,</a:t>
            </a:r>
          </a:p>
          <a:p>
            <a:pPr>
              <a:buFontTx/>
              <a:buChar char="-"/>
            </a:pPr>
            <a:r>
              <a:rPr lang="ru-RU" sz="2400" i="1" dirty="0" smtClean="0">
                <a:solidFill>
                  <a:srgbClr val="7030A0"/>
                </a:solidFill>
              </a:rPr>
              <a:t> </a:t>
            </a:r>
            <a:r>
              <a:rPr lang="ru-RU" sz="2400" i="1" dirty="0">
                <a:solidFill>
                  <a:srgbClr val="7030A0"/>
                </a:solidFill>
              </a:rPr>
              <a:t>других </a:t>
            </a:r>
            <a:r>
              <a:rPr lang="ru-RU" sz="2400" i="1" dirty="0" smtClean="0">
                <a:solidFill>
                  <a:srgbClr val="7030A0"/>
                </a:solidFill>
              </a:rPr>
              <a:t>источников</a:t>
            </a:r>
            <a:endParaRPr lang="ru-RU" sz="2400" i="1" dirty="0">
              <a:solidFill>
                <a:srgbClr val="7030A0"/>
              </a:solidFill>
            </a:endParaRPr>
          </a:p>
          <a:p>
            <a:pPr>
              <a:buFontTx/>
              <a:buChar char="-"/>
            </a:pPr>
            <a:r>
              <a:rPr lang="ru-RU" sz="2400" i="1" dirty="0" smtClean="0">
                <a:solidFill>
                  <a:srgbClr val="7030A0"/>
                </a:solidFill>
              </a:rPr>
              <a:t>Эксперимент </a:t>
            </a:r>
            <a:r>
              <a:rPr lang="ru-RU" sz="2400" i="1" dirty="0">
                <a:solidFill>
                  <a:srgbClr val="7030A0"/>
                </a:solidFill>
              </a:rPr>
              <a:t>(</a:t>
            </a:r>
            <a:r>
              <a:rPr lang="ru-RU" sz="2400" i="1" dirty="0" smtClean="0">
                <a:solidFill>
                  <a:srgbClr val="7030A0"/>
                </a:solidFill>
              </a:rPr>
              <a:t>взвешивание)</a:t>
            </a:r>
            <a:endParaRPr lang="ru-RU" sz="2400" i="1" dirty="0">
              <a:solidFill>
                <a:srgbClr val="7030A0"/>
              </a:solidFill>
            </a:endParaRPr>
          </a:p>
        </p:txBody>
      </p:sp>
      <p:pic>
        <p:nvPicPr>
          <p:cNvPr id="1026" name="Picture 2" descr="C:\Users\админ\Desktop\Camera\IMG_20170320_120841.jpg"/>
          <p:cNvPicPr>
            <a:picLocks noChangeAspect="1" noChangeArrowheads="1"/>
          </p:cNvPicPr>
          <p:nvPr/>
        </p:nvPicPr>
        <p:blipFill>
          <a:blip r:embed="rId2" cstate="print"/>
          <a:srcRect r="21094" b="4403"/>
          <a:stretch>
            <a:fillRect/>
          </a:stretch>
        </p:blipFill>
        <p:spPr bwMode="auto">
          <a:xfrm>
            <a:off x="6804248" y="3356992"/>
            <a:ext cx="1872208" cy="30243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61595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i="1" dirty="0" smtClean="0">
                <a:cs typeface="Times New Roman" pitchFamily="18" charset="0"/>
              </a:rPr>
              <a:t>Актуальность темы: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25963"/>
          </a:xfrm>
        </p:spPr>
        <p:txBody>
          <a:bodyPr>
            <a:normAutofit fontScale="92500" lnSpcReduction="10000"/>
          </a:bodyPr>
          <a:lstStyle/>
          <a:p>
            <a:pPr>
              <a:buFontTx/>
              <a:buNone/>
            </a:pPr>
            <a:r>
              <a:rPr lang="ru-RU" altLang="ru-RU" dirty="0" smtClean="0"/>
              <a:t>           Именно в школьный период формируется здоровье человека. Сегодня по статистике: если какое-то количество детей приходит в школу здоровыми, то к 11 классу таковых практически нет. Происходит это  по разным причинам, в том числе  и из-за веса того же портфеля.</a:t>
            </a:r>
          </a:p>
          <a:p>
            <a:pPr>
              <a:buFontTx/>
              <a:buNone/>
            </a:pPr>
            <a:r>
              <a:rPr lang="ru-RU" altLang="ru-RU" dirty="0" smtClean="0"/>
              <a:t>     Вот почему мы считаем тему исследования «Влияние веса портфеля на здоровье школьника» актуальной и заслуживающей внимания.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i="1" dirty="0" smtClean="0">
                <a:solidFill>
                  <a:srgbClr val="00B050"/>
                </a:solidFill>
              </a:rPr>
              <a:t>История портфеля</a:t>
            </a:r>
            <a:endParaRPr lang="ru-RU" sz="3600" i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</a:rPr>
              <a:t>Ранец привыкли считать исключительно принадлежностью школьника. На самом –то деле этот предмет пришел к детям из армии. Если  в России солдаты брали с собой в поход вещевой мешок, то в Европе и, особенно в Германии, ранцы появились уже в 18 веке. И только  через 200 лет словом  «ранец» начали называть ученическую сумку.</a:t>
            </a:r>
            <a:endParaRPr lang="ru-RU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684" y="216349"/>
            <a:ext cx="2093382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796952"/>
            <a:ext cx="4536504" cy="30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04664"/>
            <a:ext cx="2552262" cy="1989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9639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9832" y="273050"/>
            <a:ext cx="5626968" cy="596426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endParaRPr lang="ru-RU" sz="2400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0" lvl="0" indent="0">
              <a:buNone/>
            </a:pP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</a:rPr>
              <a:t>До 1917 года портфель носили только дети богатых родителей, которые учились в гимназиях. </a:t>
            </a:r>
          </a:p>
          <a:p>
            <a:pPr marL="0" lvl="0" indent="0">
              <a:buNone/>
            </a:pPr>
            <a:endParaRPr lang="ru-RU" sz="2400" b="1" i="1" dirty="0" smtClean="0">
              <a:solidFill>
                <a:srgbClr val="00B050"/>
              </a:solidFill>
            </a:endParaRPr>
          </a:p>
          <a:p>
            <a:pPr marL="0" lvl="0" indent="0">
              <a:buNone/>
            </a:pPr>
            <a:r>
              <a:rPr lang="ru-RU" sz="2400" b="1" i="1" dirty="0" smtClean="0"/>
              <a:t>После </a:t>
            </a:r>
            <a:r>
              <a:rPr lang="ru-RU" sz="2400" b="1" i="1" dirty="0"/>
              <a:t>Великой Отечественной войны дети ходили в школу с полевыми сумками, доставшимися от вернувшихся с фронта родственников</a:t>
            </a:r>
            <a:r>
              <a:rPr lang="ru-RU" sz="2400" b="1" i="1" dirty="0">
                <a:solidFill>
                  <a:srgbClr val="00B050"/>
                </a:solidFill>
              </a:rPr>
              <a:t>. </a:t>
            </a:r>
            <a:endParaRPr lang="ru-RU" sz="2400" b="1" i="1" dirty="0" smtClean="0">
              <a:solidFill>
                <a:srgbClr val="00B050"/>
              </a:solidFill>
            </a:endParaRPr>
          </a:p>
          <a:p>
            <a:pPr marL="0" lvl="0" indent="0">
              <a:buNone/>
            </a:pPr>
            <a:endParaRPr lang="ru-RU" sz="2400" b="1" i="1" dirty="0" smtClean="0">
              <a:solidFill>
                <a:srgbClr val="00B050"/>
              </a:solidFill>
            </a:endParaRPr>
          </a:p>
          <a:p>
            <a:pPr marL="0" lvl="0" indent="0">
              <a:buNone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Позднее появились советские портфели. Слово « портфель» (порт – носить,«</a:t>
            </a:r>
            <a:r>
              <a:rPr lang="ru-RU" sz="2400" b="1" i="1" dirty="0" err="1" smtClean="0">
                <a:solidFill>
                  <a:schemeClr val="accent6">
                    <a:lumMod val="50000"/>
                  </a:schemeClr>
                </a:solidFill>
              </a:rPr>
              <a:t>фель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» - лист бумаги) пришло к нам из французского языка</a:t>
            </a:r>
            <a:r>
              <a:rPr lang="ru-RU" sz="2400" b="1" i="1" dirty="0" smtClean="0">
                <a:solidFill>
                  <a:srgbClr val="00B050"/>
                </a:solidFill>
              </a:rPr>
              <a:t>.</a:t>
            </a:r>
          </a:p>
          <a:p>
            <a:pPr marL="0" lvl="0" indent="0">
              <a:buNone/>
            </a:pPr>
            <a:endParaRPr lang="ru-RU" sz="2400" b="1" i="1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692696"/>
            <a:ext cx="2885257" cy="550547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869160"/>
            <a:ext cx="1800200" cy="1676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9642"/>
          <a:stretch>
            <a:fillRect/>
          </a:stretch>
        </p:blipFill>
        <p:spPr bwMode="auto">
          <a:xfrm>
            <a:off x="323528" y="332656"/>
            <a:ext cx="1691680" cy="2622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админ\Desktop\1361458227avatar2big.jpg"/>
          <p:cNvPicPr>
            <a:picLocks noChangeAspect="1" noChangeArrowheads="1"/>
          </p:cNvPicPr>
          <p:nvPr/>
        </p:nvPicPr>
        <p:blipFill>
          <a:blip r:embed="rId4" cstate="print"/>
          <a:srcRect t="3959"/>
          <a:stretch>
            <a:fillRect/>
          </a:stretch>
        </p:blipFill>
        <p:spPr bwMode="auto">
          <a:xfrm>
            <a:off x="611560" y="2996952"/>
            <a:ext cx="2304256" cy="17467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6655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8424936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1480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accent2">
                    <a:lumMod val="75000"/>
                  </a:schemeClr>
                </a:solidFill>
              </a:rPr>
              <a:t>ПОРТФЕЛИ НА КАРТИНАХ ИЗВЕСТНЫХ ХУДОЖНИКОВ</a:t>
            </a:r>
            <a:endParaRPr lang="ru-RU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Ф.П. Решетников «Опять двойка» 1952 г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427985" y="1535113"/>
            <a:ext cx="4464496" cy="639762"/>
          </a:xfrm>
        </p:spPr>
        <p:txBody>
          <a:bodyPr>
            <a:noAutofit/>
          </a:bodyPr>
          <a:lstStyle/>
          <a:p>
            <a:r>
              <a:rPr lang="ru-RU" sz="2200" dirty="0"/>
              <a:t>С.А. Григорьев «Вратарь» </a:t>
            </a:r>
            <a:endParaRPr lang="ru-RU" sz="2200" dirty="0" smtClean="0"/>
          </a:p>
          <a:p>
            <a:r>
              <a:rPr lang="ru-RU" sz="2200" dirty="0" smtClean="0"/>
              <a:t>1949 </a:t>
            </a:r>
            <a:r>
              <a:rPr lang="ru-RU" sz="2200" dirty="0"/>
              <a:t>г 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047" y="2276872"/>
            <a:ext cx="3816424" cy="2572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2276872"/>
            <a:ext cx="3437239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0206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5"/>
            <a:ext cx="33123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</a:rPr>
              <a:t>В 60 годы портфели были все как один – из коричневого кожзаменителя.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1440160" cy="1369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19872" y="1916832"/>
            <a:ext cx="5400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А во второй половине 80х  старшеклассники обзавелись «дипломатами» - жесткими  узкими чемоданчиками черного или коричневого цвета.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7" y="404666"/>
            <a:ext cx="2232247" cy="1457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3528" y="4293096"/>
            <a:ext cx="52565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На смену дипломатам в конце 80–</a:t>
            </a:r>
            <a:r>
              <a:rPr lang="ru-RU" sz="2000" dirty="0" err="1" smtClean="0">
                <a:solidFill>
                  <a:srgbClr val="C00000"/>
                </a:solidFill>
              </a:rPr>
              <a:t>х</a:t>
            </a:r>
            <a:r>
              <a:rPr lang="ru-RU" sz="2000" dirty="0" smtClean="0">
                <a:solidFill>
                  <a:srgbClr val="C00000"/>
                </a:solidFill>
              </a:rPr>
              <a:t> – в 90–</a:t>
            </a:r>
            <a:r>
              <a:rPr lang="ru-RU" sz="2000" dirty="0" err="1" smtClean="0">
                <a:solidFill>
                  <a:srgbClr val="C00000"/>
                </a:solidFill>
              </a:rPr>
              <a:t>х</a:t>
            </a:r>
            <a:r>
              <a:rPr lang="ru-RU" sz="2000" dirty="0" smtClean="0">
                <a:solidFill>
                  <a:srgbClr val="C00000"/>
                </a:solidFill>
              </a:rPr>
              <a:t> годах в моду вошли портфели необычной формы – вертикальные сумки с ремешком через плечо. Само слово «ранец» постепенно выходит из употребления, уступая место слову «рюкзак». Сегодня ассортимент их велик.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717032"/>
            <a:ext cx="3203848" cy="2791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16918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15995</TotalTime>
  <Words>837</Words>
  <Application>Microsoft Office PowerPoint</Application>
  <PresentationFormat>Экран (4:3)</PresentationFormat>
  <Paragraphs>91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СКОЛЬКО ВЕСИТ ЗДОРОВЬЕ</vt:lpstr>
      <vt:lpstr>Цель работы</vt:lpstr>
      <vt:lpstr>Гипотеза: тяжёлый школьный портфель (несоответствующий гигиеническим нормам),  повредит моей осанке и моему здоровью</vt:lpstr>
      <vt:lpstr>Актуальность темы:</vt:lpstr>
      <vt:lpstr>История портфеля</vt:lpstr>
      <vt:lpstr>Слайд 6</vt:lpstr>
      <vt:lpstr>Слайд 7</vt:lpstr>
      <vt:lpstr>ПОРТФЕЛИ НА КАРТИНАХ ИЗВЕСТНЫХ ХУДОЖНИКОВ</vt:lpstr>
      <vt:lpstr>Слайд 9</vt:lpstr>
      <vt:lpstr>Слайд 10</vt:lpstr>
      <vt:lpstr>Слайд 11</vt:lpstr>
      <vt:lpstr>УГРОЗА ЗА СПИНОЙ</vt:lpstr>
      <vt:lpstr>  В МОЁМ ПОРТФЕЛЕ МОЁ              ЗДОРОВЬЕ!!!           Медицинские работники утверждают, что у детей 6-9 лет осанка неустойчивая. Тяжёлый ранец - первый кирпичик к неправильной осанке. Плохая осанка затрудняет дыхание и кровообращение, ребёнок быстрее устаёт. А ещё согнутая спина и перекошенные плечи являются причиной различных заболеваний. </vt:lpstr>
      <vt:lpstr>ВЕС НАШИХ УЧЕБНИКОВ</vt:lpstr>
      <vt:lpstr>Соответствие портфелей 2-а класса гигиеническим нормам</vt:lpstr>
      <vt:lpstr>Правда о школьных портфелях</vt:lpstr>
      <vt:lpstr>Слайд 17</vt:lpstr>
      <vt:lpstr>Вывод</vt:lpstr>
      <vt:lpstr>Рекомендации</vt:lpstr>
      <vt:lpstr>Источники информации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ТАЙНА ШКОЛЬНОГО ПОРТФЕЛЯ</dc:title>
  <dc:creator>IRINA</dc:creator>
  <cp:lastModifiedBy>админ</cp:lastModifiedBy>
  <cp:revision>88</cp:revision>
  <dcterms:created xsi:type="dcterms:W3CDTF">2017-01-24T14:07:29Z</dcterms:created>
  <dcterms:modified xsi:type="dcterms:W3CDTF">2017-04-23T14:32:07Z</dcterms:modified>
</cp:coreProperties>
</file>