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9" r:id="rId12"/>
    <p:sldId id="267" r:id="rId13"/>
    <p:sldId id="268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2" autoAdjust="0"/>
    <p:restoredTop sz="94660"/>
  </p:normalViewPr>
  <p:slideViewPr>
    <p:cSldViewPr snapToGrid="0">
      <p:cViewPr varScale="1">
        <p:scale>
          <a:sx n="57" d="100"/>
          <a:sy n="57" d="100"/>
        </p:scale>
        <p:origin x="374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48A87A34-81AB-432B-8DAE-1953F412C126}" type="datetimeFigureOut">
              <a:rPr lang="en-US" dirty="0"/>
              <a:t>7/30/2024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7/30/2024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7/30/2024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7/30/2024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7/30/2024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7/30/2024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7/30/2024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7/30/2024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7/30/2024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7/30/2024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7/30/2024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7/30/2024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7/30/2024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7/30/2024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7/30/2024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7/30/2024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7/30/2024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7/30/2024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876424" y="268941"/>
            <a:ext cx="9862858" cy="3241022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Устное собеседование.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 Как подготовиться самостоятельно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76424" y="3602037"/>
            <a:ext cx="9956988" cy="2987021"/>
          </a:xfrm>
        </p:spPr>
        <p:txBody>
          <a:bodyPr>
            <a:normAutofit/>
          </a:bodyPr>
          <a:lstStyle/>
          <a:p>
            <a:r>
              <a:rPr lang="ru-RU" sz="2800" dirty="0" err="1" smtClean="0">
                <a:solidFill>
                  <a:srgbClr val="FF0000"/>
                </a:solidFill>
              </a:rPr>
              <a:t>Шедогубова</a:t>
            </a:r>
            <a:r>
              <a:rPr lang="ru-RU" sz="2800" dirty="0" smtClean="0">
                <a:solidFill>
                  <a:srgbClr val="FF0000"/>
                </a:solidFill>
              </a:rPr>
              <a:t> Е.П. – учитель русского языка и литературы КОУ ВО  «Семилукский центр психолого-педагогической, медицинской и социальной помощи»</a:t>
            </a:r>
          </a:p>
          <a:p>
            <a:r>
              <a:rPr lang="ru-RU" sz="2800" dirty="0">
                <a:solidFill>
                  <a:srgbClr val="FF0000"/>
                </a:solidFill>
              </a:rPr>
              <a:t>	</a:t>
            </a:r>
            <a:r>
              <a:rPr lang="ru-RU" sz="2800" dirty="0" smtClean="0">
                <a:solidFill>
                  <a:srgbClr val="FF0000"/>
                </a:solidFill>
              </a:rPr>
              <a:t>			2024</a:t>
            </a:r>
            <a:endParaRPr lang="ru-RU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425278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79929" y="618518"/>
            <a:ext cx="10972800" cy="5836070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rgbClr val="FF0000"/>
                </a:solidFill>
              </a:rPr>
              <a:t>Повествование </a:t>
            </a:r>
            <a:r>
              <a:rPr lang="ru-RU" dirty="0"/>
              <a:t>— это </a:t>
            </a:r>
            <a:r>
              <a:rPr lang="ru-RU" dirty="0" smtClean="0"/>
              <a:t>небольшая </a:t>
            </a:r>
            <a:r>
              <a:rPr lang="ru-RU" dirty="0"/>
              <a:t>история</a:t>
            </a:r>
            <a:r>
              <a:rPr lang="ru-RU" dirty="0" smtClean="0"/>
              <a:t>, которая могла произойти с учащимся, его знакомыми или родственниками. </a:t>
            </a:r>
            <a:r>
              <a:rPr lang="ru-RU" dirty="0"/>
              <a:t>В задании также </a:t>
            </a:r>
            <a:r>
              <a:rPr lang="ru-RU" dirty="0"/>
              <a:t> </a:t>
            </a:r>
            <a:r>
              <a:rPr lang="ru-RU" dirty="0" smtClean="0"/>
              <a:t>есть  краткий План повествования. Необходимо рассказать, </a:t>
            </a:r>
            <a:r>
              <a:rPr lang="ru-RU" dirty="0"/>
              <a:t>что произошло, когда, где, кто </a:t>
            </a:r>
            <a:r>
              <a:rPr lang="ru-RU" dirty="0" smtClean="0"/>
              <a:t>участники. </a:t>
            </a:r>
            <a:r>
              <a:rPr lang="ru-RU" dirty="0"/>
              <a:t>Как </a:t>
            </a:r>
            <a:r>
              <a:rPr lang="ru-RU" dirty="0" smtClean="0"/>
              <a:t>проходила подготовка.</a:t>
            </a:r>
            <a:br>
              <a:rPr lang="ru-RU" dirty="0" smtClean="0"/>
            </a:br>
            <a:r>
              <a:rPr lang="ru-RU" dirty="0" smtClean="0"/>
              <a:t>Можно добавить детали, описание, чувства и эмоции, дать оценку событию.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456176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6518" y="618518"/>
            <a:ext cx="11577917" cy="5809176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			Рассуждение</a:t>
            </a:r>
            <a:r>
              <a:rPr lang="ru-RU" dirty="0" smtClean="0"/>
              <a:t> </a:t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Это по сути устное мини-сочинение</a:t>
            </a:r>
            <a:r>
              <a:rPr lang="ru-RU" dirty="0"/>
              <a:t>: вступление, основная часть, заключение. </a:t>
            </a:r>
            <a:r>
              <a:rPr lang="ru-RU" dirty="0" smtClean="0"/>
              <a:t>В начале  высказывания -  </a:t>
            </a:r>
            <a:r>
              <a:rPr lang="ru-RU" dirty="0"/>
              <a:t>тезис, далее </a:t>
            </a:r>
            <a:r>
              <a:rPr lang="ru-RU" dirty="0"/>
              <a:t> </a:t>
            </a:r>
            <a:r>
              <a:rPr lang="ru-RU" dirty="0" smtClean="0"/>
              <a:t>-  аргументы за или против </a:t>
            </a:r>
            <a:r>
              <a:rPr lang="ru-RU" dirty="0"/>
              <a:t>и </a:t>
            </a:r>
            <a:r>
              <a:rPr lang="ru-RU" dirty="0" smtClean="0"/>
              <a:t>итог-заключение.</a:t>
            </a:r>
            <a:br>
              <a:rPr lang="ru-RU" dirty="0" smtClean="0"/>
            </a:br>
            <a:r>
              <a:rPr lang="ru-RU" dirty="0"/>
              <a:t>Максимальный балл за монолог — 3 балла Монолог должен выглядеть как цельное высказывание и содержать </a:t>
            </a:r>
            <a:r>
              <a:rPr lang="ru-RU" dirty="0" smtClean="0"/>
              <a:t>10 фраз</a:t>
            </a:r>
            <a:r>
              <a:rPr lang="ru-RU" dirty="0"/>
              <a:t>. </a:t>
            </a:r>
            <a:br>
              <a:rPr lang="ru-RU" dirty="0"/>
            </a:br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0089178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4094" y="618518"/>
            <a:ext cx="11053481" cy="5634364"/>
          </a:xfrm>
        </p:spPr>
        <p:txBody>
          <a:bodyPr>
            <a:normAutofit/>
          </a:bodyPr>
          <a:lstStyle/>
          <a:p>
            <a:r>
              <a:rPr lang="ru-RU" dirty="0" smtClean="0"/>
              <a:t>				</a:t>
            </a:r>
            <a:r>
              <a:rPr lang="ru-RU" dirty="0" smtClean="0">
                <a:solidFill>
                  <a:srgbClr val="FF0000"/>
                </a:solidFill>
              </a:rPr>
              <a:t>Диалог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dirty="0"/>
              <a:t>Экзаменатор-собеседник задает вопросы, которые представлены у него на карточке. </a:t>
            </a:r>
            <a:r>
              <a:rPr lang="ru-RU" dirty="0" smtClean="0"/>
              <a:t>УЧАЩЕМУСЯ Необходимо </a:t>
            </a:r>
            <a:r>
              <a:rPr lang="ru-RU" dirty="0">
                <a:solidFill>
                  <a:srgbClr val="FF0000"/>
                </a:solidFill>
              </a:rPr>
              <a:t>без подготовки </a:t>
            </a:r>
            <a:r>
              <a:rPr lang="ru-RU" dirty="0"/>
              <a:t>ответить на 3-4  вопроса. Максимальный </a:t>
            </a:r>
            <a:r>
              <a:rPr lang="ru-RU" dirty="0" smtClean="0"/>
              <a:t>балл </a:t>
            </a:r>
            <a:r>
              <a:rPr lang="ru-RU" dirty="0"/>
              <a:t>— 2 балла. Важно </a:t>
            </a:r>
            <a:r>
              <a:rPr lang="ru-RU" dirty="0" smtClean="0"/>
              <a:t>дать развернутые ответы на вопросы, обозначить собственную позицию, высказать собственное мнение. Если учащийся испытывает затруднения, экзаменатор-собеседник </a:t>
            </a:r>
            <a:r>
              <a:rPr lang="ru-RU" dirty="0"/>
              <a:t>может задать ему наводящие </a:t>
            </a:r>
            <a:r>
              <a:rPr lang="ru-RU" dirty="0" smtClean="0"/>
              <a:t>вопросы.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7556474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1706" y="322683"/>
            <a:ext cx="11645153" cy="6347058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РЕКОМЕНДАЦИИ ПО САМОСТОЯТЕЛЬНОЙ ПОДГОТОВКЕ К УСТНОМУ СОБЕСЕДОВАНИЮ</a:t>
            </a:r>
            <a:br>
              <a:rPr lang="ru-RU" sz="3200" dirty="0" smtClean="0">
                <a:solidFill>
                  <a:srgbClr val="FF0000"/>
                </a:solidFill>
              </a:rPr>
            </a:br>
            <a:r>
              <a:rPr lang="ru-RU" sz="3200" dirty="0" smtClean="0">
                <a:solidFill>
                  <a:srgbClr val="FF0000"/>
                </a:solidFill>
              </a:rPr>
              <a:t> </a:t>
            </a:r>
            <a:r>
              <a:rPr lang="ru-RU" sz="3200" dirty="0" smtClean="0"/>
              <a:t>-</a:t>
            </a:r>
            <a:r>
              <a:rPr lang="ru-RU" sz="3200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/>
              <a:t>чТЕНИЕ</a:t>
            </a:r>
            <a:r>
              <a:rPr lang="ru-RU" dirty="0" smtClean="0"/>
              <a:t> </a:t>
            </a:r>
            <a:r>
              <a:rPr lang="ru-RU" dirty="0" err="1" smtClean="0"/>
              <a:t>текстОВ</a:t>
            </a:r>
            <a:r>
              <a:rPr lang="ru-RU" dirty="0" smtClean="0"/>
              <a:t> </a:t>
            </a:r>
            <a:r>
              <a:rPr lang="ru-RU" dirty="0"/>
              <a:t>вслух;</a:t>
            </a:r>
            <a:br>
              <a:rPr lang="ru-RU" dirty="0"/>
            </a:br>
            <a:r>
              <a:rPr lang="ru-RU" dirty="0" smtClean="0"/>
              <a:t> - </a:t>
            </a:r>
            <a:r>
              <a:rPr lang="ru-RU" dirty="0" err="1" smtClean="0"/>
              <a:t>перескаЗ</a:t>
            </a:r>
            <a:r>
              <a:rPr lang="ru-RU" dirty="0" smtClean="0"/>
              <a:t> </a:t>
            </a:r>
            <a:r>
              <a:rPr lang="ru-RU" dirty="0" err="1" smtClean="0"/>
              <a:t>текстОВ</a:t>
            </a:r>
            <a:r>
              <a:rPr lang="ru-RU" dirty="0" smtClean="0"/>
              <a:t>, СТАТЕЙ, УЧЕБНЫХ МАТЕРИАЛОВ;</a:t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smtClean="0"/>
              <a:t>- ЛИКВИДАЦИЯ </a:t>
            </a:r>
            <a:r>
              <a:rPr lang="ru-RU" dirty="0" smtClean="0"/>
              <a:t>слов-паразитов </a:t>
            </a:r>
            <a:r>
              <a:rPr lang="ru-RU" smtClean="0"/>
              <a:t>В ПОВСЕДНЕВНОМ </a:t>
            </a:r>
            <a:r>
              <a:rPr lang="ru-RU" dirty="0" smtClean="0"/>
              <a:t>ОБЩЕНИИ;</a:t>
            </a: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 - УЧАСТИЕ В </a:t>
            </a:r>
            <a:r>
              <a:rPr lang="ru-RU" dirty="0"/>
              <a:t>пробных итоговых </a:t>
            </a:r>
            <a:r>
              <a:rPr lang="ru-RU" dirty="0" smtClean="0"/>
              <a:t>собеседованиях НА ОБУЧАЮЩИХ САЙТАХ.</a:t>
            </a: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		</a:t>
            </a:r>
            <a:r>
              <a:rPr lang="ru-RU" dirty="0" smtClean="0">
                <a:solidFill>
                  <a:srgbClr val="FF0000"/>
                </a:solidFill>
              </a:rPr>
              <a:t>УДАЧИ В РАБОТЕ!</a:t>
            </a:r>
            <a:endParaRPr lang="ru-RU" sz="3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12470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5728494"/>
          </a:xfrm>
        </p:spPr>
        <p:txBody>
          <a:bodyPr>
            <a:normAutofit/>
          </a:bodyPr>
          <a:lstStyle/>
          <a:p>
            <a:r>
              <a:rPr lang="ru-RU" dirty="0" smtClean="0"/>
              <a:t>- структура, критерии </a:t>
            </a:r>
            <a:r>
              <a:rPr lang="ru-RU" dirty="0"/>
              <a:t>устного собеседования и </a:t>
            </a:r>
            <a:r>
              <a:rPr lang="ru-RU" dirty="0" smtClean="0"/>
              <a:t>методы подготовки к нему</a:t>
            </a:r>
            <a:br>
              <a:rPr lang="ru-RU" dirty="0" smtClean="0"/>
            </a:br>
            <a:r>
              <a:rPr lang="ru-RU" dirty="0" smtClean="0"/>
              <a:t>- Что важно </a:t>
            </a:r>
            <a:r>
              <a:rPr lang="ru-RU" dirty="0"/>
              <a:t>знать об устном собеседовании</a:t>
            </a:r>
            <a:br>
              <a:rPr lang="ru-RU" dirty="0"/>
            </a:br>
            <a:r>
              <a:rPr lang="ru-RU" dirty="0" smtClean="0"/>
              <a:t>- Как проходит собеседование. </a:t>
            </a: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- Критерии оценивания работы учащегося</a:t>
            </a: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- Как готовиться самостоятельно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020523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575538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	устное </a:t>
            </a:r>
            <a:r>
              <a:rPr lang="ru-RU" dirty="0"/>
              <a:t>собеседование </a:t>
            </a:r>
            <a:r>
              <a:rPr lang="ru-RU" dirty="0" smtClean="0"/>
              <a:t>состоит </a:t>
            </a:r>
            <a:r>
              <a:rPr lang="ru-RU" dirty="0"/>
              <a:t>из </a:t>
            </a:r>
            <a:r>
              <a:rPr lang="ru-RU" dirty="0" smtClean="0"/>
              <a:t>четырех </a:t>
            </a:r>
            <a:r>
              <a:rPr lang="ru-RU" dirty="0"/>
              <a:t>заданий. </a:t>
            </a:r>
            <a:r>
              <a:rPr lang="ru-RU" dirty="0" smtClean="0"/>
              <a:t>Оценивается ответ учащегося по принципу  «зачет» или «незачет».</a:t>
            </a: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	Собеседование </a:t>
            </a:r>
            <a:r>
              <a:rPr lang="ru-RU" dirty="0"/>
              <a:t>проверяет </a:t>
            </a:r>
            <a:r>
              <a:rPr lang="ru-RU" dirty="0" smtClean="0"/>
              <a:t>способность к коммуникации выпускников </a:t>
            </a:r>
            <a:r>
              <a:rPr lang="ru-RU" dirty="0"/>
              <a:t>девятых </a:t>
            </a:r>
            <a:r>
              <a:rPr lang="ru-RU" dirty="0" smtClean="0"/>
              <a:t>классов</a:t>
            </a:r>
            <a:r>
              <a:rPr lang="ru-RU" dirty="0"/>
              <a:t>:</a:t>
            </a:r>
            <a:r>
              <a:rPr lang="ru-RU" dirty="0" smtClean="0"/>
              <a:t> </a:t>
            </a:r>
            <a:r>
              <a:rPr lang="ru-RU" dirty="0"/>
              <a:t>чтение текста вслух, пересказ текста с цитатой, </a:t>
            </a:r>
            <a:r>
              <a:rPr lang="ru-RU" dirty="0" smtClean="0"/>
              <a:t>умение  построить  монолог </a:t>
            </a:r>
            <a:r>
              <a:rPr lang="ru-RU" dirty="0"/>
              <a:t>и </a:t>
            </a:r>
            <a:r>
              <a:rPr lang="ru-RU" dirty="0" smtClean="0"/>
              <a:t>вступить в диалог.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 </a:t>
            </a:r>
            <a:r>
              <a:rPr lang="ru-RU" dirty="0" smtClean="0"/>
              <a:t>	 </a:t>
            </a:r>
            <a:r>
              <a:rPr lang="ru-RU" dirty="0"/>
              <a:t>итоговое собеседование служит допуском к основному государственному экзамену, ОГЭ. Для успешной сдачи необходимо набрать минимум 10 баллов из 20 </a:t>
            </a:r>
            <a:r>
              <a:rPr lang="ru-RU" dirty="0" smtClean="0"/>
              <a:t>ВОЗМОЖНЫХ.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867970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1412" y="282389"/>
            <a:ext cx="10745787" cy="621254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	Регламент проведения устного собеседования устанавливают </a:t>
            </a:r>
            <a:r>
              <a:rPr lang="ru-RU" dirty="0" err="1"/>
              <a:t>Рособрнадзор</a:t>
            </a:r>
            <a:r>
              <a:rPr lang="ru-RU" dirty="0"/>
              <a:t> и Министерство </a:t>
            </a:r>
            <a:r>
              <a:rPr lang="ru-RU" dirty="0" smtClean="0"/>
              <a:t>просвещения </a:t>
            </a:r>
            <a:r>
              <a:rPr lang="ru-RU" dirty="0" err="1" smtClean="0"/>
              <a:t>рф</a:t>
            </a:r>
            <a:r>
              <a:rPr lang="ru-RU" dirty="0" smtClean="0"/>
              <a:t>. Устное собеседование проводится Во </a:t>
            </a:r>
            <a:r>
              <a:rPr lang="ru-RU" dirty="0"/>
              <a:t>вторую среду </a:t>
            </a:r>
            <a:r>
              <a:rPr lang="ru-RU" dirty="0" smtClean="0"/>
              <a:t>февраля. </a:t>
            </a:r>
            <a:br>
              <a:rPr lang="ru-RU" dirty="0" smtClean="0"/>
            </a:br>
            <a:r>
              <a:rPr lang="ru-RU" dirty="0" smtClean="0"/>
              <a:t>	В </a:t>
            </a:r>
            <a:r>
              <a:rPr lang="ru-RU" dirty="0"/>
              <a:t>аудитории </a:t>
            </a:r>
            <a:r>
              <a:rPr lang="ru-RU" dirty="0" smtClean="0"/>
              <a:t>находятся </a:t>
            </a:r>
            <a:r>
              <a:rPr lang="ru-RU" dirty="0"/>
              <a:t>три человека: экзаменатор-собеседник, эксперт и ученик. Эксперт  слушает ответы и оценивает </a:t>
            </a:r>
            <a:r>
              <a:rPr lang="ru-RU" dirty="0" smtClean="0"/>
              <a:t>ИХ. </a:t>
            </a:r>
            <a:r>
              <a:rPr lang="ru-RU" dirty="0"/>
              <a:t>В начале экзамена участник получает текст для чтения, черновик, материалы для монолога. Во время экзамена ответы записывают на диктофон. Результат — «зачет» или «незачет» — участник экзамена узнает не позднее чем через пять календарных дней с даты проведения.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960690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1412" y="618517"/>
            <a:ext cx="10570975" cy="6078117"/>
          </a:xfrm>
        </p:spPr>
        <p:txBody>
          <a:bodyPr/>
          <a:lstStyle/>
          <a:p>
            <a:r>
              <a:rPr lang="ru-RU" dirty="0"/>
              <a:t>Экзамен состоит из двух частей, включающих четыре задания. Первая часть — чтение текста вслух и подробный пересказ с </a:t>
            </a:r>
            <a:r>
              <a:rPr lang="ru-RU" dirty="0" smtClean="0"/>
              <a:t>включением цитаты. </a:t>
            </a:r>
            <a:r>
              <a:rPr lang="ru-RU" dirty="0"/>
              <a:t>Во второй части ученик </a:t>
            </a:r>
            <a:r>
              <a:rPr lang="ru-RU" dirty="0" smtClean="0"/>
              <a:t>готовит  </a:t>
            </a:r>
            <a:r>
              <a:rPr lang="ru-RU" dirty="0"/>
              <a:t>монолог </a:t>
            </a:r>
            <a:r>
              <a:rPr lang="ru-RU" dirty="0" smtClean="0"/>
              <a:t> по определенной теме и </a:t>
            </a:r>
            <a:r>
              <a:rPr lang="ru-RU" dirty="0"/>
              <a:t>участвует в диалоге.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511126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0306" y="268941"/>
            <a:ext cx="11308975" cy="6239435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				</a:t>
            </a:r>
            <a:r>
              <a:rPr lang="ru-RU" dirty="0" smtClean="0">
                <a:solidFill>
                  <a:srgbClr val="FF0000"/>
                </a:solidFill>
              </a:rPr>
              <a:t>Чтение текста</a:t>
            </a:r>
            <a:r>
              <a:rPr lang="ru-RU" dirty="0">
                <a:solidFill>
                  <a:srgbClr val="FF0000"/>
                </a:solidFill>
              </a:rPr>
              <a:t/>
            </a:r>
            <a:br>
              <a:rPr lang="ru-RU" dirty="0">
                <a:solidFill>
                  <a:srgbClr val="FF0000"/>
                </a:solidFill>
              </a:rPr>
            </a:br>
            <a:r>
              <a:rPr lang="ru-RU" dirty="0" smtClean="0"/>
              <a:t>	 </a:t>
            </a:r>
            <a:r>
              <a:rPr lang="ru-RU" dirty="0"/>
              <a:t>Участнику дают текст из четырех абзацев на 170—200 слов, обычно он посвящен выдающимся </a:t>
            </a:r>
            <a:r>
              <a:rPr lang="ru-RU" dirty="0" smtClean="0"/>
              <a:t>людям, ИСТОРИЧЕСКИМ ЛИЧНОСТЯМ. </a:t>
            </a:r>
            <a:r>
              <a:rPr lang="ru-RU" dirty="0"/>
              <a:t>На подготовку к чтению у ученика есть 2 минуты. За эти 2 </a:t>
            </a:r>
            <a:r>
              <a:rPr lang="ru-RU" dirty="0" smtClean="0"/>
              <a:t>минуты нужно  </a:t>
            </a:r>
            <a:r>
              <a:rPr lang="ru-RU" dirty="0"/>
              <a:t>обратить внимание на все имена, фамилии, даты, города, термины, которые могут вызвать затруднения при прочтении. Максимальный балл за это задание — 3 балла. Его оценивают по трем критериям: интонации, темпу чтения, искажению слов. За соответствие каждому критерию дают 1 балл. </a:t>
            </a:r>
            <a:r>
              <a:rPr lang="ru-RU" dirty="0" smtClean="0"/>
              <a:t>Учащимся, </a:t>
            </a:r>
            <a:r>
              <a:rPr lang="ru-RU" dirty="0"/>
              <a:t>имеющим статус ОВЗ, увеличивается время на подготовку вдвое.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128475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3753" y="147918"/>
            <a:ext cx="11349318" cy="64008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	Пересказ </a:t>
            </a:r>
            <a:r>
              <a:rPr lang="ru-RU" dirty="0">
                <a:solidFill>
                  <a:srgbClr val="FF0000"/>
                </a:solidFill>
              </a:rPr>
              <a:t>текста с включением </a:t>
            </a:r>
            <a:r>
              <a:rPr lang="ru-RU" dirty="0" smtClean="0">
                <a:solidFill>
                  <a:srgbClr val="FF0000"/>
                </a:solidFill>
              </a:rPr>
              <a:t>цитаты</a:t>
            </a:r>
            <a:r>
              <a:rPr lang="ru-RU" dirty="0">
                <a:solidFill>
                  <a:srgbClr val="FF0000"/>
                </a:solidFill>
              </a:rPr>
              <a:t/>
            </a:r>
            <a:br>
              <a:rPr lang="ru-RU" dirty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	</a:t>
            </a:r>
            <a:r>
              <a:rPr lang="ru-RU" dirty="0" smtClean="0"/>
              <a:t>После </a:t>
            </a:r>
            <a:r>
              <a:rPr lang="ru-RU" dirty="0"/>
              <a:t>чтения вслух участник пересказывает текст, цитируя приведенное высказывание. Время на подготовку — 2 минуты, для учащихся с ОВЗ – 4 минуты. В этом задании у школьника есть поле для заметок. Во время ответа  ученику оставляют только черновик и цитату. </a:t>
            </a:r>
            <a:r>
              <a:rPr lang="ru-RU" dirty="0" smtClean="0"/>
              <a:t>	</a:t>
            </a:r>
            <a:br>
              <a:rPr lang="ru-RU" dirty="0" smtClean="0"/>
            </a:br>
            <a:r>
              <a:rPr lang="ru-RU" dirty="0"/>
              <a:t>	</a:t>
            </a:r>
            <a:r>
              <a:rPr lang="ru-RU" dirty="0" smtClean="0"/>
              <a:t>При </a:t>
            </a:r>
            <a:r>
              <a:rPr lang="ru-RU" dirty="0"/>
              <a:t>подготовке к пересказу </a:t>
            </a:r>
            <a:r>
              <a:rPr lang="ru-RU" dirty="0" smtClean="0"/>
              <a:t>текста следует </a:t>
            </a:r>
            <a:r>
              <a:rPr lang="ru-RU" dirty="0"/>
              <a:t>обратить особое внимание на сохранение </a:t>
            </a:r>
            <a:r>
              <a:rPr lang="ru-RU" dirty="0" err="1"/>
              <a:t>микротем</a:t>
            </a:r>
            <a:r>
              <a:rPr lang="ru-RU" dirty="0"/>
              <a:t>. При пересказе важно вставить цитату и назвать ее источник (кто о ком или о чем что сказал). Максимальный балл за это задание — 4. Если упущена одна </a:t>
            </a:r>
            <a:r>
              <a:rPr lang="ru-RU" dirty="0" err="1"/>
              <a:t>микротема</a:t>
            </a:r>
            <a:r>
              <a:rPr lang="ru-RU" dirty="0"/>
              <a:t>, </a:t>
            </a:r>
            <a:r>
              <a:rPr lang="ru-RU" dirty="0" err="1" smtClean="0"/>
              <a:t>снимАЕТСЯ</a:t>
            </a:r>
            <a:r>
              <a:rPr lang="ru-RU" dirty="0" smtClean="0"/>
              <a:t> </a:t>
            </a:r>
            <a:r>
              <a:rPr lang="ru-RU" dirty="0"/>
              <a:t>балл.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613778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2730" y="389965"/>
            <a:ext cx="11443446" cy="6118411"/>
          </a:xfrm>
        </p:spPr>
        <p:txBody>
          <a:bodyPr/>
          <a:lstStyle/>
          <a:p>
            <a:r>
              <a:rPr lang="ru-RU" dirty="0" smtClean="0"/>
              <a:t>			</a:t>
            </a:r>
            <a:r>
              <a:rPr lang="ru-RU" dirty="0" smtClean="0">
                <a:solidFill>
                  <a:srgbClr val="FF0000"/>
                </a:solidFill>
              </a:rPr>
              <a:t>Монолог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	В блоке устных ответов в монологе </a:t>
            </a:r>
            <a:r>
              <a:rPr lang="ru-RU" dirty="0"/>
              <a:t>ученику </a:t>
            </a:r>
            <a:r>
              <a:rPr lang="ru-RU" dirty="0" smtClean="0"/>
              <a:t>надо  </a:t>
            </a:r>
            <a:r>
              <a:rPr lang="ru-RU" dirty="0"/>
              <a:t>выбрать один из трех типов речи — повествование, описание или рассуждение — и придумать высказывание минимум на 10 фраз-предложений.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	На </a:t>
            </a:r>
            <a:r>
              <a:rPr lang="ru-RU" dirty="0"/>
              <a:t>подготовку к монологу </a:t>
            </a:r>
            <a:r>
              <a:rPr lang="ru-RU" dirty="0" smtClean="0"/>
              <a:t>дается </a:t>
            </a:r>
            <a:r>
              <a:rPr lang="ru-RU" dirty="0"/>
              <a:t>1 </a:t>
            </a:r>
            <a:r>
              <a:rPr lang="ru-RU" dirty="0" smtClean="0"/>
              <a:t>минуту (ОВЗ -2 минуты), </a:t>
            </a:r>
            <a:r>
              <a:rPr lang="ru-RU" dirty="0"/>
              <a:t>пользоваться черновиком нельзя. Учащимся  предоставлены опорные вопросы. Фразы считаются по количеству грамматических основ в предложениях. 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551180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7541" y="497541"/>
            <a:ext cx="11174506" cy="5849471"/>
          </a:xfrm>
        </p:spPr>
        <p:txBody>
          <a:bodyPr/>
          <a:lstStyle/>
          <a:p>
            <a:r>
              <a:rPr lang="ru-RU" dirty="0" smtClean="0"/>
              <a:t>			</a:t>
            </a:r>
            <a:r>
              <a:rPr lang="ru-RU" dirty="0" smtClean="0">
                <a:solidFill>
                  <a:srgbClr val="FF0000"/>
                </a:solidFill>
              </a:rPr>
              <a:t>ОПИСАНИЕ ФОТОГРАФИИ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	При выборе фотографии учащийся должен описать  происходящее на ней в 10 фразах. Потребуется включить  фантазию, присмотреться к деталям, развернуть описание, добавить вводные  и заключительные фразы.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8961156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онтур">
  <a:themeElements>
    <a:clrScheme name="Circuit">
      <a:dk1>
        <a:sysClr val="windowText" lastClr="000000"/>
      </a:dk1>
      <a:lt1>
        <a:sysClr val="window" lastClr="FFFFFF"/>
      </a:lt1>
      <a:dk2>
        <a:srgbClr val="134770"/>
      </a:dk2>
      <a:lt2>
        <a:srgbClr val="82FFFF"/>
      </a:lt2>
      <a:accent1>
        <a:srgbClr val="9ACD4C"/>
      </a:accent1>
      <a:accent2>
        <a:srgbClr val="FAA93A"/>
      </a:accent2>
      <a:accent3>
        <a:srgbClr val="D35940"/>
      </a:accent3>
      <a:accent4>
        <a:srgbClr val="B258D3"/>
      </a:accent4>
      <a:accent5>
        <a:srgbClr val="63A0CC"/>
      </a:accent5>
      <a:accent6>
        <a:srgbClr val="8AC4A7"/>
      </a:accent6>
      <a:hlink>
        <a:srgbClr val="B8FA56"/>
      </a:hlink>
      <a:folHlink>
        <a:srgbClr val="7AF8CC"/>
      </a:folHlink>
    </a:clrScheme>
    <a:fontScheme name="Circui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ircuit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0911B802-464C-4241-8DD9-B60FF88E379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TM04033919[[fn=Контур]]</Template>
  <TotalTime>352</TotalTime>
  <Words>121</Words>
  <Application>Microsoft Office PowerPoint</Application>
  <PresentationFormat>Широкоэкранный</PresentationFormat>
  <Paragraphs>15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7" baseType="lpstr">
      <vt:lpstr>Arial</vt:lpstr>
      <vt:lpstr>Trebuchet MS</vt:lpstr>
      <vt:lpstr>Tw Cen MT</vt:lpstr>
      <vt:lpstr>Контур</vt:lpstr>
      <vt:lpstr>Устное собеседование.  Как подготовиться самостоятельно</vt:lpstr>
      <vt:lpstr>- структура, критерии устного собеседования и методы подготовки к нему - Что важно знать об устном собеседовании - Как проходит собеседование.  - Критерии оценивания работы учащегося - Как готовиться самостоятельно </vt:lpstr>
      <vt:lpstr> устное собеседование состоит из четырех заданий. Оценивается ответ учащегося по принципу  «зачет» или «незачет».  Собеседование проверяет способность к коммуникации выпускников девятых классов: чтение текста вслух, пересказ текста с цитатой, умение  построить  монолог и вступить в диалог.    итоговое собеседование служит допуском к основному государственному экзамену, ОГЭ. Для успешной сдачи необходимо набрать минимум 10 баллов из 20 ВОЗМОЖНЫХ.</vt:lpstr>
      <vt:lpstr> Регламент проведения устного собеседования устанавливают Рособрнадзор и Министерство просвещения рф. Устное собеседование проводится Во вторую среду февраля.   В аудитории находятся три человека: экзаменатор-собеседник, эксперт и ученик. Эксперт  слушает ответы и оценивает ИХ. В начале экзамена участник получает текст для чтения, черновик, материалы для монолога. Во время экзамена ответы записывают на диктофон. Результат — «зачет» или «незачет» — участник экзамена узнает не позднее чем через пять календарных дней с даты проведения. </vt:lpstr>
      <vt:lpstr>Экзамен состоит из двух частей, включающих четыре задания. Первая часть — чтение текста вслух и подробный пересказ с включением цитаты. Во второй части ученик готовит  монолог  по определенной теме и участвует в диалоге. </vt:lpstr>
      <vt:lpstr>    Чтение текста   Участнику дают текст из четырех абзацев на 170—200 слов, обычно он посвящен выдающимся людям, ИСТОРИЧЕСКИМ ЛИЧНОСТЯМ. На подготовку к чтению у ученика есть 2 минуты. За эти 2 минуты нужно  обратить внимание на все имена, фамилии, даты, города, термины, которые могут вызвать затруднения при прочтении. Максимальный балл за это задание — 3 балла. Его оценивают по трем критериям: интонации, темпу чтения, искажению слов. За соответствие каждому критерию дают 1 балл. Учащимся, имеющим статус ОВЗ, увеличивается время на подготовку вдвое. </vt:lpstr>
      <vt:lpstr> Пересказ текста с включением цитаты  После чтения вслух участник пересказывает текст, цитируя приведенное высказывание. Время на подготовку — 2 минуты, для учащихся с ОВЗ – 4 минуты. В этом задании у школьника есть поле для заметок. Во время ответа  ученику оставляют только черновик и цитату.    При подготовке к пересказу текста следует обратить особое внимание на сохранение микротем. При пересказе важно вставить цитату и назвать ее источник (кто о ком или о чем что сказал). Максимальный балл за это задание — 4. Если упущена одна микротема, снимАЕТСЯ балл. </vt:lpstr>
      <vt:lpstr>   Монолог   В блоке устных ответов в монологе ученику надо  выбрать один из трех типов речи — повествование, описание или рассуждение — и придумать высказывание минимум на 10 фраз-предложений.   На подготовку к монологу дается 1 минуту (ОВЗ -2 минуты), пользоваться черновиком нельзя. Учащимся  предоставлены опорные вопросы. Фразы считаются по количеству грамматических основ в предложениях.  </vt:lpstr>
      <vt:lpstr>   ОПИСАНИЕ ФОТОГРАФИИ  При выборе фотографии учащийся должен описать  происходящее на ней в 10 фразах. Потребуется включить  фантазию, присмотреться к деталям, развернуть описание, добавить вводные  и заключительные фразы.</vt:lpstr>
      <vt:lpstr>Повествование — это небольшая история, которая могла произойти с учащимся, его знакомыми или родственниками. В задании также  есть  краткий План повествования. Необходимо рассказать, что произошло, когда, где, кто участники. Как проходила подготовка. Можно добавить детали, описание, чувства и эмоции, дать оценку событию. </vt:lpstr>
      <vt:lpstr>   Рассуждение   Это по сути устное мини-сочинение: вступление, основная часть, заключение. В начале  высказывания -  тезис, далее  -  аргументы за или против и итог-заключение. Максимальный балл за монолог — 3 балла Монолог должен выглядеть как цельное высказывание и содержать 10 фраз.   </vt:lpstr>
      <vt:lpstr>    Диалог  Экзаменатор-собеседник задает вопросы, которые представлены у него на карточке. УЧАЩЕМУСЯ Необходимо без подготовки ответить на 3-4  вопроса. Максимальный балл — 2 балла. Важно дать развернутые ответы на вопросы, обозначить собственную позицию, высказать собственное мнение. Если учащийся испытывает затруднения, экзаменатор-собеседник может задать ему наводящие вопросы.</vt:lpstr>
      <vt:lpstr>РЕКОМЕНДАЦИИ ПО САМОСТОЯТЕЛЬНОЙ ПОДГОТОВКЕ К УСТНОМУ СОБЕСЕДОВАНИЮ  - чТЕНИЕ текстОВ вслух;  - перескаЗ текстОВ, СТАТЕЙ, УЧЕБНЫХ МАТЕРИАЛОВ;  - ЛИКВИДАЦИЯ слов-паразитов В ПОВСЕДНЕВНОМ ОБЩЕНИИ;  - УЧАСТИЕ В пробных итоговых собеседованиях НА ОБУЧАЮЩИХ САЙТАХ.   УДАЧИ В РАБОТЕ!</vt:lpstr>
    </vt:vector>
  </TitlesOfParts>
  <Company>Test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Устное собеседование.  Как подготовиться самостоятельно</dc:title>
  <dc:creator>Test</dc:creator>
  <cp:lastModifiedBy>Test</cp:lastModifiedBy>
  <cp:revision>9</cp:revision>
  <dcterms:created xsi:type="dcterms:W3CDTF">2024-07-28T13:32:18Z</dcterms:created>
  <dcterms:modified xsi:type="dcterms:W3CDTF">2024-07-30T08:48:38Z</dcterms:modified>
</cp:coreProperties>
</file>