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85" r:id="rId6"/>
    <p:sldId id="286" r:id="rId7"/>
    <p:sldId id="288" r:id="rId8"/>
    <p:sldId id="290" r:id="rId9"/>
    <p:sldId id="291" r:id="rId10"/>
    <p:sldId id="292" r:id="rId11"/>
    <p:sldId id="293" r:id="rId12"/>
    <p:sldId id="294" r:id="rId13"/>
    <p:sldId id="298" r:id="rId14"/>
    <p:sldId id="299" r:id="rId15"/>
    <p:sldId id="300" r:id="rId16"/>
    <p:sldId id="301" r:id="rId17"/>
    <p:sldId id="302" r:id="rId18"/>
    <p:sldId id="304" r:id="rId19"/>
    <p:sldId id="295" r:id="rId20"/>
    <p:sldId id="305" r:id="rId21"/>
    <p:sldId id="306" r:id="rId22"/>
    <p:sldId id="307" r:id="rId23"/>
    <p:sldId id="296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CCFFCC"/>
    <a:srgbClr val="CCFF66"/>
    <a:srgbClr val="66FF66"/>
    <a:srgbClr val="C94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4926908681022899"/>
          <c:y val="4.3200450940554032E-2"/>
          <c:w val="0.83480878116717194"/>
          <c:h val="0.756674704724411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До школы</c:v>
                </c:pt>
                <c:pt idx="1">
                  <c:v>1 класс</c:v>
                </c:pt>
                <c:pt idx="2">
                  <c:v> 2 класс</c:v>
                </c:pt>
                <c:pt idx="3">
                  <c:v>3 класс</c:v>
                </c:pt>
                <c:pt idx="4">
                  <c:v>Нет ответа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</c:v>
                </c:pt>
                <c:pt idx="1">
                  <c:v>8</c:v>
                </c:pt>
                <c:pt idx="2">
                  <c:v>10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Val val="1"/>
        </c:dLbls>
        <c:axId val="100379648"/>
        <c:axId val="100385536"/>
      </c:barChart>
      <c:catAx>
        <c:axId val="100379648"/>
        <c:scaling>
          <c:orientation val="minMax"/>
        </c:scaling>
        <c:axPos val="b"/>
        <c:tickLblPos val="nextTo"/>
        <c:crossAx val="100385536"/>
        <c:crosses val="autoZero"/>
        <c:auto val="1"/>
        <c:lblAlgn val="ctr"/>
        <c:lblOffset val="100"/>
      </c:catAx>
      <c:valAx>
        <c:axId val="100385536"/>
        <c:scaling>
          <c:orientation val="minMax"/>
        </c:scaling>
        <c:axPos val="l"/>
        <c:majorGridlines/>
        <c:numFmt formatCode="General" sourceLinked="1"/>
        <c:tickLblPos val="nextTo"/>
        <c:crossAx val="100379648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plotVisOnly val="1"/>
  </c:chart>
  <c:spPr>
    <a:solidFill>
      <a:schemeClr val="bg1">
        <a:lumMod val="95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В кармане</c:v>
                </c:pt>
                <c:pt idx="1">
                  <c:v> В портфеле</c:v>
                </c:pt>
                <c:pt idx="2">
                  <c:v> То в кармане, то в портфеле</c:v>
                </c:pt>
                <c:pt idx="3">
                  <c:v> Нет ответа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9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dLbls>
          <c:showVal val="1"/>
        </c:dLbls>
        <c:gapWidth val="75"/>
        <c:overlap val="-25"/>
        <c:axId val="64061440"/>
        <c:axId val="64062976"/>
      </c:barChart>
      <c:catAx>
        <c:axId val="64061440"/>
        <c:scaling>
          <c:orientation val="minMax"/>
        </c:scaling>
        <c:axPos val="b"/>
        <c:majorTickMark val="none"/>
        <c:tickLblPos val="nextTo"/>
        <c:crossAx val="64062976"/>
        <c:crosses val="autoZero"/>
        <c:auto val="1"/>
        <c:lblAlgn val="ctr"/>
        <c:lblOffset val="100"/>
      </c:catAx>
      <c:valAx>
        <c:axId val="6406297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64061440"/>
        <c:crosses val="autoZero"/>
        <c:crossBetween val="between"/>
      </c:valAx>
      <c:spPr>
        <a:solidFill>
          <a:schemeClr val="accent2">
            <a:lumMod val="20000"/>
            <a:lumOff val="80000"/>
          </a:schemeClr>
        </a:solidFill>
      </c:spPr>
    </c:plotArea>
    <c:plotVisOnly val="1"/>
  </c:chart>
  <c:spPr>
    <a:solidFill>
      <a:schemeClr val="bg1">
        <a:lumMod val="95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cat>
            <c:strRef>
              <c:f>Лист1!$A$2:$A$9</c:f>
              <c:strCache>
                <c:ptCount val="8"/>
                <c:pt idx="0">
                  <c:v> Игры</c:v>
                </c:pt>
                <c:pt idx="1">
                  <c:v> Разговоры</c:v>
                </c:pt>
                <c:pt idx="2">
                  <c:v> SMS</c:v>
                </c:pt>
                <c:pt idx="3">
                  <c:v>Музыка</c:v>
                </c:pt>
                <c:pt idx="4">
                  <c:v>Фото</c:v>
                </c:pt>
                <c:pt idx="5">
                  <c:v>Видео</c:v>
                </c:pt>
                <c:pt idx="6">
                  <c:v>Будильник</c:v>
                </c:pt>
                <c:pt idx="7">
                  <c:v>Калькулятор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21</c:v>
                </c:pt>
                <c:pt idx="1">
                  <c:v>21</c:v>
                </c:pt>
                <c:pt idx="2">
                  <c:v>11</c:v>
                </c:pt>
                <c:pt idx="3">
                  <c:v>11</c:v>
                </c:pt>
                <c:pt idx="4">
                  <c:v>13</c:v>
                </c:pt>
                <c:pt idx="5">
                  <c:v>13</c:v>
                </c:pt>
                <c:pt idx="6">
                  <c:v>11</c:v>
                </c:pt>
                <c:pt idx="7">
                  <c:v>2</c:v>
                </c:pt>
              </c:numCache>
            </c:numRef>
          </c:val>
        </c:ser>
        <c:dLbls>
          <c:showVal val="1"/>
        </c:dLbls>
        <c:axId val="64092032"/>
        <c:axId val="64093568"/>
      </c:barChart>
      <c:catAx>
        <c:axId val="64092032"/>
        <c:scaling>
          <c:orientation val="minMax"/>
        </c:scaling>
        <c:axPos val="b"/>
        <c:tickLblPos val="nextTo"/>
        <c:crossAx val="64093568"/>
        <c:crosses val="autoZero"/>
        <c:auto val="1"/>
        <c:lblAlgn val="ctr"/>
        <c:lblOffset val="100"/>
      </c:catAx>
      <c:valAx>
        <c:axId val="64093568"/>
        <c:scaling>
          <c:orientation val="minMax"/>
        </c:scaling>
        <c:axPos val="l"/>
        <c:majorGridlines/>
        <c:numFmt formatCode="General" sourceLinked="1"/>
        <c:tickLblPos val="nextTo"/>
        <c:crossAx val="64092032"/>
        <c:crosses val="autoZero"/>
        <c:crossBetween val="between"/>
      </c:valAx>
      <c:spPr>
        <a:solidFill>
          <a:srgbClr val="89FFBE"/>
        </a:solidFill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.15461014978126381"/>
          <c:y val="5.6085522572765008E-2"/>
          <c:w val="0.79952370232508863"/>
          <c:h val="0.5246304488127719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Лист1!$A$2:$A$4</c:f>
              <c:strCache>
                <c:ptCount val="3"/>
                <c:pt idx="0">
                  <c:v> Родители</c:v>
                </c:pt>
                <c:pt idx="1">
                  <c:v> Другие родственники</c:v>
                </c:pt>
                <c:pt idx="2">
                  <c:v> Друзья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</c:v>
                </c:pt>
                <c:pt idx="1">
                  <c:v>17</c:v>
                </c:pt>
                <c:pt idx="2">
                  <c:v>8</c:v>
                </c:pt>
              </c:numCache>
            </c:numRef>
          </c:val>
        </c:ser>
        <c:dLbls>
          <c:showVal val="1"/>
        </c:dLbls>
        <c:axId val="100858496"/>
        <c:axId val="99950976"/>
      </c:barChart>
      <c:catAx>
        <c:axId val="100858496"/>
        <c:scaling>
          <c:orientation val="minMax"/>
        </c:scaling>
        <c:axPos val="b"/>
        <c:tickLblPos val="nextTo"/>
        <c:crossAx val="99950976"/>
        <c:crosses val="autoZero"/>
        <c:auto val="1"/>
        <c:lblAlgn val="ctr"/>
        <c:lblOffset val="100"/>
      </c:catAx>
      <c:valAx>
        <c:axId val="99950976"/>
        <c:scaling>
          <c:orientation val="minMax"/>
        </c:scaling>
        <c:axPos val="l"/>
        <c:majorGridlines/>
        <c:numFmt formatCode="General" sourceLinked="1"/>
        <c:tickLblPos val="nextTo"/>
        <c:crossAx val="100858496"/>
        <c:crosses val="autoZero"/>
        <c:crossBetween val="between"/>
      </c:valAx>
      <c:spPr>
        <a:solidFill>
          <a:schemeClr val="accent6">
            <a:lumMod val="20000"/>
            <a:lumOff val="80000"/>
          </a:schemeClr>
        </a:solidFill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8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Иногда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3</c:v>
                </c:pt>
                <c:pt idx="2">
                  <c:v>11</c:v>
                </c:pt>
              </c:numCache>
            </c:numRef>
          </c:val>
        </c:ser>
        <c:dLbls>
          <c:showVal val="1"/>
        </c:dLbls>
        <c:axId val="99975168"/>
        <c:axId val="99976704"/>
      </c:barChart>
      <c:catAx>
        <c:axId val="99975168"/>
        <c:scaling>
          <c:orientation val="minMax"/>
        </c:scaling>
        <c:axPos val="b"/>
        <c:tickLblPos val="nextTo"/>
        <c:crossAx val="99976704"/>
        <c:crosses val="autoZero"/>
        <c:auto val="1"/>
        <c:lblAlgn val="ctr"/>
        <c:lblOffset val="100"/>
      </c:catAx>
      <c:valAx>
        <c:axId val="99976704"/>
        <c:scaling>
          <c:orientation val="minMax"/>
        </c:scaling>
        <c:axPos val="l"/>
        <c:majorGridlines/>
        <c:numFmt formatCode="General" sourceLinked="1"/>
        <c:tickLblPos val="nextTo"/>
        <c:crossAx val="99975168"/>
        <c:crosses val="autoZero"/>
        <c:crossBetween val="between"/>
      </c:valAx>
      <c:spPr>
        <a:solidFill>
          <a:srgbClr val="FFFF99"/>
        </a:solidFill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 Звонить родным</c:v>
                </c:pt>
                <c:pt idx="1">
                  <c:v>Звонить друзьям</c:v>
                </c:pt>
                <c:pt idx="2">
                  <c:v>Играть</c:v>
                </c:pt>
                <c:pt idx="3">
                  <c:v>Фотографировать</c:v>
                </c:pt>
                <c:pt idx="4">
                  <c:v>Слушать музыку</c:v>
                </c:pt>
                <c:pt idx="5">
                  <c:v>SMS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21</c:v>
                </c:pt>
                <c:pt idx="1">
                  <c:v>11</c:v>
                </c:pt>
                <c:pt idx="2">
                  <c:v>15</c:v>
                </c:pt>
                <c:pt idx="3">
                  <c:v>11</c:v>
                </c:pt>
                <c:pt idx="4">
                  <c:v>9</c:v>
                </c:pt>
                <c:pt idx="5">
                  <c:v>2</c:v>
                </c:pt>
              </c:numCache>
            </c:numRef>
          </c:val>
        </c:ser>
        <c:dLbls>
          <c:showVal val="1"/>
        </c:dLbls>
        <c:axId val="101487360"/>
        <c:axId val="101488896"/>
      </c:barChart>
      <c:catAx>
        <c:axId val="101487360"/>
        <c:scaling>
          <c:orientation val="minMax"/>
        </c:scaling>
        <c:axPos val="b"/>
        <c:tickLblPos val="nextTo"/>
        <c:crossAx val="101488896"/>
        <c:crosses val="autoZero"/>
        <c:auto val="1"/>
        <c:lblAlgn val="ctr"/>
        <c:lblOffset val="100"/>
      </c:catAx>
      <c:valAx>
        <c:axId val="101488896"/>
        <c:scaling>
          <c:orientation val="minMax"/>
        </c:scaling>
        <c:axPos val="l"/>
        <c:majorGridlines/>
        <c:numFmt formatCode="General" sourceLinked="1"/>
        <c:tickLblPos val="nextTo"/>
        <c:crossAx val="101487360"/>
        <c:crosses val="autoZero"/>
        <c:crossBetween val="between"/>
      </c:valAx>
      <c:spPr>
        <a:solidFill>
          <a:srgbClr val="FFCCFF"/>
        </a:solidFill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Pos val="outEnd"/>
            <c:showVal val="1"/>
          </c:dLbls>
          <c:cat>
            <c:strRef>
              <c:f>Лист1!$A$2:$A$5</c:f>
              <c:strCache>
                <c:ptCount val="4"/>
                <c:pt idx="0">
                  <c:v> Не пользуюсь</c:v>
                </c:pt>
                <c:pt idx="1">
                  <c:v>Иногда</c:v>
                </c:pt>
                <c:pt idx="2">
                  <c:v> Часто</c:v>
                </c:pt>
                <c:pt idx="3">
                  <c:v> Постоянно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11</c:v>
                </c:pt>
                <c:pt idx="2">
                  <c:v>10</c:v>
                </c:pt>
                <c:pt idx="3">
                  <c:v>1</c:v>
                </c:pt>
              </c:numCache>
            </c:numRef>
          </c:val>
        </c:ser>
        <c:axId val="101521280"/>
        <c:axId val="101522816"/>
      </c:barChart>
      <c:catAx>
        <c:axId val="101521280"/>
        <c:scaling>
          <c:orientation val="minMax"/>
        </c:scaling>
        <c:axPos val="b"/>
        <c:tickLblPos val="nextTo"/>
        <c:crossAx val="101522816"/>
        <c:crosses val="autoZero"/>
        <c:auto val="1"/>
        <c:lblAlgn val="ctr"/>
        <c:lblOffset val="100"/>
      </c:catAx>
      <c:valAx>
        <c:axId val="101522816"/>
        <c:scaling>
          <c:orientation val="minMax"/>
        </c:scaling>
        <c:axPos val="l"/>
        <c:majorGridlines/>
        <c:numFmt formatCode="General" sourceLinked="1"/>
        <c:tickLblPos val="nextTo"/>
        <c:crossAx val="101521280"/>
        <c:crosses val="autoZero"/>
        <c:crossBetween val="between"/>
      </c:valAx>
      <c:spPr>
        <a:solidFill>
          <a:srgbClr val="CCFFFF"/>
        </a:solidFill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0066"/>
            </a:solidFill>
            <a:ln>
              <a:solidFill>
                <a:srgbClr val="FF0066"/>
              </a:solidFill>
            </a:ln>
          </c:spPr>
          <c:cat>
            <c:strRef>
              <c:f>Лист1!$A$2:$A$4</c:f>
              <c:strCache>
                <c:ptCount val="3"/>
                <c:pt idx="0">
                  <c:v> Да</c:v>
                </c:pt>
                <c:pt idx="1">
                  <c:v> Нет</c:v>
                </c:pt>
                <c:pt idx="2">
                  <c:v> Иногда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24</c:v>
                </c:pt>
                <c:pt idx="2">
                  <c:v>4</c:v>
                </c:pt>
              </c:numCache>
            </c:numRef>
          </c:val>
        </c:ser>
        <c:dLbls>
          <c:showVal val="1"/>
        </c:dLbls>
        <c:axId val="101546624"/>
        <c:axId val="101548416"/>
      </c:barChart>
      <c:catAx>
        <c:axId val="101546624"/>
        <c:scaling>
          <c:orientation val="minMax"/>
        </c:scaling>
        <c:axPos val="b"/>
        <c:tickLblPos val="nextTo"/>
        <c:crossAx val="101548416"/>
        <c:crosses val="autoZero"/>
        <c:auto val="1"/>
        <c:lblAlgn val="ctr"/>
        <c:lblOffset val="100"/>
      </c:catAx>
      <c:valAx>
        <c:axId val="101548416"/>
        <c:scaling>
          <c:orientation val="minMax"/>
        </c:scaling>
        <c:axPos val="l"/>
        <c:majorGridlines/>
        <c:numFmt formatCode="General" sourceLinked="1"/>
        <c:tickLblPos val="nextTo"/>
        <c:crossAx val="101546624"/>
        <c:crosses val="autoZero"/>
        <c:crossBetween val="between"/>
      </c:valAx>
      <c:spPr>
        <a:solidFill>
          <a:srgbClr val="FFCCCC"/>
        </a:solidFill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3E11E-DEDE-43FA-8CB7-4EF7411F331F}" type="datetimeFigureOut">
              <a:rPr lang="ru-RU" smtClean="0"/>
              <a:pPr/>
              <a:t>29.07.2024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40185-BBEA-41AE-834B-1924458FE0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ikulina-gs-mouasoh.edumsko.ru/folders/post/pravila_pol_zovaniya_mobil_nym_telefonom_dlya_detej_i_vzroslyh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s://1bobruisk.schools.by/pages/pravila-polzovanija-mobilnym-telefonom" TargetMode="External"/><Relationship Id="rId4" Type="http://schemas.openxmlformats.org/officeDocument/2006/relationships/hyperlink" Target="https://nsportal.ru/shkola/vneklassnaya-rabota/library/2013/12/12/klassnyy-chassotovyy-telefon-v-shkol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5536" y="2500306"/>
            <a:ext cx="6286512" cy="1571636"/>
          </a:xfrm>
          <a:prstGeom prst="rect">
            <a:avLst/>
          </a:prstGeom>
          <a:solidFill>
            <a:schemeClr val="bg1">
              <a:alpha val="49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315176" cy="2206065"/>
          </a:xfrm>
          <a:noFill/>
        </p:spPr>
        <p:txBody>
          <a:bodyPr/>
          <a:lstStyle/>
          <a:p>
            <a:r>
              <a:rPr lang="ru-RU" b="1" dirty="0" smtClean="0"/>
              <a:t> Мобильный  телефон – </a:t>
            </a:r>
            <a:br>
              <a:rPr lang="ru-RU" b="1" dirty="0" smtClean="0"/>
            </a:br>
            <a:r>
              <a:rPr lang="ru-RU" b="1" dirty="0" smtClean="0"/>
              <a:t>друг или враг?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852936"/>
            <a:ext cx="8405556" cy="36004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Выполнили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ученики 3 «А» класса МАОУ СОШ №46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Александронец</a:t>
            </a:r>
            <a:r>
              <a:rPr lang="ru-RU" dirty="0" smtClean="0">
                <a:solidFill>
                  <a:schemeClr val="tx1"/>
                </a:solidFill>
              </a:rPr>
              <a:t> Дмитрий, Гусев Даниил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Руководитель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Маевская Ирина Александровна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2399" y="0"/>
            <a:ext cx="107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0" y="2786058"/>
            <a:ext cx="9144000" cy="71438"/>
          </a:xfrm>
          <a:prstGeom prst="line">
            <a:avLst/>
          </a:prstGeom>
          <a:ln w="31750">
            <a:solidFill>
              <a:schemeClr val="accent2">
                <a:lumMod val="60000"/>
                <a:lumOff val="40000"/>
                <a:alpha val="37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60"/>
                            </p:stCondLst>
                            <p:childTnLst>
                              <p:par>
                                <p:cTn id="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6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7280" cy="70866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143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cs typeface="Times New Roman" pitchFamily="18" charset="0"/>
              </a:rPr>
              <a:t/>
            </a:r>
            <a:br>
              <a:rPr lang="ru-RU" sz="3200" b="1" dirty="0" smtClean="0">
                <a:cs typeface="Times New Roman" pitchFamily="18" charset="0"/>
              </a:rPr>
            </a:br>
            <a:r>
              <a:rPr lang="ru-RU" sz="3200" b="1" dirty="0" smtClean="0">
                <a:cs typeface="Times New Roman" pitchFamily="18" charset="0"/>
              </a:rPr>
              <a:t>К чему приводит излучение телефонов?</a:t>
            </a:r>
            <a:r>
              <a:rPr lang="ru-RU" dirty="0" smtClean="0">
                <a:cs typeface="Times New Roman" pitchFamily="18" charset="0"/>
              </a:rPr>
              <a:t/>
            </a:r>
            <a:br>
              <a:rPr lang="ru-RU" dirty="0" smtClean="0"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7" name="Picture 4" descr="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508104" y="1552430"/>
            <a:ext cx="3635896" cy="2812674"/>
          </a:xfrm>
          <a:prstGeom prst="rect">
            <a:avLst/>
          </a:prstGeom>
          <a:noFill/>
          <a:ln/>
        </p:spPr>
      </p:pic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0" y="1124744"/>
            <a:ext cx="6156176" cy="523720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 indent="449263">
              <a:buNone/>
            </a:pPr>
            <a:r>
              <a:rPr lang="ru-RU" sz="3400" dirty="0" smtClean="0">
                <a:cs typeface="Times New Roman" pitchFamily="18" charset="0"/>
              </a:rPr>
              <a:t>– </a:t>
            </a:r>
            <a:r>
              <a:rPr lang="ru-RU" sz="3400" b="1" dirty="0" smtClean="0">
                <a:cs typeface="Times New Roman" pitchFamily="18" charset="0"/>
              </a:rPr>
              <a:t>ослабление памяти;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частые головные боли;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снижения внимания;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напряжение в барабанных перепонках;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раздражительность;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нарушения сна;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внезапные приступы усталости;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снижение умственных и познавательных              способностей.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заболевания органов зрения;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нарушение функций щитовидной железы;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опухоль мозга;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сердечно - сосудистые заболевания;</a:t>
            </a:r>
          </a:p>
          <a:p>
            <a:pPr indent="449263">
              <a:buNone/>
            </a:pPr>
            <a:r>
              <a:rPr lang="ru-RU" sz="3400" b="1" dirty="0" smtClean="0">
                <a:cs typeface="Times New Roman" pitchFamily="18" charset="0"/>
              </a:rPr>
              <a:t>– нарушение деятельности нервной системы.</a:t>
            </a:r>
          </a:p>
          <a:p>
            <a:pPr marL="88900" indent="258763" algn="ctr">
              <a:buNone/>
            </a:pP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12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753600" cy="73152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cs typeface="Times New Roman" pitchFamily="18" charset="0"/>
              </a:rPr>
              <a:t/>
            </a:r>
            <a:br>
              <a:rPr lang="ru-RU" sz="4000" b="1" dirty="0" smtClean="0">
                <a:cs typeface="Times New Roman" pitchFamily="18" charset="0"/>
              </a:rPr>
            </a:br>
            <a:r>
              <a:rPr lang="ru-RU" sz="3800" b="1" dirty="0" smtClean="0">
                <a:cs typeface="Times New Roman" pitchFamily="18" charset="0"/>
              </a:rPr>
              <a:t>Влияние мобильного телефона на детей</a:t>
            </a:r>
            <a:r>
              <a:rPr lang="ru-RU" b="1" dirty="0" smtClean="0">
                <a:cs typeface="Times New Roman" pitchFamily="18" charset="0"/>
              </a:rPr>
              <a:t/>
            </a:r>
            <a:br>
              <a:rPr lang="ru-RU" b="1" dirty="0" smtClean="0">
                <a:cs typeface="Times New Roman" pitchFamily="18" charset="0"/>
              </a:rPr>
            </a:b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0" y="5229201"/>
            <a:ext cx="2695600" cy="16288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Picture 1" descr="E:\Телефон друг и враг\влияние на детей_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4495800" cy="374509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44008" y="764704"/>
            <a:ext cx="4499992" cy="6186309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indent="449263"/>
            <a:r>
              <a:rPr lang="ru-RU" sz="2200" dirty="0" smtClean="0">
                <a:cs typeface="Times New Roman" pitchFamily="18" charset="0"/>
              </a:rPr>
              <a:t>Детский мозг по сравнению с мозгом взрослого человека поглощает на 50-70% больше энергии излучения мобильного телефона из-за меньших размеров черепной коробки.</a:t>
            </a:r>
          </a:p>
          <a:p>
            <a:pPr indent="449263"/>
            <a:r>
              <a:rPr lang="ru-RU" sz="2200" dirty="0" smtClean="0">
                <a:cs typeface="Times New Roman" pitchFamily="18" charset="0"/>
              </a:rPr>
              <a:t>По мнению членов Российского национального комитета по защите от излучений у детей, использующих мобильные телефоны, следует ожидать возможные ближайшие расстройства: </a:t>
            </a:r>
            <a:r>
              <a:rPr lang="ru-RU" sz="2200" b="1" dirty="0" smtClean="0">
                <a:cs typeface="Times New Roman" pitchFamily="18" charset="0"/>
              </a:rPr>
              <a:t>ослабление памяти, снижение внимания, снижение умственных и познавательных способностей, раздражительность, нарушение сна, склонность к стрессовым реакциям.</a:t>
            </a:r>
            <a:endParaRPr lang="ru-RU" sz="2200" b="1" dirty="0">
              <a:cs typeface="Times New Roman" pitchFamily="18" charset="0"/>
            </a:endParaRPr>
          </a:p>
        </p:txBody>
      </p:sp>
      <p:pic>
        <p:nvPicPr>
          <p:cNvPr id="29697" name="Picture 1" descr="C:\Users\админ\Desktop\телефон\2-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653136"/>
            <a:ext cx="3110411" cy="25855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008" y="0"/>
            <a:ext cx="9429056" cy="7071792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3563888" y="5805264"/>
            <a:ext cx="931912" cy="320899"/>
          </a:xfrm>
        </p:spPr>
        <p:txBody>
          <a:bodyPr>
            <a:normAutofit fontScale="47500" lnSpcReduction="20000"/>
          </a:bodyPr>
          <a:lstStyle/>
          <a:p>
            <a:pPr marL="88900" indent="258763" algn="ctr">
              <a:buNone/>
            </a:pPr>
            <a:r>
              <a:rPr lang="ru-RU" sz="3800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372200" y="4725144"/>
            <a:ext cx="2314600" cy="1401019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88640"/>
            <a:ext cx="8748464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/>
              <a:t>- Мобильный телефон - дополнительная статья расхода в семье, особенно если ребёнок не может контролировать свои разговоры.</a:t>
            </a:r>
            <a:br>
              <a:rPr lang="ru-RU" sz="2400" b="1" dirty="0" smtClean="0"/>
            </a:br>
            <a:r>
              <a:rPr lang="ru-RU" sz="2400" b="1" dirty="0" smtClean="0"/>
              <a:t>- Мобильник ограничивает способности ребёнка к  общению. Мир детей сейчас часто сужен вокруг компьютера, интернета, мобильника, отпадает потребность выходить на улицу.</a:t>
            </a:r>
          </a:p>
          <a:p>
            <a:r>
              <a:rPr lang="ru-RU" sz="2400" b="1" dirty="0" smtClean="0"/>
              <a:t>Зачастую у детей не появляется опыта дружбы, общения.</a:t>
            </a:r>
          </a:p>
          <a:p>
            <a:r>
              <a:rPr lang="ru-RU" sz="2400" b="1" dirty="0" smtClean="0"/>
              <a:t>- Может возникнуть зависимость от мобильника. Ребёнку кажется, что без телефона он уже не так интересен своим друзьям.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8674" name="Picture 2" descr="C:\Users\админ\Desktop\телефон\7-Reasons-Not-to-Give-Your-Child-a-Cell-Phone.png"/>
          <p:cNvPicPr>
            <a:picLocks noChangeAspect="1" noChangeArrowheads="1"/>
          </p:cNvPicPr>
          <p:nvPr/>
        </p:nvPicPr>
        <p:blipFill>
          <a:blip r:embed="rId3" cstate="print"/>
          <a:srcRect t="12710" r="6349"/>
          <a:stretch>
            <a:fillRect/>
          </a:stretch>
        </p:blipFill>
        <p:spPr bwMode="auto">
          <a:xfrm>
            <a:off x="3923928" y="4653136"/>
            <a:ext cx="3548281" cy="2204864"/>
          </a:xfrm>
          <a:prstGeom prst="rect">
            <a:avLst/>
          </a:prstGeom>
          <a:noFill/>
        </p:spPr>
      </p:pic>
      <p:pic>
        <p:nvPicPr>
          <p:cNvPr id="2" name="Picture 2" descr="C:\Users\админ\Desktop\телефон\s1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69060"/>
            <a:ext cx="3851920" cy="2888940"/>
          </a:xfrm>
          <a:prstGeom prst="rect">
            <a:avLst/>
          </a:prstGeom>
          <a:noFill/>
        </p:spPr>
      </p:pic>
      <p:pic>
        <p:nvPicPr>
          <p:cNvPr id="8" name="Picture 1" descr="C:\Users\User\Desktop\i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645024"/>
            <a:ext cx="2074679" cy="20608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9270"/>
            <a:ext cx="9144000" cy="687727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908720"/>
          </a:xfrm>
        </p:spPr>
        <p:txBody>
          <a:bodyPr>
            <a:noAutofit/>
          </a:bodyPr>
          <a:lstStyle/>
          <a:p>
            <a:r>
              <a:rPr lang="ru-RU" sz="3000" b="1" dirty="0" smtClean="0"/>
              <a:t>Правила безопасного пользования мобильным телефоном</a:t>
            </a:r>
            <a:endParaRPr lang="ru-RU" sz="3000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3059832" y="5085184"/>
            <a:ext cx="1435968" cy="1040979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r>
              <a:rPr lang="ru-RU" sz="3800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020272" y="4797152"/>
            <a:ext cx="1666528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2719210"/>
            <a:ext cx="4536504" cy="353943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4. Не кладите сотовые телефоны рядом с тем местом, где вы обычно спите. Выключайте телефон на ночь!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5. При покупке выбирайте телефон с меньшей мощностью излучения.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7650" name="Picture 2" descr="C:\Users\админ\Desktop\телефон\581dfbea20b4b-child2.jpg"/>
          <p:cNvPicPr>
            <a:picLocks noChangeAspect="1" noChangeArrowheads="1"/>
          </p:cNvPicPr>
          <p:nvPr/>
        </p:nvPicPr>
        <p:blipFill>
          <a:blip r:embed="rId3" cstate="print"/>
          <a:srcRect l="17450" r="13251"/>
          <a:stretch>
            <a:fillRect/>
          </a:stretch>
        </p:blipFill>
        <p:spPr bwMode="auto">
          <a:xfrm>
            <a:off x="4754614" y="2852936"/>
            <a:ext cx="4150517" cy="33689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980728"/>
            <a:ext cx="8712968" cy="181588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1. Один разговор не должен длиться более трёх минут. </a:t>
            </a:r>
            <a:endParaRPr lang="ru-RU" sz="28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2. Во время разговора не стоит сильно прижимать телефон к уху. </a:t>
            </a:r>
            <a:endParaRPr lang="ru-RU" sz="28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3. Носить телефон лучше всего в сумке или рюкзаке.</a:t>
            </a:r>
            <a:endParaRPr lang="ru-RU" sz="2800" dirty="0" smtClean="0"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2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1791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8820472" cy="71435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Правила безопасного пользования мобильным телефоном</a:t>
            </a:r>
            <a:endParaRPr lang="ru-RU" sz="3200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3059832" y="5085184"/>
            <a:ext cx="1435968" cy="1040979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r>
              <a:rPr lang="ru-RU" sz="3800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020272" y="4797152"/>
            <a:ext cx="1666528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164134"/>
            <a:ext cx="8352928" cy="3416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6. При разговоре в помещении (если есть такая возможность) – подойдите к окну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7. Старайтесь не разговаривать в закрытом пространстве (автомобиле, лифте, поезде, гараже и др.). 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8. Не пользуйтесь мобильным телефоном во время грозы. 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9. Не пользуйтесь мобильным телефоном во время пересечения проезжей части.   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10. Слушайте музыку через наушники не более 10 – 15 минут.</a:t>
            </a:r>
            <a:endParaRPr lang="ru-RU" sz="2400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11. Смотрите на дисплей телефона не более 15 минут.</a:t>
            </a:r>
            <a:endParaRPr lang="ru-RU" sz="2400" dirty="0" smtClean="0">
              <a:cs typeface="Arial" pitchFamily="34" charset="0"/>
            </a:endParaRPr>
          </a:p>
        </p:txBody>
      </p:sp>
      <p:pic>
        <p:nvPicPr>
          <p:cNvPr id="8" name="Picture 2" descr="E:\Телефон друг и враг\мобильник-гроз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653137"/>
            <a:ext cx="4320480" cy="2204864"/>
          </a:xfrm>
          <a:prstGeom prst="rect">
            <a:avLst/>
          </a:prstGeom>
          <a:noFill/>
        </p:spPr>
      </p:pic>
      <p:pic>
        <p:nvPicPr>
          <p:cNvPr id="5122" name="Picture 2" descr="C:\Users\админ\Desktop\телефон\1389297932_airliner_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653136"/>
            <a:ext cx="3384376" cy="22048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2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1791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Правила пользования мобильным телефоном в школе</a:t>
            </a:r>
            <a:endParaRPr lang="ru-RU" sz="3200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3059832" y="5085184"/>
            <a:ext cx="1435968" cy="1040979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r>
              <a:rPr lang="ru-RU" sz="3800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020272" y="4797152"/>
            <a:ext cx="1666528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520" y="1052736"/>
            <a:ext cx="8712968" cy="44935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Учащиеся обязаны в период проведения уроков и внеклассных мероприятий отключать мобильные телефоны и  не доставать из  портфеля.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2.Учащимся ЗАПРЕЩАЕТСЯ любое использование телефонов  на уроках ( в качестве калькулятора, часов, плеера). 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3.Учащимся, имеющим мобильные  телефоны, разрешается пользоваться ими в крайней необходимости</a:t>
            </a:r>
            <a:r>
              <a:rPr lang="ru-RU" sz="2200" dirty="0" smtClean="0"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smtClean="0">
                <a:cs typeface="Times New Roman" pitchFamily="18" charset="0"/>
              </a:rPr>
              <a:t>при возникновении чрезвычайных ситуаций 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4.Разрешается пользоваться мобильными телефонами  только на переменах. 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5.Запрещается оставлять телефоны без присмотра.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6.В случае нарушения данных правил учитель имеет право сделать замечание ученику и довести до сведения родителей. 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050" name="Picture 2" descr="C:\Users\админ\Desktop\телефон\0001-001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445224"/>
            <a:ext cx="2772400" cy="1849859"/>
          </a:xfrm>
          <a:prstGeom prst="rect">
            <a:avLst/>
          </a:prstGeom>
          <a:noFill/>
        </p:spPr>
      </p:pic>
      <p:pic>
        <p:nvPicPr>
          <p:cNvPr id="2051" name="Picture 3" descr="C:\Users\админ\Desktop\телефон\2bc1389db587e9931b60c90bed62dc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227292"/>
            <a:ext cx="1224136" cy="16307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32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93607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r>
              <a:rPr lang="ru-RU" b="1" dirty="0" smtClean="0"/>
              <a:t>Правила этикета</a:t>
            </a:r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3059832" y="5085184"/>
            <a:ext cx="1435968" cy="1040979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r>
              <a:rPr lang="ru-RU" sz="3800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020272" y="4797152"/>
            <a:ext cx="1666528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2" y="1041703"/>
            <a:ext cx="8568952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318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43163" algn="l"/>
              </a:tabLst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Мобильный телефон является предметом личного обихода </a:t>
            </a:r>
            <a:r>
              <a:rPr lang="ru-RU" sz="27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человека</a:t>
            </a: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. Однако использование личного мобильного телефона влияет и на жизнь других людей. </a:t>
            </a:r>
          </a:p>
          <a:p>
            <a:pPr marL="0" marR="0" lvl="0" indent="4318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43163" algn="l"/>
              </a:tabLst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Этот факт диктует необходимость усвоения каждым </a:t>
            </a:r>
            <a:r>
              <a:rPr lang="ru-RU" sz="27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челове</a:t>
            </a: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ком морально-этических принципов.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318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443163" algn="l"/>
              </a:tabLst>
            </a:pPr>
            <a:r>
              <a:rPr kumimoji="0" lang="ru-RU" sz="2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Соблюдая правила этикета при телефонном разговоре, вы демонстрируете свою культуру и образованность.</a:t>
            </a: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7" name="Picture 2" descr="E:\Телефон друг и враг\моб телефон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365104"/>
            <a:ext cx="540060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6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1791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r>
              <a:rPr lang="ru-RU" b="1" dirty="0" smtClean="0"/>
              <a:t>Правила этикета</a:t>
            </a:r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3059832" y="5085184"/>
            <a:ext cx="1435968" cy="1040979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r>
              <a:rPr lang="ru-RU" sz="3800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020272" y="4797152"/>
            <a:ext cx="1666528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80062" y="819213"/>
            <a:ext cx="5128042" cy="526297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1.Нужно выключать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 телефон там, где требуют этого правила безопасности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(в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самолетах и некоторых медицинских учреждениях, где мобильная связь может мешать работе оборудования).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15756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2.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 В театрах,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музеях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, библиотеках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других общественных местах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телефон необходимо выключать или ставить 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беззвучный режим.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15756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3.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15756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Не стоит класть мобильный телефон на обеденный стол 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3074" name="Picture 2" descr="C:\Users\админ\Desktop\телефон\smartphone-phone-clipart-10.jpg"/>
          <p:cNvPicPr>
            <a:picLocks noChangeAspect="1" noChangeArrowheads="1"/>
          </p:cNvPicPr>
          <p:nvPr/>
        </p:nvPicPr>
        <p:blipFill>
          <a:blip r:embed="rId3" cstate="print"/>
          <a:srcRect l="17398" r="14563"/>
          <a:stretch>
            <a:fillRect/>
          </a:stretch>
        </p:blipFill>
        <p:spPr bwMode="auto">
          <a:xfrm>
            <a:off x="6084168" y="764704"/>
            <a:ext cx="2849796" cy="4032448"/>
          </a:xfrm>
          <a:prstGeom prst="rect">
            <a:avLst/>
          </a:prstGeom>
          <a:noFill/>
        </p:spPr>
      </p:pic>
      <p:pic>
        <p:nvPicPr>
          <p:cNvPr id="2" name="Picture 2" descr="C:\Users\админ\Desktop\телефон\0006_3.jpg"/>
          <p:cNvPicPr>
            <a:picLocks noChangeAspect="1" noChangeArrowheads="1"/>
          </p:cNvPicPr>
          <p:nvPr/>
        </p:nvPicPr>
        <p:blipFill>
          <a:blip r:embed="rId4" cstate="print"/>
          <a:srcRect l="13636" r="11364" b="12238"/>
          <a:stretch>
            <a:fillRect/>
          </a:stretch>
        </p:blipFill>
        <p:spPr bwMode="auto">
          <a:xfrm>
            <a:off x="5508104" y="4705601"/>
            <a:ext cx="2736304" cy="21523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6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1791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r>
              <a:rPr lang="ru-RU" b="1" dirty="0" smtClean="0"/>
              <a:t>Правила этикета</a:t>
            </a:r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3059832" y="5085184"/>
            <a:ext cx="1435968" cy="1040979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r>
              <a:rPr lang="ru-RU" sz="3800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020272" y="4797152"/>
            <a:ext cx="1666528" cy="13290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836712"/>
            <a:ext cx="8784976" cy="3785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42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51575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4. Не читайте СМС и не звоните с чужого телефона без разрешения на то владельца. </a:t>
            </a:r>
          </a:p>
          <a:p>
            <a:pPr marL="0" marR="0" lvl="0" indent="142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 5. Звоните не ранее 8:00 и не позднее 22:00, если не было иных договоренностей. </a:t>
            </a:r>
          </a:p>
          <a:p>
            <a:pPr marL="0" marR="0" lvl="0" indent="142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  6. Соблюдайте личное пространство окружающих. Если вам нужно сделать звонок – отойдите не менее чем на 3 метра от рядом стоящих людей.</a:t>
            </a:r>
          </a:p>
          <a:p>
            <a:pPr marL="0" marR="0" lvl="0" indent="142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7. В общественном транспорте  желательно говорить в пол силы.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142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ea typeface="Times New Roman" pitchFamily="18" charset="0"/>
                <a:cs typeface="Arial" pitchFamily="34" charset="0"/>
              </a:rPr>
              <a:t>8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. Нельзя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фотографировать людей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 на телефон без их согласия.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4098" name="Picture 2" descr="C:\Users\админ\Desktop\телефон\6784f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632298"/>
            <a:ext cx="3600400" cy="2225702"/>
          </a:xfrm>
          <a:prstGeom prst="rect">
            <a:avLst/>
          </a:prstGeom>
          <a:noFill/>
        </p:spPr>
      </p:pic>
      <p:pic>
        <p:nvPicPr>
          <p:cNvPr id="4099" name="Picture 3" descr="C:\Users\админ\Desktop\телефон\voice-to-charge-mobile-1.jpg"/>
          <p:cNvPicPr>
            <a:picLocks noChangeAspect="1" noChangeArrowheads="1"/>
          </p:cNvPicPr>
          <p:nvPr/>
        </p:nvPicPr>
        <p:blipFill>
          <a:blip r:embed="rId4" cstate="print"/>
          <a:srcRect r="24800"/>
          <a:stretch>
            <a:fillRect/>
          </a:stretch>
        </p:blipFill>
        <p:spPr bwMode="auto">
          <a:xfrm>
            <a:off x="5796136" y="4553744"/>
            <a:ext cx="1680871" cy="23042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6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9544" cy="6937158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95536" y="-357178"/>
            <a:ext cx="8229600" cy="714356"/>
          </a:xfrm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Исследование</a:t>
            </a:r>
            <a:endParaRPr lang="ru-RU" b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0" y="1628800"/>
          <a:ext cx="4283968" cy="4857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5076825" y="1378856"/>
          <a:ext cx="3609975" cy="5218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51520" y="692696"/>
            <a:ext cx="3635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cs typeface="Times New Roman" pitchFamily="18" charset="0"/>
              </a:rPr>
              <a:t>Когда у тебя появился мобильный телефон?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620688"/>
            <a:ext cx="4355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2400" b="1" dirty="0" smtClean="0">
                <a:cs typeface="Times New Roman" pitchFamily="18" charset="0"/>
              </a:rPr>
              <a:t>Где ты носишь мобильный телефон?</a:t>
            </a:r>
            <a:endParaRPr lang="ru-RU" sz="2400" b="1" dirty="0">
              <a:cs typeface="Times New Roman" pitchFamily="18" charset="0"/>
            </a:endParaRPr>
          </a:p>
        </p:txBody>
      </p:sp>
      <p:pic>
        <p:nvPicPr>
          <p:cNvPr id="26625" name="Picture 1" descr="C:\Users\админ\Desktop\телефон\kogda-pokupat-rebenku-mobilnyj-telefon3.jpg"/>
          <p:cNvPicPr>
            <a:picLocks noChangeAspect="1" noChangeArrowheads="1"/>
          </p:cNvPicPr>
          <p:nvPr/>
        </p:nvPicPr>
        <p:blipFill>
          <a:blip r:embed="rId5" cstate="print"/>
          <a:srcRect l="12201" t="4851" r="14301" b="8001"/>
          <a:stretch>
            <a:fillRect/>
          </a:stretch>
        </p:blipFill>
        <p:spPr bwMode="auto">
          <a:xfrm>
            <a:off x="3347864" y="1700808"/>
            <a:ext cx="1440160" cy="1707618"/>
          </a:xfrm>
          <a:prstGeom prst="rect">
            <a:avLst/>
          </a:prstGeom>
          <a:noFill/>
        </p:spPr>
      </p:pic>
      <p:pic>
        <p:nvPicPr>
          <p:cNvPr id="6146" name="Picture 2" descr="C:\Users\админ\Desktop\телефон\telefon-v-karman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4268" y="1484784"/>
            <a:ext cx="2159732" cy="143982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143008"/>
          </a:xfrm>
        </p:spPr>
        <p:txBody>
          <a:bodyPr>
            <a:normAutofit/>
          </a:bodyPr>
          <a:lstStyle/>
          <a:p>
            <a:r>
              <a:rPr lang="ru-RU" b="1" dirty="0" smtClean="0"/>
              <a:t>Гипотеза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57158" y="928670"/>
            <a:ext cx="3786214" cy="4572031"/>
          </a:xfrm>
          <a:ln>
            <a:noFill/>
          </a:ln>
        </p:spPr>
        <p:txBody>
          <a:bodyPr>
            <a:normAutofit/>
          </a:bodyPr>
          <a:lstStyle/>
          <a:p>
            <a:pPr algn="ctr">
              <a:buNone/>
            </a:pPr>
            <a:endParaRPr lang="ru-RU" sz="35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buNone/>
            </a:pPr>
            <a:r>
              <a:rPr lang="ru-RU" sz="3500" b="1" dirty="0" smtClean="0"/>
              <a:t>Мобильные телефоны оказывают вредное воздействие на здоровье людей</a:t>
            </a:r>
            <a:r>
              <a:rPr lang="ru-RU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ru-RU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Рисунок 13" descr="c323f48cf5195529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573016"/>
            <a:ext cx="4518440" cy="3014669"/>
          </a:xfrm>
          <a:prstGeom prst="rect">
            <a:avLst/>
          </a:prstGeom>
        </p:spPr>
      </p:pic>
      <p:pic>
        <p:nvPicPr>
          <p:cNvPr id="6" name="Содержимое 19" descr="пролдпрти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355976" y="836712"/>
            <a:ext cx="4038600" cy="26924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4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3488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Какими функциями мобильного телефона ты пользуешься?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476287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/>
          </p:cNvGraphicFramePr>
          <p:nvPr/>
        </p:nvGraphicFramePr>
        <p:xfrm>
          <a:off x="5580112" y="1916832"/>
          <a:ext cx="303468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652120" y="428471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>
                <a:latin typeface="Times New Roman" pitchFamily="18" charset="0"/>
                <a:ea typeface="+mj-ea"/>
                <a:cs typeface="Times New Roman" pitchFamily="18" charset="0"/>
              </a:rPr>
              <a:t>С кем ты разговариваешь по телефону?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41784"/>
            <a:ext cx="396044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Пользуешься ли ты мобильным телефоном в школе?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296267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3563888" y="1988840"/>
          <a:ext cx="526692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355976" y="581779"/>
            <a:ext cx="4355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>
                <a:latin typeface="Times New Roman" pitchFamily="18" charset="0"/>
                <a:ea typeface="+mj-ea"/>
                <a:cs typeface="Times New Roman" pitchFamily="18" charset="0"/>
              </a:rPr>
              <a:t>Зачем тебе нужен мобильный телефон в школе?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808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переменах ты  пользуешься мобильным телефоном?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47484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5004048" y="1600200"/>
          <a:ext cx="368275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932040" y="332656"/>
            <a:ext cx="399593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>
                <a:latin typeface="Times New Roman" pitchFamily="18" charset="0"/>
                <a:ea typeface="+mj-ea"/>
                <a:cs typeface="Times New Roman" pitchFamily="18" charset="0"/>
              </a:rPr>
              <a:t>Пользуешься ли ты  мобильным телефоном во время уроков?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1791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3059832" y="5085184"/>
            <a:ext cx="1435968" cy="1040979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r>
              <a:rPr lang="ru-RU" sz="3800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020272" y="4797152"/>
            <a:ext cx="1666528" cy="132901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8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03282"/>
          </a:xfrm>
        </p:spPr>
        <p:txBody>
          <a:bodyPr>
            <a:noAutofit/>
          </a:bodyPr>
          <a:lstStyle/>
          <a:p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3214686"/>
            <a:ext cx="5929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/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571536" y="2143116"/>
            <a:ext cx="600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/>
            <a:r>
              <a:rPr lang="ru-RU" sz="2800" dirty="0" smtClean="0"/>
              <a:t> 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323528" y="714356"/>
            <a:ext cx="4896544" cy="5929353"/>
          </a:xfrm>
          <a:solidFill>
            <a:srgbClr val="FFFFCC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Помните, самое ценное, что есть у человека – это здоровье. Берегите себя! Телефон – это средство общения, которое стало неотъемлемой частью жизни современного человека. Но нужно помнить, что он таит в себе опасности, которые может избежать и преодолеть каждый здравомыслящий человек.</a:t>
            </a:r>
            <a:endParaRPr lang="ru-RU" sz="2800" dirty="0"/>
          </a:p>
        </p:txBody>
      </p:sp>
      <p:pic>
        <p:nvPicPr>
          <p:cNvPr id="4098" name="Picture 2" descr="C:\Users\User\Desktop\20050720_kidsmobile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00808"/>
            <a:ext cx="3345099" cy="29436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8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-214338"/>
            <a:ext cx="8229600" cy="1131910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51520" y="188640"/>
            <a:ext cx="4040188" cy="714380"/>
          </a:xfrm>
        </p:spPr>
        <p:txBody>
          <a:bodyPr>
            <a:noAutofit/>
          </a:bodyPr>
          <a:lstStyle/>
          <a:p>
            <a:pPr algn="ctr"/>
            <a:r>
              <a:rPr lang="ru-RU" sz="4400" u="sng" dirty="0" smtClean="0"/>
              <a:t>Цель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251520" y="1052736"/>
            <a:ext cx="3168352" cy="5073427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  <a:r>
              <a:rPr lang="ru-RU" sz="3200" b="1" dirty="0" smtClean="0"/>
              <a:t>Выяснить, оказывает ли мобильный телефон вредное воздействие на здоровье человека.  </a:t>
            </a:r>
            <a:r>
              <a:rPr lang="ru-RU" b="1" dirty="0" smtClean="0"/>
              <a:t> 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500562" y="188640"/>
            <a:ext cx="4041775" cy="720080"/>
          </a:xfrm>
        </p:spPr>
        <p:txBody>
          <a:bodyPr>
            <a:noAutofit/>
          </a:bodyPr>
          <a:lstStyle/>
          <a:p>
            <a:pPr algn="ctr"/>
            <a:r>
              <a:rPr lang="ru-RU" sz="4400" u="sng" dirty="0" smtClean="0"/>
              <a:t>Задачи</a:t>
            </a:r>
            <a:endParaRPr lang="ru-RU" sz="4400" u="sng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3635897" y="836712"/>
            <a:ext cx="5256583" cy="554461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Познакомиться с историей возникновения мобильного телефона.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Выяснить пользу и вред мобильных телефонов.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 Провести исследование «Мобильный телефон в жизни учеников нашего класса».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Изучить правила этикета пользования мобильным телефоном.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Разработать рекомендации по использованию мобильного телефона. 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9" grpId="0" build="p" animBg="1"/>
      <p:bldP spid="10" grpId="0" build="p"/>
      <p:bldP spid="11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Методы исследования:</a:t>
            </a:r>
            <a:endParaRPr lang="ru-RU" sz="4000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04656"/>
          </a:xfrm>
          <a:solidFill>
            <a:schemeClr val="bg1">
              <a:lumMod val="95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000" b="1" dirty="0" smtClean="0"/>
              <a:t>Сбор информации</a:t>
            </a:r>
          </a:p>
          <a:p>
            <a:pPr>
              <a:buNone/>
            </a:pPr>
            <a:r>
              <a:rPr lang="ru-RU" sz="3000" b="1" dirty="0" smtClean="0"/>
              <a:t>Анкетирование</a:t>
            </a:r>
          </a:p>
          <a:p>
            <a:pPr>
              <a:buNone/>
            </a:pPr>
            <a:r>
              <a:rPr lang="ru-RU" sz="3000" b="1" dirty="0" smtClean="0"/>
              <a:t>Наблюдение</a:t>
            </a:r>
          </a:p>
          <a:p>
            <a:pPr>
              <a:buNone/>
            </a:pPr>
            <a:r>
              <a:rPr lang="ru-RU" sz="3000" b="1" dirty="0" smtClean="0"/>
              <a:t>Сравнение и обобщение</a:t>
            </a:r>
          </a:p>
          <a:p>
            <a:pPr>
              <a:buNone/>
            </a:pPr>
            <a:r>
              <a:rPr lang="ru-RU" sz="3000" b="1" dirty="0" smtClean="0"/>
              <a:t>Анализ</a:t>
            </a:r>
          </a:p>
          <a:p>
            <a:pPr>
              <a:buNone/>
            </a:pPr>
            <a:r>
              <a:rPr lang="ru-RU" sz="3000" b="1" dirty="0" smtClean="0"/>
              <a:t>Эксперимент</a:t>
            </a:r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r>
              <a:rPr lang="ru-RU" sz="4200" b="1" dirty="0" smtClean="0"/>
              <a:t>Источники информации:</a:t>
            </a:r>
          </a:p>
          <a:p>
            <a:pPr>
              <a:buNone/>
            </a:pPr>
            <a:r>
              <a:rPr lang="ru-RU" sz="2200" b="1" dirty="0" smtClean="0">
                <a:hlinkClick r:id="rId3"/>
              </a:rPr>
              <a:t>-</a:t>
            </a:r>
            <a:r>
              <a:rPr lang="en-US" sz="2200" b="1" dirty="0" smtClean="0">
                <a:hlinkClick r:id="rId3"/>
              </a:rPr>
              <a:t>https://nikulina-gs-mouasoh.edumsko.ru/folders/post/pravila_pol_zovaniya_mobil_nym_telefonom_dlya_detej_i_vzroslyh</a:t>
            </a:r>
            <a:endParaRPr lang="ru-RU" sz="2200" b="1" dirty="0" smtClean="0"/>
          </a:p>
          <a:p>
            <a:pPr>
              <a:buNone/>
            </a:pPr>
            <a:r>
              <a:rPr lang="ru-RU" sz="2200" b="1" dirty="0" smtClean="0"/>
              <a:t>-</a:t>
            </a:r>
            <a:r>
              <a:rPr lang="en-US" sz="2200" b="1" dirty="0" smtClean="0"/>
              <a:t>https://studopedia.ru/4_171502_pravila-bezopasnogo-polzovanie-mobilnim-telefonom.html</a:t>
            </a:r>
            <a:endParaRPr lang="ru-RU" sz="2200" b="1" dirty="0" smtClean="0"/>
          </a:p>
          <a:p>
            <a:pPr>
              <a:buNone/>
            </a:pPr>
            <a:r>
              <a:rPr lang="en-US" sz="2200" b="1" dirty="0" smtClean="0">
                <a:hlinkClick r:id="rId4"/>
              </a:rPr>
              <a:t>https://nsportal.ru/shkola/vneklassnaya-rabota/library/2013/12/12/klassnyy-chassotovyy-telefon-v-shkole</a:t>
            </a:r>
            <a:endParaRPr lang="ru-RU" sz="2200" b="1" dirty="0" smtClean="0"/>
          </a:p>
          <a:p>
            <a:pPr>
              <a:buNone/>
            </a:pPr>
            <a:r>
              <a:rPr lang="ru-RU" sz="2200" b="1" dirty="0" smtClean="0"/>
              <a:t>-</a:t>
            </a:r>
            <a:r>
              <a:rPr lang="en-US" sz="2200" b="1" dirty="0" smtClean="0"/>
              <a:t>https://multiurok.ru/blog/pravila-pol-zovaniia-sotovymi-mobil-nymi-tieliefonami.html</a:t>
            </a:r>
            <a:endParaRPr lang="ru-RU" sz="2200" b="1" dirty="0" smtClean="0"/>
          </a:p>
          <a:p>
            <a:pPr>
              <a:buNone/>
            </a:pPr>
            <a:r>
              <a:rPr lang="en-US" sz="2200" b="1" dirty="0" smtClean="0">
                <a:hlinkClick r:id="rId5"/>
              </a:rPr>
              <a:t>https://1bobruisk.schools.by/pages/pravila-polzovanija-mobilnym-telefonom</a:t>
            </a:r>
            <a:endParaRPr lang="ru-RU" sz="2200" b="1" dirty="0" smtClean="0"/>
          </a:p>
          <a:p>
            <a:pPr>
              <a:buNone/>
            </a:pPr>
            <a:endParaRPr lang="ru-RU" sz="2200" b="1" dirty="0" smtClean="0"/>
          </a:p>
          <a:p>
            <a:pPr>
              <a:buNone/>
            </a:pPr>
            <a:endParaRPr lang="ru-RU" sz="2200" b="1" dirty="0" smtClean="0"/>
          </a:p>
          <a:p>
            <a:pPr>
              <a:buNone/>
            </a:pPr>
            <a:endParaRPr lang="ru-RU" sz="2200" b="1" dirty="0" smtClean="0"/>
          </a:p>
          <a:p>
            <a:pPr>
              <a:buNone/>
            </a:pPr>
            <a:endParaRPr lang="ru-RU" sz="2200" b="1" dirty="0" smtClean="0"/>
          </a:p>
          <a:p>
            <a:pPr>
              <a:buNone/>
            </a:pPr>
            <a:endParaRPr lang="ru-RU" sz="2200" b="1" dirty="0" smtClean="0"/>
          </a:p>
          <a:p>
            <a:pPr>
              <a:buNone/>
            </a:pPr>
            <a:endParaRPr lang="ru-RU" sz="2200" b="1" dirty="0" smtClean="0"/>
          </a:p>
          <a:p>
            <a:pPr>
              <a:buNone/>
            </a:pPr>
            <a:endParaRPr lang="ru-RU" sz="2200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18434" name="Picture 2" descr="depositphotos_2148375-stock-illustration-cell-phone-vector-illustra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764704"/>
            <a:ext cx="2944623" cy="30705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6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"/>
                            </p:stCondLst>
                            <p:childTnLst>
                              <p:par>
                                <p:cTn id="8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uiExpand="1" build="p" animBg="1"/>
      <p:bldP spid="13" grpI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4495800" cy="5126055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endParaRPr lang="ru-RU" dirty="0"/>
          </a:p>
        </p:txBody>
      </p:sp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549" y="0"/>
            <a:ext cx="9154549" cy="68659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1988840"/>
            <a:ext cx="6768752" cy="44935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200" dirty="0" smtClean="0">
                <a:cs typeface="Times New Roman" pitchFamily="18" charset="0"/>
              </a:rPr>
              <a:t>Изобретение мобильного телефона началось в Соединенных Штатах Америки в 1947 году, тогда впервые заговорили о создании устройства, которое без помощи проводов будет поддерживать связь на больших расстояниях. Первой компанией, выпустившей в свет прототип мобильного телефона, была  «</a:t>
            </a:r>
            <a:r>
              <a:rPr lang="ru-RU" sz="2200" dirty="0" err="1" smtClean="0">
                <a:cs typeface="Times New Roman" pitchFamily="18" charset="0"/>
              </a:rPr>
              <a:t>Motorola</a:t>
            </a:r>
            <a:r>
              <a:rPr lang="ru-RU" sz="2200" dirty="0" smtClean="0">
                <a:cs typeface="Times New Roman" pitchFamily="18" charset="0"/>
              </a:rPr>
              <a:t>». В 1973 году Мартин Купер создал первый мобильный телефон. Весил телефон около1 кг, а по размеру  был как коробка из-под обуви. Экрана у телефона не было, батарея была слабой. Разговаривать можно было только 1 час, а заряжался телефон 10 часов. В продажу телефон поступил в 1984 году и стоил почти    4.000 долларов.</a:t>
            </a:r>
            <a:endParaRPr lang="ru-RU" sz="2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908720"/>
            <a:ext cx="8964488" cy="1107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200" dirty="0" smtClean="0">
                <a:cs typeface="Times New Roman" pitchFamily="18" charset="0"/>
              </a:rPr>
              <a:t>Сейчас сложно найти человека, который бы не пользовался мобильной связью. Мобильный телефон – довольно молодое изобретение. Для его создания потребовалось чуть более 60-ти лет. </a:t>
            </a:r>
            <a:endParaRPr lang="ru-RU" sz="2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60648"/>
            <a:ext cx="9145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История изобретения мобильного телефона</a:t>
            </a:r>
            <a:endParaRPr lang="ru-RU" sz="2800" b="1" dirty="0">
              <a:latin typeface="+mj-lt"/>
              <a:cs typeface="Times New Roman" pitchFamily="18" charset="0"/>
            </a:endParaRPr>
          </a:p>
        </p:txBody>
      </p:sp>
      <p:pic>
        <p:nvPicPr>
          <p:cNvPr id="10" name="Picture 2" descr="E:\Телефон друг и враг\pervyj_v_mire_sotovyj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3" y="2348880"/>
            <a:ext cx="204019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80"/>
                            </p:stCondLst>
                            <p:childTnLst>
                              <p:par>
                                <p:cTn id="8" presetID="18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endParaRPr lang="ru-RU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4495800" cy="5126055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r>
              <a:rPr lang="ru-RU" sz="3800" dirty="0" smtClean="0"/>
              <a:t>. </a:t>
            </a:r>
            <a:endParaRPr lang="ru-RU" dirty="0"/>
          </a:p>
        </p:txBody>
      </p:sp>
      <p:pic>
        <p:nvPicPr>
          <p:cNvPr id="15" name="Содержимое 14" descr="ппрлоаЫПТ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29190" y="2285992"/>
            <a:ext cx="3714766" cy="2699397"/>
          </a:xfrm>
        </p:spPr>
      </p:pic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E:\Телефон друг и враг\1 моб те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8640"/>
            <a:ext cx="8141705" cy="4608512"/>
          </a:xfrm>
          <a:prstGeom prst="rect">
            <a:avLst/>
          </a:prstGeom>
          <a:noFill/>
          <a:ln w="57150">
            <a:solidFill>
              <a:srgbClr val="C943FF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907704" y="4869160"/>
            <a:ext cx="7056784" cy="1815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smtClean="0">
                <a:cs typeface="Times New Roman" pitchFamily="18" charset="0"/>
              </a:rPr>
              <a:t>На рисунке изображен Мартин Купер, который в руке держит первый мобильный телефон, и созданные мобильные телефоны в последующем.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8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39952" y="980728"/>
            <a:ext cx="4824536" cy="542798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          В Советском же Союзе первый мобильный телефон  появился в 1957 году. Весил он около 3 килограммов,  Но, уже через каких-то пол года, масса телефона составляла  0,5 килограмма. Первым сотовым оператором в СССР стала компания "Дельта Телеком", которая появилась  в 1991 году.</a:t>
            </a:r>
            <a:endParaRPr lang="ru-RU" dirty="0"/>
          </a:p>
        </p:txBody>
      </p:sp>
      <p:pic>
        <p:nvPicPr>
          <p:cNvPr id="7" name="Picture 3" descr="E:\Телефон друг и враг\телефон ссс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399192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17365D"/>
                </a:solidFill>
                <a:latin typeface="+mn-lt"/>
              </a:rPr>
              <a:t>Положительные  стороны мобильного телефона</a:t>
            </a:r>
            <a:endParaRPr lang="ru-RU" sz="3200" b="1" dirty="0">
              <a:latin typeface="+mn-lt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4495800" cy="5126055"/>
          </a:xfrm>
        </p:spPr>
        <p:txBody>
          <a:bodyPr>
            <a:normAutofit/>
          </a:bodyPr>
          <a:lstStyle/>
          <a:p>
            <a:pPr marL="88900" indent="258763" algn="ctr">
              <a:buNone/>
            </a:pPr>
            <a:r>
              <a:rPr lang="ru-RU" sz="3800" dirty="0" smtClean="0"/>
              <a:t>.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692696"/>
            <a:ext cx="9144000" cy="4154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indent="450850" algn="just" eaLnBrk="0" hangingPunct="0"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Связь – всегда можно связаться с окружающим миром, позвонить родителям, друзьям;</a:t>
            </a:r>
            <a:endParaRPr lang="ru-RU" sz="2400" dirty="0" smtClean="0"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калькулятор – посчитать решение примеров на математике;</a:t>
            </a:r>
            <a:endParaRPr lang="ru-RU" sz="2400" dirty="0" smtClean="0"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Интернет – посмотреть последние новости;</a:t>
            </a:r>
            <a:endParaRPr lang="ru-RU" sz="2400" dirty="0" smtClean="0"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Музыка – наслаждаться любимыми песнями;</a:t>
            </a:r>
            <a:endParaRPr lang="ru-RU" sz="2400" dirty="0" smtClean="0"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Будильник – никогда не проспишь, заводя его;</a:t>
            </a:r>
            <a:endParaRPr lang="ru-RU" sz="2400" dirty="0" smtClean="0"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err="1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Bluetooth</a:t>
            </a: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– имея такую функцию на телефоне, можно передавать файлы, письма на расстоянии, при этом абсолютно бесплатно;</a:t>
            </a:r>
            <a:endParaRPr lang="ru-RU" sz="2400" dirty="0" smtClean="0"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hangingPunct="0"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Календарь – заранее происходит оповещение у кого день рождение в ближайшие дни, что очень удобно.</a:t>
            </a:r>
          </a:p>
        </p:txBody>
      </p:sp>
      <p:pic>
        <p:nvPicPr>
          <p:cNvPr id="8" name="Содержимое 19" descr="пролдпрти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99592" y="4869160"/>
            <a:ext cx="3672408" cy="1988840"/>
          </a:xfrm>
        </p:spPr>
      </p:pic>
      <p:sp>
        <p:nvSpPr>
          <p:cNvPr id="9" name="Прямоугольник 8"/>
          <p:cNvSpPr/>
          <p:nvPr/>
        </p:nvSpPr>
        <p:spPr>
          <a:xfrm>
            <a:off x="4644008" y="4919008"/>
            <a:ext cx="468052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Все эти функции сотового аппарата делают жизнь человека проще. Значит, </a:t>
            </a:r>
            <a:r>
              <a:rPr lang="ru-RU" sz="2400" b="1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мобильный телефон друг .</a:t>
            </a:r>
          </a:p>
          <a:p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Да, но…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4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14356"/>
          </a:xfrm>
        </p:spPr>
        <p:txBody>
          <a:bodyPr>
            <a:noAutofit/>
          </a:bodyPr>
          <a:lstStyle/>
          <a:p>
            <a:pPr lvl="3" algn="ctr" rtl="0">
              <a:spcBef>
                <a:spcPct val="0"/>
              </a:spcBef>
            </a:pPr>
            <a:r>
              <a:rPr lang="ru-RU" sz="3600" b="1" dirty="0" smtClean="0">
                <a:latin typeface="+mj-lt"/>
                <a:cs typeface="Times New Roman" pitchFamily="18" charset="0"/>
              </a:rPr>
              <a:t/>
            </a:r>
            <a:br>
              <a:rPr lang="ru-RU" sz="3600" b="1" dirty="0" smtClean="0">
                <a:latin typeface="+mj-lt"/>
                <a:cs typeface="Times New Roman" pitchFamily="18" charset="0"/>
              </a:rPr>
            </a:br>
            <a:r>
              <a:rPr lang="ru-RU" sz="3600" b="1" dirty="0" smtClean="0">
                <a:latin typeface="+mj-lt"/>
                <a:cs typeface="Times New Roman" pitchFamily="18" charset="0"/>
              </a:rPr>
              <a:t>Минусы сотовой связи:</a:t>
            </a:r>
            <a:br>
              <a:rPr lang="ru-RU" sz="3600" b="1" dirty="0" smtClean="0">
                <a:latin typeface="+mj-lt"/>
                <a:cs typeface="Times New Roman" pitchFamily="18" charset="0"/>
              </a:rPr>
            </a:br>
            <a:endParaRPr lang="ru-RU" sz="3600" b="1" dirty="0">
              <a:latin typeface="+mj-lt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3995936" y="1052736"/>
            <a:ext cx="4495800" cy="496855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32500" lnSpcReduction="20000"/>
          </a:bodyPr>
          <a:lstStyle/>
          <a:p>
            <a:pPr lvl="0" indent="449263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/>
            <a:r>
              <a:rPr lang="ru-RU" sz="6800" dirty="0" smtClean="0">
                <a:cs typeface="Times New Roman" pitchFamily="18" charset="0"/>
              </a:rPr>
              <a:t>Но не все знают о том, что наш мобильный друг может оказаться </a:t>
            </a:r>
            <a:r>
              <a:rPr lang="ru-RU" sz="6800" b="1" dirty="0" smtClean="0">
                <a:cs typeface="Times New Roman" pitchFamily="18" charset="0"/>
              </a:rPr>
              <a:t>мобильным врагом</a:t>
            </a:r>
            <a:r>
              <a:rPr lang="ru-RU" sz="6800" dirty="0" smtClean="0">
                <a:cs typeface="Times New Roman" pitchFamily="18" charset="0"/>
              </a:rPr>
              <a:t>!</a:t>
            </a:r>
          </a:p>
          <a:p>
            <a:pPr indent="449263"/>
            <a:r>
              <a:rPr lang="ru-RU" sz="6800" dirty="0" smtClean="0">
                <a:cs typeface="Times New Roman" pitchFamily="18" charset="0"/>
              </a:rPr>
              <a:t>Оказывается, мобильный телефон – источник высокочастотного электромагнитного излучения, которое оказывает вредное воздействие на ткани человека.</a:t>
            </a:r>
          </a:p>
          <a:p>
            <a:pPr indent="449263"/>
            <a:r>
              <a:rPr lang="ru-RU" sz="6800" dirty="0" smtClean="0">
                <a:cs typeface="Times New Roman" pitchFamily="18" charset="0"/>
              </a:rPr>
              <a:t>Вред мобильного телефона наносится не только, когда по нему разговаривают, но и когда он просто лежит включенным. Ношение мобильного телефона также   вредно, как и разговоры по нему.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691680" y="6683250"/>
            <a:ext cx="1374304" cy="349499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7" name="Picture 2" descr="E:\Телефон друг и враг\телефон около головы.pn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3014975" cy="381642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5157192"/>
            <a:ext cx="3528392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i="1" dirty="0" smtClean="0">
                <a:cs typeface="Times New Roman" pitchFamily="18" charset="0"/>
              </a:rPr>
              <a:t>Влияние электромагнитного излучения,</a:t>
            </a:r>
          </a:p>
          <a:p>
            <a:r>
              <a:rPr lang="ru-RU" b="1" i="1" dirty="0" smtClean="0">
                <a:cs typeface="Times New Roman" pitchFamily="18" charset="0"/>
              </a:rPr>
              <a:t>создаваемого мобильным телефоном,  на мозг человека.</a:t>
            </a:r>
            <a:endParaRPr lang="ru-RU" b="1" i="1" dirty="0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60"/>
                            </p:stCondLst>
                            <p:childTnLst>
                              <p:par>
                                <p:cTn id="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1617</TotalTime>
  <Words>996</Words>
  <Application>Microsoft Office PowerPoint</Application>
  <PresentationFormat>Экран (4:3)</PresentationFormat>
  <Paragraphs>141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Мобильный  телефон –  друг или враг?</vt:lpstr>
      <vt:lpstr>Гипотеза  </vt:lpstr>
      <vt:lpstr>Слайд 3</vt:lpstr>
      <vt:lpstr>Методы исследования:</vt:lpstr>
      <vt:lpstr>Слайд 5</vt:lpstr>
      <vt:lpstr>Слайд 6</vt:lpstr>
      <vt:lpstr>Слайд 7</vt:lpstr>
      <vt:lpstr>Положительные  стороны мобильного телефона</vt:lpstr>
      <vt:lpstr> Минусы сотовой связи: </vt:lpstr>
      <vt:lpstr> К чему приводит излучение телефонов? </vt:lpstr>
      <vt:lpstr> Влияние мобильного телефона на детей </vt:lpstr>
      <vt:lpstr>Слайд 12</vt:lpstr>
      <vt:lpstr>Правила безопасного пользования мобильным телефоном</vt:lpstr>
      <vt:lpstr> Правила безопасного пользования мобильным телефоном</vt:lpstr>
      <vt:lpstr> Правила пользования мобильным телефоном в школе</vt:lpstr>
      <vt:lpstr>Правила этикета</vt:lpstr>
      <vt:lpstr>Правила этикета</vt:lpstr>
      <vt:lpstr>Правила этикета</vt:lpstr>
      <vt:lpstr> Исследование</vt:lpstr>
      <vt:lpstr>Какими функциями мобильного телефона ты пользуешься?</vt:lpstr>
      <vt:lpstr>Пользуешься ли ты мобильным телефоном в школе?</vt:lpstr>
      <vt:lpstr>На переменах ты  пользуешься мобильным телефоном?</vt:lpstr>
      <vt:lpstr>Слайд 23</vt:lpstr>
      <vt:lpstr>Вывод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181</cp:revision>
  <dcterms:created xsi:type="dcterms:W3CDTF">2013-11-02T12:57:27Z</dcterms:created>
  <dcterms:modified xsi:type="dcterms:W3CDTF">2024-07-29T11:55:14Z</dcterms:modified>
</cp:coreProperties>
</file>