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64" r:id="rId2"/>
    <p:sldId id="282" r:id="rId3"/>
    <p:sldId id="286" r:id="rId4"/>
    <p:sldId id="299" r:id="rId5"/>
    <p:sldId id="300" r:id="rId6"/>
    <p:sldId id="302" r:id="rId7"/>
    <p:sldId id="303" r:id="rId8"/>
    <p:sldId id="288" r:id="rId9"/>
    <p:sldId id="289" r:id="rId10"/>
    <p:sldId id="284" r:id="rId11"/>
    <p:sldId id="310" r:id="rId12"/>
    <p:sldId id="307" r:id="rId13"/>
    <p:sldId id="292" r:id="rId14"/>
    <p:sldId id="304" r:id="rId15"/>
    <p:sldId id="311" r:id="rId16"/>
    <p:sldId id="312" r:id="rId17"/>
    <p:sldId id="262" r:id="rId18"/>
  </p:sldIdLst>
  <p:sldSz cx="9144000" cy="6858000" type="screen4x3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00066"/>
    <a:srgbClr val="59072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97" autoAdjust="0"/>
    <p:restoredTop sz="86437" autoAdjust="0"/>
  </p:normalViewPr>
  <p:slideViewPr>
    <p:cSldViewPr snapToGrid="0">
      <p:cViewPr varScale="1">
        <p:scale>
          <a:sx n="96" d="100"/>
          <a:sy n="96" d="100"/>
        </p:scale>
        <p:origin x="-138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734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5" d="100"/>
          <a:sy n="85" d="100"/>
        </p:scale>
        <p:origin x="-3186" y="-84"/>
      </p:cViewPr>
      <p:guideLst>
        <p:guide orient="horz" pos="3156"/>
        <p:guide pos="217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28FFE71F-2C7A-4A6A-9885-0D89B1AE299B}" type="datetimeFigureOut">
              <a:rPr lang="ru-RU" smtClean="0"/>
              <a:pPr/>
              <a:t>03.04.2022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9800" y="750888"/>
            <a:ext cx="500856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817" y="4759643"/>
            <a:ext cx="5510530" cy="4509135"/>
          </a:xfrm>
          <a:prstGeom prst="rect">
            <a:avLst/>
          </a:prstGeom>
        </p:spPr>
        <p:txBody>
          <a:bodyPr vert="horz" lIns="96616" tIns="48308" rIns="96616" bIns="48308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1698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CF59187C-7B78-4A9A-BEE3-61F76EAB29A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                         Слайд №1. Представление</a:t>
            </a:r>
            <a:r>
              <a:rPr lang="ru-RU" baseline="0" dirty="0" smtClean="0"/>
              <a:t> участника. </a:t>
            </a:r>
          </a:p>
          <a:p>
            <a:r>
              <a:rPr lang="ru-RU" dirty="0"/>
              <a:t> </a:t>
            </a:r>
            <a:r>
              <a:rPr lang="ru-RU" dirty="0" smtClean="0"/>
              <a:t>                          </a:t>
            </a:r>
            <a:r>
              <a:rPr lang="ru-RU" baseline="0" dirty="0" smtClean="0"/>
              <a:t>Тема: «История легендарной  </a:t>
            </a:r>
            <a:r>
              <a:rPr lang="ru-RU" baseline="0" dirty="0" err="1" smtClean="0"/>
              <a:t>офсетки</a:t>
            </a:r>
            <a:r>
              <a:rPr lang="ru-RU" baseline="0" dirty="0" smtClean="0"/>
              <a:t>».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59187C-7B78-4A9A-BEE3-61F76EAB29A9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59187C-7B78-4A9A-BEE3-61F76EAB29A9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300" b="1" dirty="0" smtClean="0"/>
              <a:t>Около сорока лет был бессменным председателем Совета директоров промышленных предприятий Дмитровского района. Избирался депутатом Дмитровского городского Совета депутатов трудящихся, </a:t>
            </a:r>
            <a:endParaRPr lang="ru-RU" sz="1300" dirty="0" smtClean="0"/>
          </a:p>
          <a:p>
            <a:r>
              <a:rPr lang="ru-RU" sz="1300" b="1" dirty="0" smtClean="0"/>
              <a:t>Награжден: орденами Трудового Красного Знамени, «Знак Почета», многими медалями и знаками отличия. За заслуги в развитии отечественной полиграфии и книгоиздания был удостоен благодарности Президента РФ.</a:t>
            </a:r>
            <a:endParaRPr lang="ru-RU" sz="1300" dirty="0" smtClean="0"/>
          </a:p>
          <a:p>
            <a:r>
              <a:rPr lang="ru-RU" sz="1300" b="1" dirty="0" smtClean="0"/>
              <a:t>Имеет звания: «Заслуженный работник культуры РФ», «Почетный полиграфист РФ», «Отличник народного просвещения», «Отличник печати»,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59187C-7B78-4A9A-BEE3-61F76EAB29A9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300" u="sng" dirty="0" smtClean="0"/>
              <a:t> В настоящее  время филиал Фабрики офсетной печати № 2 АО Первая Образцовая типография продолжает</a:t>
            </a:r>
          </a:p>
          <a:p>
            <a:r>
              <a:rPr lang="ru-RU" sz="1300" u="sng" dirty="0" smtClean="0"/>
              <a:t> выпускать востребованные на рынке детские книги в мягкой обложке, календари, журналы,</a:t>
            </a:r>
          </a:p>
          <a:p>
            <a:r>
              <a:rPr lang="ru-RU" sz="1300" u="sng" dirty="0" smtClean="0"/>
              <a:t> изобразительную полиграфическую рекламную продукцию, плакаты, буклеты, бланки, газеты.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59187C-7B78-4A9A-BEE3-61F76EAB29A9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defTabSz="966155">
              <a:defRPr/>
            </a:pPr>
            <a:r>
              <a:rPr lang="ru-RU" sz="1300" u="sng" dirty="0" smtClean="0"/>
              <a:t>      </a:t>
            </a:r>
            <a:r>
              <a:rPr lang="ru-RU" sz="1300" u="sng" dirty="0" err="1" smtClean="0"/>
              <a:t>Слайд№</a:t>
            </a:r>
            <a:r>
              <a:rPr lang="en-US" sz="1300" u="sng" dirty="0" smtClean="0"/>
              <a:t>  </a:t>
            </a:r>
            <a:r>
              <a:rPr lang="ru-RU" sz="1300" u="sng" dirty="0" smtClean="0"/>
              <a:t>В1886 году жителем Эдинбурга </a:t>
            </a:r>
            <a:r>
              <a:rPr lang="ru-RU" sz="1300" u="sng" dirty="0" err="1" smtClean="0"/>
              <a:t>Рудди</a:t>
            </a:r>
            <a:r>
              <a:rPr lang="ru-RU" sz="1300" u="sng" dirty="0" smtClean="0"/>
              <a:t> </a:t>
            </a:r>
            <a:r>
              <a:rPr lang="ru-RU" sz="1300" u="sng" dirty="0" err="1" smtClean="0"/>
              <a:t>Джонстоном</a:t>
            </a:r>
            <a:r>
              <a:rPr lang="ru-RU" sz="1300" u="sng" dirty="0" smtClean="0"/>
              <a:t>, модернизировал литографический станок,</a:t>
            </a:r>
            <a:r>
              <a:rPr lang="ru-RU" sz="1300" dirty="0" smtClean="0"/>
              <a:t> вместо плоского камня вращающимся цилиндром с гибкой металлической пластиной. В 1903 году американец  В. Рубель обтянул вращающийся цилиндр мягкой резиной, повысив тем самым качество и чёткость печати Рубель по воле случая открыл метод «непрямой печати». Работая в типографии штата Нью-Джерси, заметил, когда бумага подаётся в устройство, и краска попала на вращающийся прорезиненный цилиндр. Рубель запатентовал своё открытие. </a:t>
            </a:r>
            <a:r>
              <a:rPr lang="ru-RU" sz="13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Наиболее развитым видом офсетной печати является </a:t>
            </a:r>
            <a:r>
              <a:rPr lang="ru-RU" sz="1300" b="1" u="sng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цифровой </a:t>
            </a:r>
            <a:r>
              <a:rPr lang="ru-RU" sz="1300" b="1" u="sng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офсет,</a:t>
            </a:r>
            <a:r>
              <a:rPr lang="ru-RU" sz="13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при</a:t>
            </a:r>
            <a:r>
              <a:rPr lang="ru-RU" sz="13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котором печатная форма, находится непосредственно в машине. </a:t>
            </a:r>
            <a:r>
              <a:rPr lang="ru-RU" sz="1300" b="1" u="sng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Традиционная форма офсетной печати именуется </a:t>
            </a:r>
            <a:r>
              <a:rPr lang="ru-RU" sz="1300" b="1" u="sng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фотоофсетом.В</a:t>
            </a:r>
            <a:r>
              <a:rPr lang="ru-RU" sz="1300" b="1" u="sng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зависимости от видов запечатываемых материалов офсетные машины делятся на листовые и рулонные     Листовые машины принимают для печати отдельные листы, а рулонные машины – бумагу, скатанную в рулоны..</a:t>
            </a:r>
          </a:p>
          <a:p>
            <a:pPr defTabSz="966155">
              <a:defRPr/>
            </a:pPr>
            <a:r>
              <a:rPr lang="ru-RU" sz="13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Офсетная печатная машина состоит из нескольких секций, в зависимости от производительности машины и её назначения</a:t>
            </a:r>
            <a:r>
              <a:rPr lang="ru-RU" sz="1300" dirty="0" smtClean="0"/>
              <a:t>. </a:t>
            </a:r>
          </a:p>
          <a:p>
            <a:r>
              <a:rPr lang="ru-RU" sz="13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Схематичное изображение печатной секции офсетной машины представлено выше. </a:t>
            </a:r>
          </a:p>
          <a:p>
            <a:r>
              <a:rPr lang="ru-RU" sz="13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                    </a:t>
            </a:r>
            <a:r>
              <a:rPr lang="ru-RU" sz="1300" b="1" u="sng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У поисковый группы родилась проблема (гипотеза)</a:t>
            </a:r>
            <a:r>
              <a:rPr lang="ru-RU" sz="13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r>
              <a:rPr lang="ru-RU" sz="1300" b="1" u="sng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Какой вид печати лучше офсетный или современный цифровой </a:t>
            </a:r>
            <a:endParaRPr lang="ru-RU" sz="13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ru-RU" u="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59187C-7B78-4A9A-BEE3-61F76EAB29A9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Слайд №  </a:t>
            </a:r>
            <a:r>
              <a:rPr lang="ru-RU" sz="1300" dirty="0" smtClean="0"/>
              <a:t> </a:t>
            </a:r>
            <a:r>
              <a:rPr lang="ru-RU" sz="13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Вывод  по гипотезе проблемы</a:t>
            </a:r>
          </a:p>
          <a:p>
            <a:r>
              <a:rPr lang="ru-RU" sz="1300" b="1" dirty="0" smtClean="0"/>
              <a:t>      Изучив основные особенности цифровой и офсетной печати, перечисленные выше, заказчик сможет составить собственное представление, какой способ печати будет более выгодным и подходящим именно для его заказа. </a:t>
            </a:r>
            <a:r>
              <a:rPr lang="ru-RU" sz="1300" b="1" u="sng" dirty="0" smtClean="0"/>
              <a:t>Но, роль </a:t>
            </a:r>
            <a:r>
              <a:rPr lang="ru-RU" sz="1300" b="1" u="sng" dirty="0" err="1" smtClean="0"/>
              <a:t>офсетки</a:t>
            </a:r>
            <a:r>
              <a:rPr lang="ru-RU" sz="1300" b="1" u="sng" dirty="0" smtClean="0"/>
              <a:t> остается необходимой и сегодня.</a:t>
            </a:r>
            <a:endParaRPr lang="ru-RU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59187C-7B78-4A9A-BEE3-61F76EAB29A9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pPr defTabSz="966155" fontAlgn="base">
              <a:spcBef>
                <a:spcPct val="0"/>
              </a:spcBef>
              <a:spcAft>
                <a:spcPct val="0"/>
              </a:spcAft>
            </a:pPr>
            <a:r>
              <a:rPr lang="ru-RU" sz="13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                  Работники фабрики №2 своими успехами,(особенно в советское время доказали), что честный труд является основой счастливой жизни людей. Поэтому мы избрали название темы :«Жизнь легендарной </a:t>
            </a:r>
            <a:r>
              <a:rPr lang="ru-RU" sz="13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офсетки</a:t>
            </a:r>
            <a:r>
              <a:rPr lang="ru-RU" sz="13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»</a:t>
            </a:r>
          </a:p>
          <a:p>
            <a:pPr defTabSz="966155" fontAlgn="base">
              <a:spcBef>
                <a:spcPct val="0"/>
              </a:spcBef>
              <a:spcAft>
                <a:spcPct val="0"/>
              </a:spcAft>
            </a:pPr>
            <a:r>
              <a:rPr lang="ru-RU" sz="13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Общие выводы.</a:t>
            </a:r>
            <a:r>
              <a:rPr lang="ru-RU" sz="13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Таким образом, данные ,полученные  активистами 5 </a:t>
            </a:r>
            <a:r>
              <a:rPr lang="ru-RU" sz="1300" dirty="0" smtClean="0"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3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</a:t>
            </a:r>
            <a:r>
              <a:rPr lang="ru-RU" sz="1300" dirty="0" smtClean="0"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13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класса  в  ходе </a:t>
            </a:r>
            <a:r>
              <a:rPr lang="ru-RU" sz="13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исследования,интервью</a:t>
            </a:r>
            <a:r>
              <a:rPr lang="ru-RU" sz="13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 </a:t>
            </a:r>
            <a:r>
              <a:rPr lang="ru-RU" sz="13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работникама</a:t>
            </a:r>
            <a:r>
              <a:rPr lang="ru-RU" sz="13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нашей центральной </a:t>
            </a:r>
            <a:r>
              <a:rPr lang="ru-RU" sz="13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межпоселенческой</a:t>
            </a:r>
            <a:r>
              <a:rPr lang="ru-RU" sz="13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3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библитеки</a:t>
            </a:r>
            <a:r>
              <a:rPr lang="ru-RU" sz="13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; Наконец приглашением  на урок обществознания по теме: </a:t>
            </a:r>
            <a:r>
              <a:rPr lang="ru-RU" sz="1300" dirty="0" smtClean="0"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3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 чего начинается Родина</a:t>
            </a:r>
            <a:r>
              <a:rPr lang="ru-RU" sz="1300" dirty="0" smtClean="0">
                <a:ea typeface="Calibri" pitchFamily="34" charset="0"/>
                <a:cs typeface="Times New Roman" pitchFamily="18" charset="0"/>
              </a:rPr>
              <a:t>»</a:t>
            </a:r>
            <a:r>
              <a:rPr lang="ru-RU" sz="13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члена Союза журналистов России , </a:t>
            </a:r>
          </a:p>
          <a:p>
            <a:pPr defTabSz="96615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3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ергера</a:t>
            </a:r>
            <a:r>
              <a:rPr lang="ru-RU" sz="13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Юрия Семеновича, сына почетного гражданина города Дмитрова, директора фабрики №2офсетной печати </a:t>
            </a:r>
            <a:r>
              <a:rPr lang="ru-RU" sz="13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С.М,Бергера</a:t>
            </a:r>
            <a:r>
              <a:rPr lang="ru-RU" sz="13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</a:p>
          <a:p>
            <a:pPr defTabSz="96615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3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Время  подтвердило нашу мысль о том, </a:t>
            </a:r>
            <a:r>
              <a:rPr lang="ru-RU" sz="13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что продукция из офсетной печати актуальна  и в наш век компьютеризации</a:t>
            </a:r>
            <a:r>
              <a:rPr lang="ru-RU" sz="13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Школьная печатная продукция. Атласы, тетради, учебники Если книга автора востребована, то гораздо выгоднее изготовлять при помощи старой офсетной печати, чем цифровой. Но большим тиражом.</a:t>
            </a:r>
            <a:endParaRPr lang="ru-RU" sz="500" dirty="0" smtClean="0">
              <a:latin typeface="Arial" pitchFamily="34" charset="0"/>
              <a:cs typeface="Arial" pitchFamily="34" charset="0"/>
            </a:endParaRPr>
          </a:p>
          <a:p>
            <a:pPr defTabSz="96615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3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</a:t>
            </a:r>
            <a:r>
              <a:rPr lang="ru-RU" sz="13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Главное, я расширила свой кругозор в технике производства офсетной печати и поближе познакомилась с уважаемыми людьми родного Дмитрова. </a:t>
            </a:r>
            <a:endParaRPr lang="ru-RU" sz="500" b="1" dirty="0" smtClean="0">
              <a:latin typeface="Arial" pitchFamily="34" charset="0"/>
              <a:cs typeface="Arial" pitchFamily="34" charset="0"/>
            </a:endParaRPr>
          </a:p>
          <a:p>
            <a:pPr defTabSz="96615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3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Благодарю за содействие в создании данного проекта работников </a:t>
            </a:r>
            <a:r>
              <a:rPr lang="ru-RU" sz="13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Дмитровской</a:t>
            </a:r>
            <a:r>
              <a:rPr lang="ru-RU" sz="13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центральной </a:t>
            </a:r>
            <a:r>
              <a:rPr lang="ru-RU" sz="13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межпоселенческой</a:t>
            </a:r>
            <a:r>
              <a:rPr lang="ru-RU" sz="13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библиотеки ,</a:t>
            </a:r>
            <a:endParaRPr lang="ru-RU" sz="500" b="1" dirty="0" smtClean="0">
              <a:latin typeface="Arial" pitchFamily="34" charset="0"/>
              <a:cs typeface="Arial" pitchFamily="34" charset="0"/>
            </a:endParaRPr>
          </a:p>
          <a:p>
            <a:pPr defTabSz="96615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3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краеведческого отдела </a:t>
            </a:r>
            <a:r>
              <a:rPr lang="ru-RU" sz="13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Базаеву</a:t>
            </a:r>
            <a:r>
              <a:rPr lang="ru-RU" sz="13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Ларису Витальевну и Полякову Юлию</a:t>
            </a:r>
            <a:r>
              <a:rPr lang="ru-RU" sz="5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3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Васильевну, главного хранителя памяти об истории фабрики офсетной </a:t>
            </a:r>
            <a:endParaRPr lang="ru-RU" sz="500" b="1" dirty="0" smtClean="0">
              <a:latin typeface="Arial" pitchFamily="34" charset="0"/>
              <a:cs typeface="Arial" pitchFamily="34" charset="0"/>
            </a:endParaRPr>
          </a:p>
          <a:p>
            <a:pPr defTabSz="96615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3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печати </a:t>
            </a:r>
            <a:r>
              <a:rPr lang="ru-RU" sz="13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Бергера</a:t>
            </a:r>
            <a:r>
              <a:rPr lang="ru-RU" sz="13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Юрия Семёновича, члена Союза журналистов России.(Сына прославленного директора)</a:t>
            </a:r>
            <a:endParaRPr lang="ru-RU" sz="17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59187C-7B78-4A9A-BEE3-61F76EAB29A9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Фоном  к презентации служил «барбарис офсет».Пожалуйста .Возьмите на память листочки</a:t>
            </a:r>
            <a:r>
              <a:rPr lang="ru-RU" baseline="0" dirty="0" smtClean="0"/>
              <a:t> с фоном.</a:t>
            </a:r>
            <a:r>
              <a:rPr lang="ru-RU" dirty="0" smtClean="0"/>
              <a:t> Как память о представителях </a:t>
            </a:r>
            <a:r>
              <a:rPr lang="ru-RU" dirty="0" err="1" smtClean="0"/>
              <a:t>Внуковской</a:t>
            </a:r>
            <a:r>
              <a:rPr lang="ru-RU" dirty="0" smtClean="0"/>
              <a:t> школы.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59187C-7B78-4A9A-BEE3-61F76EAB29A9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59187C-7B78-4A9A-BEE3-61F76EAB29A9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Слайд №2 </a:t>
            </a:r>
            <a:r>
              <a:rPr lang="ru-RU" baseline="0" dirty="0" smtClean="0"/>
              <a:t> Цель проекта: изучение истории предприятия фабрики офсетной печати №2 Дмитрова. Задачи проекта: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59187C-7B78-4A9A-BEE3-61F76EAB29A9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59187C-7B78-4A9A-BEE3-61F76EAB29A9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59187C-7B78-4A9A-BEE3-61F76EAB29A9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59187C-7B78-4A9A-BEE3-61F76EAB29A9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59187C-7B78-4A9A-BEE3-61F76EAB29A9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59187C-7B78-4A9A-BEE3-61F76EAB29A9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300" dirty="0" smtClean="0"/>
              <a:t>В 1954 г. Дмитровская типография была преобразована в Фабрику офсетной печати №2 Приказом Председателя Государственного Комитета Совета Министров РСФСР по печати № 93 от 7 мая 1954 года.  В этом же году на фабрике появилась первая офсетная машина. </a:t>
            </a:r>
          </a:p>
          <a:p>
            <a:pPr defTabSz="966155">
              <a:defRPr/>
            </a:pPr>
            <a:r>
              <a:rPr lang="ru-RU" sz="1300" dirty="0" smtClean="0"/>
              <a:t>Трудовые успехи. В1964 году впервые за все существование предприятия коллектив получил Правительственную телеграмму о присуждении фабрике I места в Республиканском социалистическом соревновании. 1966-й год был годом большой работы коллектива, связанного с проведением смотра за высокую культуру производства. Были введены в строй столовая, душевые, организованы уголки отдыха для рабочих. В декабре этого года Комитет по печати при Совете Министров СССР, ЦК профсоюзов работников культуры и Центральное правление научно-технического общества полиграфии и издательств присудило фабрике звание «Предприятие высокой культуры производства и организации труда».</a:t>
            </a:r>
          </a:p>
          <a:p>
            <a:endParaRPr lang="ru-RU" sz="1300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59187C-7B78-4A9A-BEE3-61F76EAB29A9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300" b="1" u="sng" dirty="0" smtClean="0"/>
              <a:t>Предприятие высокой культуры производства и организации труда». </a:t>
            </a:r>
            <a:endParaRPr lang="ru-RU" sz="1300" dirty="0" smtClean="0"/>
          </a:p>
          <a:p>
            <a:r>
              <a:rPr lang="ru-RU" sz="1300" b="1" dirty="0" smtClean="0"/>
              <a:t>  </a:t>
            </a:r>
            <a:r>
              <a:rPr lang="ru-RU" sz="1300" u="sng" dirty="0" smtClean="0"/>
              <a:t>В первенстве города по футболу принимала участие команда: «Полиграфист». Шефствовали над школой№7г.Дмитрова.Проводили экскурсии по предприятию. Учащиеся проходили производственную практику. На уборку картофеля  коллектив фабрики отправлялся в деревню </a:t>
            </a:r>
            <a:r>
              <a:rPr lang="ru-RU" sz="1300" u="sng" dirty="0" err="1" smtClean="0"/>
              <a:t>Арбузово</a:t>
            </a:r>
            <a:r>
              <a:rPr lang="ru-RU" sz="1300" u="sng" dirty="0" smtClean="0"/>
              <a:t>. В выходные выезжали в Москву для посещения театров и музеев столицы.</a:t>
            </a:r>
            <a:endParaRPr lang="ru-RU" sz="1300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59187C-7B78-4A9A-BEE3-61F76EAB29A9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36FEE-E80F-49C7-AAEB-E08EDD13063A}" type="datetimeFigureOut">
              <a:rPr lang="ru-RU" smtClean="0"/>
              <a:pPr/>
              <a:t>03.04.2022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17267-401B-48D3-B38F-0F336C85A6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36FEE-E80F-49C7-AAEB-E08EDD13063A}" type="datetimeFigureOut">
              <a:rPr lang="ru-RU" smtClean="0"/>
              <a:pPr/>
              <a:t>03.04.2022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17267-401B-48D3-B38F-0F336C85A6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36FEE-E80F-49C7-AAEB-E08EDD13063A}" type="datetimeFigureOut">
              <a:rPr lang="ru-RU" smtClean="0"/>
              <a:pPr/>
              <a:t>03.04.2022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17267-401B-48D3-B38F-0F336C85A6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36FEE-E80F-49C7-AAEB-E08EDD13063A}" type="datetimeFigureOut">
              <a:rPr lang="ru-RU" smtClean="0"/>
              <a:pPr/>
              <a:t>03.04.2022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17267-401B-48D3-B38F-0F336C85A6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36FEE-E80F-49C7-AAEB-E08EDD13063A}" type="datetimeFigureOut">
              <a:rPr lang="ru-RU" smtClean="0"/>
              <a:pPr/>
              <a:t>03.04.2022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17267-401B-48D3-B38F-0F336C85A6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36FEE-E80F-49C7-AAEB-E08EDD13063A}" type="datetimeFigureOut">
              <a:rPr lang="ru-RU" smtClean="0"/>
              <a:pPr/>
              <a:t>03.04.2022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17267-401B-48D3-B38F-0F336C85A6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36FEE-E80F-49C7-AAEB-E08EDD13063A}" type="datetimeFigureOut">
              <a:rPr lang="ru-RU" smtClean="0"/>
              <a:pPr/>
              <a:t>03.04.2022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17267-401B-48D3-B38F-0F336C85A6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36FEE-E80F-49C7-AAEB-E08EDD13063A}" type="datetimeFigureOut">
              <a:rPr lang="ru-RU" smtClean="0"/>
              <a:pPr/>
              <a:t>03.04.2022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17267-401B-48D3-B38F-0F336C85A6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36FEE-E80F-49C7-AAEB-E08EDD13063A}" type="datetimeFigureOut">
              <a:rPr lang="ru-RU" smtClean="0"/>
              <a:pPr/>
              <a:t>03.04.2022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17267-401B-48D3-B38F-0F336C85A6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36FEE-E80F-49C7-AAEB-E08EDD13063A}" type="datetimeFigureOut">
              <a:rPr lang="ru-RU" smtClean="0"/>
              <a:pPr/>
              <a:t>03.04.2022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17267-401B-48D3-B38F-0F336C85A6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36FEE-E80F-49C7-AAEB-E08EDD13063A}" type="datetimeFigureOut">
              <a:rPr lang="ru-RU" smtClean="0"/>
              <a:pPr/>
              <a:t>03.04.2022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17267-401B-48D3-B38F-0F336C85A6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536FEE-E80F-49C7-AAEB-E08EDD13063A}" type="datetimeFigureOut">
              <a:rPr lang="ru-RU" smtClean="0"/>
              <a:pPr/>
              <a:t>03.04.2022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717267-401B-48D3-B38F-0F336C85A69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Asus\Desktop\&#1041;&#1077;&#1088;&#1075;&#1077;&#1088;%20&#1076;&#1083;&#1103;%20&#1087;&#1088;&#1077;&#1079;&#1077;&#1085;&#1090;&#1072;&#1094;&#1080;&#1080;.wmv" TargetMode="Externa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2.jpeg"/><Relationship Id="rId7" Type="http://schemas.openxmlformats.org/officeDocument/2006/relationships/hyperlink" Target="http://dmkray.ru/images/news/2020/05/11-05-2020-fabrika-ofsetnoj-pechati/Photo_03-min.jpg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11" Type="http://schemas.openxmlformats.org/officeDocument/2006/relationships/image" Target="../media/image21.jpeg"/><Relationship Id="rId5" Type="http://schemas.openxmlformats.org/officeDocument/2006/relationships/hyperlink" Target="http://dmkray.ru/images/news/2020/05/11-05-2020-fabrika-ofsetnoj-pechati/Photo_01-min.jpg" TargetMode="External"/><Relationship Id="rId10" Type="http://schemas.openxmlformats.org/officeDocument/2006/relationships/image" Target="../media/image20.jpeg"/><Relationship Id="rId4" Type="http://schemas.openxmlformats.org/officeDocument/2006/relationships/image" Target="../media/image17.png"/><Relationship Id="rId9" Type="http://schemas.openxmlformats.org/officeDocument/2006/relationships/hyperlink" Target="http://dmkray.ru/images/news/2020/05/11-05-2020-fabrika-ofsetnoj-pechati/Photo_13-min.jpg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hyperlink" Target="http://dmkray.ru/images/news/2020/05/11-05-2020-fabrika-ofsetnoj-pechati/Photo_01-min.jpg" TargetMode="External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hyperlink" Target="https://yandex.ru/vide&#1086;/preview/13125704000866073561/" TargetMode="External"/><Relationship Id="rId4" Type="http://schemas.openxmlformats.org/officeDocument/2006/relationships/hyperlink" Target="https://dmitrov.ya77.ru/pervaya-obraztsovaya-tipografiya-filial-fabrika-ofsetnoy-pechati-2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hyperlink" Target="http://dmkray.ru/images/news/2020/05/11-05-2020-fabrika-ofsetnoj-pechati/Photo_09-min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hyperlink" Target="http://dmkray.ru/gazetyi/" TargetMode="Externa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Asus\Downloads\Photo_04-min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003412"/>
            <a:ext cx="7772400" cy="2597039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История легендарной</a:t>
            </a:r>
            <a:br>
              <a:rPr lang="ru-RU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b="1" dirty="0" err="1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офсетки</a:t>
            </a:r>
            <a:r>
              <a:rPr lang="ru-RU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27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Докладчик: Сафонова София</a:t>
            </a:r>
            <a:br>
              <a:rPr lang="ru-RU" sz="27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27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                           </a:t>
            </a:r>
            <a:br>
              <a:rPr lang="ru-RU" sz="27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27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                           </a:t>
            </a:r>
            <a:r>
              <a:rPr lang="ru-RU" sz="18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Научный руководитель: Жуков Сергей</a:t>
            </a:r>
            <a:br>
              <a:rPr lang="ru-RU" sz="18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18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                                                                                        Владиславович</a:t>
            </a:r>
            <a:r>
              <a:rPr lang="ru-RU" sz="27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27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27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</a:t>
            </a:r>
            <a:endParaRPr lang="ru-RU" sz="2700" b="1" dirty="0">
              <a:solidFill>
                <a:srgbClr val="C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94210"/>
            <a:ext cx="6400800" cy="574533"/>
          </a:xfrm>
        </p:spPr>
        <p:txBody>
          <a:bodyPr>
            <a:noAutofit/>
          </a:bodyPr>
          <a:lstStyle/>
          <a:p>
            <a:r>
              <a:rPr lang="ru-RU" sz="14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Дмитровский городской округ</a:t>
            </a:r>
          </a:p>
          <a:p>
            <a:endParaRPr lang="ru-RU" sz="1400" b="1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ru-RU" sz="14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МОУ </a:t>
            </a:r>
            <a:r>
              <a:rPr lang="ru-RU" sz="1400" b="1" dirty="0" err="1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Внуковская</a:t>
            </a:r>
            <a:r>
              <a:rPr lang="ru-RU" sz="14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средняя общеобразовательная школа</a:t>
            </a:r>
            <a:endParaRPr lang="ru-RU" sz="1400" b="1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Бергер для презентации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-1524000" y="-709613"/>
            <a:ext cx="12192000" cy="914400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r>
              <a:rPr lang="ru-RU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Последнее интервью</a:t>
            </a:r>
            <a:endParaRPr lang="ru-RU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 spd="med" advClick="0" advTm="20000"/>
  <p:timing>
    <p:tnLst>
      <p:par>
        <p:cTn id="1" dur="indefinite" restart="never" nodeType="tmRoot">
          <p:childTnLst>
            <p:vide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41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Секрет жизненного успеха</a:t>
            </a:r>
            <a:endParaRPr lang="ru-RU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4" name="Picture 3" descr="C:\Users\Asus\Downloads\berger_s.b_6da3652ae39c484614ae1fbababe3fe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91002" y="1760588"/>
            <a:ext cx="1461247" cy="194832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61841" y="1505119"/>
            <a:ext cx="721000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 чем секрет вашего жизненного успеха?</a:t>
            </a:r>
            <a:br>
              <a:rPr lang="ru-RU" sz="20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20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Из последнего интервью </a:t>
            </a:r>
            <a:r>
              <a:rPr lang="ru-RU" sz="2000" b="1" dirty="0" err="1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тв</a:t>
            </a:r>
            <a:r>
              <a:rPr lang="ru-RU" sz="20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«Вечерний Дмитров».</a:t>
            </a:r>
            <a:endParaRPr lang="ru-RU" sz="2000" b="1" dirty="0">
              <a:solidFill>
                <a:srgbClr val="C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5197" y="2451886"/>
            <a:ext cx="7379936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Ответ: </a:t>
            </a:r>
            <a:r>
              <a:rPr lang="ru-RU" sz="20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С.М.Бергера</a:t>
            </a:r>
            <a:r>
              <a:rPr lang="ru-RU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директора «</a:t>
            </a:r>
            <a:r>
              <a:rPr lang="ru-RU" sz="20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офсетки</a:t>
            </a:r>
            <a:r>
              <a:rPr lang="ru-RU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»</a:t>
            </a:r>
          </a:p>
          <a:p>
            <a:endParaRPr lang="ru-RU" sz="24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ru-RU" sz="24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  работе и в честности. А главное 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 отношении к семье, к себе и людям.</a:t>
            </a:r>
            <a:endParaRPr lang="ru-RU" sz="2400" b="1" dirty="0">
              <a:solidFill>
                <a:srgbClr val="C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4" name="Picture 3" descr="G:\Легендарная офсетка\На выставке Дмитровских художников . Кинотеатр Октябрь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94563" y="4031031"/>
            <a:ext cx="4472248" cy="2605209"/>
          </a:xfrm>
          <a:prstGeom prst="rect">
            <a:avLst/>
          </a:prstGeom>
          <a:noFill/>
        </p:spPr>
      </p:pic>
      <p:pic>
        <p:nvPicPr>
          <p:cNvPr id="5" name="Picture 1" descr="C:\Users\Asus\Desktop\ФАбрика\20220211_14580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6575" y="4078386"/>
            <a:ext cx="2936471" cy="26072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Asus\Desktop\barbaris_ofse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58016" y="0"/>
            <a:ext cx="9820276" cy="753427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Продукция офсетной печати</a:t>
            </a:r>
            <a:endParaRPr lang="ru-RU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5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386345"/>
            <a:ext cx="2722549" cy="4526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Photo_01-min">
            <a:hlinkClick r:id="rId5" tooltip="&quot;Фабрика офсетной печати&quot;"/>
          </p:cNvPr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08514" y="2385391"/>
            <a:ext cx="3250095" cy="2186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Photo_03-min">
            <a:hlinkClick r:id="rId7" tooltip="&quot;Детские книги и журналы&quot;"/>
          </p:cNvPr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617264" y="4921113"/>
            <a:ext cx="19050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Photo_13-min">
            <a:hlinkClick r:id="rId9" tooltip="&quot;Газета Дмитровский вестник&quot;"/>
          </p:cNvPr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192117" y="4911174"/>
            <a:ext cx="19050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5" descr="C:\Users\Asus\Downloads\IMG-20220326-WA0056 (1)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-1143000" y="-4191000"/>
            <a:ext cx="1143000" cy="1524000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2579563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1" descr="C:\Users\Asus\Pictures\barbaris_ofse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676276"/>
            <a:ext cx="9820276" cy="753427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История возникновения станка офсетной печати</a:t>
            </a:r>
            <a:endParaRPr lang="ru-RU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576470" y="1600200"/>
            <a:ext cx="8110330" cy="52578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</a:t>
            </a:r>
            <a:r>
              <a:rPr lang="ru-RU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В 1912 </a:t>
            </a:r>
            <a:r>
              <a:rPr lang="ru-RU" sz="1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годуРубель</a:t>
            </a:r>
            <a:r>
              <a:rPr lang="ru-RU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>
              <a:buNone/>
            </a:pPr>
            <a:r>
              <a:rPr lang="ru-RU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запатентовал своё открытие– </a:t>
            </a:r>
          </a:p>
          <a:p>
            <a:pPr>
              <a:buNone/>
            </a:pPr>
            <a:r>
              <a:rPr lang="ru-RU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первую в мире рулонную офсетную</a:t>
            </a:r>
          </a:p>
          <a:p>
            <a:pPr>
              <a:buNone/>
            </a:pPr>
            <a:r>
              <a:rPr lang="ru-RU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печатную машину «</a:t>
            </a:r>
            <a:r>
              <a:rPr lang="ru-RU" sz="1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Universal</a:t>
            </a:r>
            <a:r>
              <a:rPr lang="ru-RU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».</a:t>
            </a:r>
          </a:p>
          <a:p>
            <a:pPr>
              <a:buNone/>
            </a:pPr>
            <a:r>
              <a:rPr lang="ru-RU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Тогда же Рубель предложил  термины </a:t>
            </a:r>
          </a:p>
          <a:p>
            <a:pPr>
              <a:buNone/>
            </a:pPr>
            <a:r>
              <a:rPr lang="ru-RU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«офсет» и «офсетная печать». </a:t>
            </a:r>
            <a:r>
              <a:rPr lang="ru-RU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  </a:t>
            </a:r>
          </a:p>
          <a:p>
            <a:endParaRPr lang="ru-RU" dirty="0"/>
          </a:p>
        </p:txBody>
      </p:sp>
      <p:pic>
        <p:nvPicPr>
          <p:cNvPr id="6" name="Рисунок 5" descr="https://www.orgprint.com/db/images/rubel-u-pechatnogo-stanka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05061" y="1391479"/>
            <a:ext cx="3438939" cy="2365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s://www.orgprint.com/db/images/ofsetnaja-pechat/sushhnost-ofsetnoj-pechati-2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04462" y="3985591"/>
            <a:ext cx="3657600" cy="2405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s://www.orgprint.com/db/images/ofsetnaja-pechat/sushhnost-ofsetnoj-pechati-3.pn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05061" y="4065106"/>
            <a:ext cx="3289851" cy="2425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C:\Users\Asus\Desktop\barbaris_ofset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7420" y="0"/>
            <a:ext cx="9151419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75252"/>
            <a:ext cx="8229600" cy="1391478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Доказательство гипотезы</a:t>
            </a:r>
            <a:br>
              <a:rPr lang="ru-RU" sz="36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Технология  печати. </a:t>
            </a:r>
            <a:r>
              <a:rPr lang="ru-RU" sz="32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Что лучше офсетная печать или цифровая?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6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6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ru-RU" sz="3600" b="1" dirty="0">
              <a:solidFill>
                <a:srgbClr val="C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1535113"/>
            <a:ext cx="5883965" cy="671374"/>
          </a:xfrm>
        </p:spPr>
        <p:txBody>
          <a:bodyPr>
            <a:normAutofit fontScale="25000" lnSpcReduction="20000"/>
          </a:bodyPr>
          <a:lstStyle/>
          <a:p>
            <a:r>
              <a:rPr lang="ru-RU" sz="6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Вопросы  </a:t>
            </a:r>
          </a:p>
          <a:p>
            <a:r>
              <a:rPr lang="ru-RU" sz="6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Сравнения                              </a:t>
            </a:r>
            <a:r>
              <a:rPr lang="ru-RU" sz="9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Офсетная   </a:t>
            </a:r>
            <a:r>
              <a:rPr lang="ru-RU" sz="8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ru-RU" sz="55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                      </a:t>
            </a:r>
            <a:endParaRPr lang="ru-RU" sz="8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864087" y="1535113"/>
            <a:ext cx="2822713" cy="639762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    Цифровая</a:t>
            </a:r>
            <a:endParaRPr lang="ru-RU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sz="quarter" idx="4"/>
          </p:nvPr>
        </p:nvGraphicFramePr>
        <p:xfrm>
          <a:off x="0" y="2275621"/>
          <a:ext cx="9144000" cy="6074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7643"/>
                <a:gridCol w="3490148"/>
                <a:gridCol w="3636209"/>
              </a:tblGrid>
              <a:tr h="1308066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1Скорость производства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продукции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Будет необходимо изготовить новые офсетные формы(-)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Допечатная обработка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требует времени.(-)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(+)Срочность заказа для клиента .В оперативном формате.Т.е сразу в процессе печати.(+)</a:t>
                      </a:r>
                      <a:r>
                        <a:rPr lang="en-US" sz="1400">
                          <a:latin typeface="Times New Roman"/>
                          <a:ea typeface="Calibri"/>
                          <a:cs typeface="Times New Roman"/>
                        </a:rPr>
                        <a:t>Ec</a:t>
                      </a: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ть возможность изготовить пробный образец для контроля тиража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66027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 Тираж </a:t>
                      </a:r>
                      <a:endParaRPr lang="ru-RU" sz="1800" b="1" dirty="0" smtClean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продукции</a:t>
                      </a:r>
                      <a:endParaRPr lang="ru-RU" sz="18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Требуется большой тираж.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 (+)Только при заказе значительного количества готовой продукции офсетная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печать</a:t>
                      </a:r>
                      <a:r>
                        <a:rPr lang="ru-RU" sz="14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dirty="0" err="1" smtClean="0">
                          <a:latin typeface="Times New Roman"/>
                          <a:ea typeface="Calibri"/>
                          <a:cs typeface="Times New Roman"/>
                        </a:rPr>
                        <a:t>будетвыгодна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. От500штук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Требуется </a:t>
                      </a:r>
                      <a:r>
                        <a:rPr lang="ru-RU" sz="1400" b="1" dirty="0" err="1">
                          <a:latin typeface="Times New Roman"/>
                          <a:ea typeface="Calibri"/>
                          <a:cs typeface="Times New Roman"/>
                        </a:rPr>
                        <a:t>малыйтираж</a:t>
                      </a: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 (+)Планируется заказ малого тиража. Цифровая печать наилучшим образом подойдет именно для небольших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тиражей.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48749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3Полноцветная </a:t>
                      </a: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печать</a:t>
                      </a:r>
                      <a:r>
                        <a:rPr lang="ru-RU" sz="18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endParaRPr lang="ru-RU" sz="18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 (+)(</a:t>
                      </a: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полноцветные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 способы печати без ограничений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три 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цвета и даже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возможность 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использования дополнительных эффектов – лака,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золотого 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покрытия.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цветогамма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зависит</a:t>
                      </a:r>
                      <a:r>
                        <a:rPr lang="ru-RU" sz="1100" baseline="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от 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принтеров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.  (-)Хотя 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цифровые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офисные</a:t>
                      </a:r>
                      <a:r>
                        <a:rPr lang="ru-RU" sz="1100" baseline="0" dirty="0" smtClean="0">
                          <a:latin typeface="Calibri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принтеры 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близки к </a:t>
                      </a:r>
                      <a:r>
                        <a:rPr lang="ru-RU" sz="1400" dirty="0" err="1" smtClean="0">
                          <a:latin typeface="Times New Roman"/>
                          <a:ea typeface="Calibri"/>
                          <a:cs typeface="Times New Roman"/>
                        </a:rPr>
                        <a:t>идеалу.НО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цифра даёт высокую чёткость прорисовки(+)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4Различный тип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бумаги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– возможность применения различных типов бумаги начиная от газетной и офсетной и заканчивая дизайнерской льняной или вельветовой бумагой и даже винилом! (+)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только типы бумаги (-)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Asus\Desktop\barbaris_ofset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795130"/>
            <a:ext cx="9143999" cy="765313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639763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Общие выводы</a:t>
            </a:r>
            <a:endParaRPr lang="ru-RU" b="1" dirty="0">
              <a:solidFill>
                <a:srgbClr val="C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5538" name="Rectangle 2"/>
          <p:cNvSpPr>
            <a:spLocks noGrp="1" noChangeArrowheads="1"/>
          </p:cNvSpPr>
          <p:nvPr>
            <p:ph idx="1"/>
          </p:nvPr>
        </p:nvSpPr>
        <p:spPr bwMode="auto">
          <a:xfrm>
            <a:off x="0" y="-3727717"/>
            <a:ext cx="10088880" cy="14096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Эволюция  фабрики офсетной  печати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отразила историю  моего маленького,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но доброжелательного Дмитрова, 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жизненные испытания и победы моего народа 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и нашей огромной страны. 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4" name="Рисунок 13" descr="C:\Users\Asus\Downloads\XXL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66008" y="1404731"/>
            <a:ext cx="44704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1" descr="C:\Users\Asus\Pictures\barbaris_ofse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69173" y="-129416"/>
            <a:ext cx="9820276" cy="753427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 Послесловие</a:t>
            </a:r>
            <a:endParaRPr lang="ru-RU" sz="4000" b="1" dirty="0">
              <a:solidFill>
                <a:srgbClr val="C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66722" y="218661"/>
            <a:ext cx="2077278" cy="3453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Photo_01-min">
            <a:hlinkClick r:id="rId5" tooltip="&quot;Фабрика офсетной печати&quot;"/>
          </p:cNvPr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9270" y="675860"/>
            <a:ext cx="3250095" cy="2186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675860" y="2332037"/>
            <a:ext cx="8229600" cy="4525963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endParaRPr lang="ru-RU" sz="28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>
              <a:buNone/>
            </a:pPr>
            <a:endParaRPr lang="ru-RU" sz="28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>
              <a:buNone/>
            </a:pPr>
            <a:r>
              <a:rPr lang="ru-RU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Вместо заключения :</a:t>
            </a:r>
          </a:p>
          <a:p>
            <a:pPr algn="ctr">
              <a:buNone/>
            </a:pPr>
            <a:r>
              <a:rPr lang="ru-RU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                                …перефразируя слова</a:t>
            </a:r>
          </a:p>
          <a:p>
            <a:pPr algn="r">
              <a:buNone/>
            </a:pPr>
            <a:r>
              <a:rPr lang="ru-RU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поэта Владимира Маяковского</a:t>
            </a:r>
          </a:p>
          <a:p>
            <a:pPr algn="r">
              <a:buNone/>
            </a:pPr>
            <a:r>
              <a:rPr lang="ru-RU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         Я знаю – Дмитров будет, </a:t>
            </a:r>
          </a:p>
          <a:p>
            <a:pPr algn="r">
              <a:buNone/>
            </a:pPr>
            <a:r>
              <a:rPr lang="ru-RU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филиалам </a:t>
            </a:r>
            <a:r>
              <a:rPr lang="ru-RU" sz="2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офсетки</a:t>
            </a:r>
            <a:r>
              <a:rPr lang="ru-RU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№2 –</a:t>
            </a:r>
            <a:r>
              <a:rPr lang="ru-RU" sz="2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цвесть</a:t>
            </a:r>
            <a:r>
              <a:rPr lang="ru-RU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,</a:t>
            </a:r>
          </a:p>
          <a:p>
            <a:pPr algn="r">
              <a:buNone/>
            </a:pPr>
            <a:r>
              <a:rPr lang="ru-RU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когда такие работники печати , </a:t>
            </a:r>
          </a:p>
          <a:p>
            <a:pPr algn="r">
              <a:buNone/>
            </a:pPr>
            <a:r>
              <a:rPr lang="ru-RU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в стране  российской есть.     </a:t>
            </a:r>
          </a:p>
          <a:p>
            <a:pPr algn="r">
              <a:buNone/>
            </a:pPr>
            <a:r>
              <a:rPr lang="ru-RU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            Благодарю за внимание</a:t>
            </a:r>
            <a:r>
              <a:rPr lang="ru-RU" sz="28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  <a:r>
              <a:rPr lang="ru-RU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  </a:t>
            </a:r>
            <a:endParaRPr lang="ru-RU" sz="28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Asus\Desktop\barbaris_ofse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38138" y="-338138"/>
            <a:ext cx="9820276" cy="753427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Спасибо за внимание</a:t>
            </a:r>
            <a:endParaRPr lang="ru-RU" b="1" dirty="0">
              <a:solidFill>
                <a:srgbClr val="C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675860" y="1600200"/>
            <a:ext cx="8010939" cy="4525963"/>
          </a:xfrm>
        </p:spPr>
        <p:txBody>
          <a:bodyPr>
            <a:normAutofit fontScale="70000" lnSpcReduction="20000"/>
          </a:bodyPr>
          <a:lstStyle/>
          <a:p>
            <a:r>
              <a:rPr lang="ru-RU" sz="2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Источники и литература. Библиография:</a:t>
            </a:r>
          </a:p>
          <a:p>
            <a:r>
              <a:rPr lang="ru-RU" sz="26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Дмитровская</a:t>
            </a:r>
            <a:r>
              <a:rPr lang="ru-RU" sz="2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фабрика офсетной печати // Новости полиграфии. – 1996. - №28. – С.2,3. – Текст : непосредственный.</a:t>
            </a:r>
          </a:p>
          <a:p>
            <a:r>
              <a:rPr lang="ru-RU" sz="2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Федоров, Н. Перековка / Н. Федоров. – Текст : непосредственный // Канал Москва-Волга: история и современность. К 80-летию со дня начала строительства :материалы и исследования. МБУ музей-заповедник «Дмитровский кремль» – Дмитров: ООО «</a:t>
            </a:r>
            <a:r>
              <a:rPr lang="ru-RU" sz="26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Мосплиграф</a:t>
            </a:r>
            <a:r>
              <a:rPr lang="ru-RU" sz="2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», 2012. – С. 104-105. –</a:t>
            </a:r>
          </a:p>
          <a:p>
            <a:pPr>
              <a:buNone/>
            </a:pPr>
            <a:r>
              <a:rPr lang="ru-RU" sz="2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  Интернет- ресурсы</a:t>
            </a:r>
          </a:p>
          <a:p>
            <a:r>
              <a:rPr lang="ru-RU" sz="2600" b="1" u="sng" dirty="0" smtClean="0">
                <a:latin typeface="Tahoma" pitchFamily="34" charset="0"/>
                <a:ea typeface="Tahoma" pitchFamily="34" charset="0"/>
                <a:cs typeface="Tahoma" pitchFamily="34" charset="0"/>
                <a:hlinkClick r:id="rId4"/>
              </a:rPr>
              <a:t>https://dmitrov.ya77.ru/pervaya-obraztsovaya-tipografiya-filial-fabrika-ofsetnoy-pechati-2</a:t>
            </a:r>
            <a:endParaRPr lang="ru-RU" sz="26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None/>
            </a:pPr>
            <a:endParaRPr lang="ru-RU" sz="26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None/>
            </a:pPr>
            <a:r>
              <a:rPr lang="ru-RU" sz="2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   </a:t>
            </a:r>
            <a:r>
              <a:rPr lang="en-US" sz="2600" b="1" u="sng" dirty="0" smtClean="0">
                <a:latin typeface="Tahoma" pitchFamily="34" charset="0"/>
                <a:ea typeface="Tahoma" pitchFamily="34" charset="0"/>
                <a:cs typeface="Tahoma" pitchFamily="34" charset="0"/>
                <a:hlinkClick r:id="rId5"/>
              </a:rPr>
              <a:t>https</a:t>
            </a:r>
            <a:r>
              <a:rPr lang="ru-RU" sz="2600" b="1" u="sng" dirty="0" smtClean="0">
                <a:latin typeface="Tahoma" pitchFamily="34" charset="0"/>
                <a:ea typeface="Tahoma" pitchFamily="34" charset="0"/>
                <a:cs typeface="Tahoma" pitchFamily="34" charset="0"/>
                <a:hlinkClick r:id="rId5"/>
              </a:rPr>
              <a:t>://</a:t>
            </a:r>
            <a:r>
              <a:rPr lang="en-US" sz="2600" b="1" u="sng" dirty="0" err="1" smtClean="0">
                <a:latin typeface="Tahoma" pitchFamily="34" charset="0"/>
                <a:ea typeface="Tahoma" pitchFamily="34" charset="0"/>
                <a:cs typeface="Tahoma" pitchFamily="34" charset="0"/>
                <a:hlinkClick r:id="rId5"/>
              </a:rPr>
              <a:t>yandex</a:t>
            </a:r>
            <a:r>
              <a:rPr lang="ru-RU" sz="2600" b="1" u="sng" dirty="0" smtClean="0">
                <a:latin typeface="Tahoma" pitchFamily="34" charset="0"/>
                <a:ea typeface="Tahoma" pitchFamily="34" charset="0"/>
                <a:cs typeface="Tahoma" pitchFamily="34" charset="0"/>
                <a:hlinkClick r:id="rId5"/>
              </a:rPr>
              <a:t>.</a:t>
            </a:r>
            <a:r>
              <a:rPr lang="en-US" sz="2600" b="1" u="sng" dirty="0" err="1" smtClean="0">
                <a:latin typeface="Tahoma" pitchFamily="34" charset="0"/>
                <a:ea typeface="Tahoma" pitchFamily="34" charset="0"/>
                <a:cs typeface="Tahoma" pitchFamily="34" charset="0"/>
                <a:hlinkClick r:id="rId5"/>
              </a:rPr>
              <a:t>ru</a:t>
            </a:r>
            <a:r>
              <a:rPr lang="ru-RU" sz="2600" b="1" u="sng" dirty="0" smtClean="0">
                <a:latin typeface="Tahoma" pitchFamily="34" charset="0"/>
                <a:ea typeface="Tahoma" pitchFamily="34" charset="0"/>
                <a:cs typeface="Tahoma" pitchFamily="34" charset="0"/>
                <a:hlinkClick r:id="rId5"/>
              </a:rPr>
              <a:t>/</a:t>
            </a:r>
            <a:r>
              <a:rPr lang="en-US" sz="2600" b="1" u="sng" dirty="0" smtClean="0">
                <a:latin typeface="Tahoma" pitchFamily="34" charset="0"/>
                <a:ea typeface="Tahoma" pitchFamily="34" charset="0"/>
                <a:cs typeface="Tahoma" pitchFamily="34" charset="0"/>
                <a:hlinkClick r:id="rId5"/>
              </a:rPr>
              <a:t>vide</a:t>
            </a:r>
            <a:r>
              <a:rPr lang="ru-RU" sz="2600" b="1" u="sng" dirty="0" smtClean="0">
                <a:latin typeface="Tahoma" pitchFamily="34" charset="0"/>
                <a:ea typeface="Tahoma" pitchFamily="34" charset="0"/>
                <a:cs typeface="Tahoma" pitchFamily="34" charset="0"/>
                <a:hlinkClick r:id="rId5"/>
              </a:rPr>
              <a:t>о/</a:t>
            </a:r>
            <a:r>
              <a:rPr lang="en-US" sz="2600" b="1" u="sng" dirty="0" smtClean="0">
                <a:latin typeface="Tahoma" pitchFamily="34" charset="0"/>
                <a:ea typeface="Tahoma" pitchFamily="34" charset="0"/>
                <a:cs typeface="Tahoma" pitchFamily="34" charset="0"/>
                <a:hlinkClick r:id="rId5"/>
              </a:rPr>
              <a:t>preview</a:t>
            </a:r>
            <a:r>
              <a:rPr lang="ru-RU" sz="2600" b="1" u="sng" dirty="0" smtClean="0">
                <a:latin typeface="Tahoma" pitchFamily="34" charset="0"/>
                <a:ea typeface="Tahoma" pitchFamily="34" charset="0"/>
                <a:cs typeface="Tahoma" pitchFamily="34" charset="0"/>
                <a:hlinkClick r:id="rId5"/>
              </a:rPr>
              <a:t>/13125704000866073561/</a:t>
            </a:r>
            <a:endParaRPr lang="ru-RU" sz="26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None/>
            </a:pPr>
            <a:r>
              <a:rPr lang="ru-RU" sz="2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      Дмитров ТВ « Памяти </a:t>
            </a:r>
            <a:r>
              <a:rPr lang="ru-RU" sz="26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С.Б.Бергера</a:t>
            </a:r>
            <a:r>
              <a:rPr lang="ru-RU" sz="2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».</a:t>
            </a:r>
          </a:p>
          <a:p>
            <a:pPr>
              <a:buNone/>
            </a:pPr>
            <a:r>
              <a:rPr lang="ru-RU" sz="2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     </a:t>
            </a:r>
          </a:p>
          <a:p>
            <a:endParaRPr lang="ru-RU" dirty="0"/>
          </a:p>
        </p:txBody>
      </p:sp>
      <p:pic>
        <p:nvPicPr>
          <p:cNvPr id="6" name="Рисунок 5" descr="C:\Users\Asus\Desktop\IMG-20220323-WA0002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5557" y="1302026"/>
            <a:ext cx="7881730" cy="4979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1" descr="C:\Users\Asus\Pictures\barbaris_ofse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13861" y="-378598"/>
            <a:ext cx="9820276" cy="7534276"/>
          </a:xfrm>
          <a:prstGeom prst="rect">
            <a:avLst/>
          </a:prstGeom>
          <a:noFill/>
        </p:spPr>
      </p:pic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2144389"/>
            <a:ext cx="8229600" cy="4458712"/>
          </a:xfrm>
        </p:spPr>
        <p:txBody>
          <a:bodyPr/>
          <a:lstStyle/>
          <a:p>
            <a:endParaRPr lang="ru-RU" dirty="0" smtClean="0"/>
          </a:p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258454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ru-RU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br>
              <a:rPr lang="ru-RU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                           </a:t>
            </a:r>
            <a:r>
              <a:rPr lang="ru-RU" sz="24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Цель проекта:</a:t>
            </a:r>
            <a:r>
              <a:rPr lang="ru-RU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-изучение истории предприятия фабрики офсетной печати №2 города Дмитрова </a:t>
            </a:r>
            <a:br>
              <a:rPr lang="ru-RU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через жизнь директора  Семёна Борисовича </a:t>
            </a:r>
            <a:r>
              <a:rPr lang="ru-RU" sz="24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Бергера</a:t>
            </a:r>
            <a:r>
              <a:rPr lang="ru-RU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  <a:br>
              <a:rPr lang="ru-RU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ru-RU" sz="20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06903" y="2249586"/>
            <a:ext cx="8537097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                            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Задачи:</a:t>
            </a:r>
          </a:p>
          <a:p>
            <a:endParaRPr lang="ru-RU" sz="2400" b="1" dirty="0" smtClean="0">
              <a:solidFill>
                <a:srgbClr val="C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ru-RU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В ходе исследования авторским коллективом 5 «Б»класса   были</a:t>
            </a:r>
            <a:r>
              <a:rPr lang="ru-RU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поставлены следующие задачи:</a:t>
            </a:r>
            <a:r>
              <a:rPr lang="ru-RU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1) -кратко описать историю развития предприятия;</a:t>
            </a:r>
            <a:br>
              <a:rPr lang="ru-RU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2) - изучить роль директора предприятия в жизни коллектива;</a:t>
            </a:r>
            <a:br>
              <a:rPr lang="ru-RU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3)- узнать и собрать материалы о жизни фабрики офсетной печати    </a:t>
            </a:r>
            <a:br>
              <a:rPr lang="ru-RU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4)-организовать встречи   с «знатоками» </a:t>
            </a:r>
            <a:r>
              <a:rPr lang="ru-RU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офсетки</a:t>
            </a:r>
            <a:r>
              <a:rPr lang="ru-RU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;    </a:t>
            </a:r>
            <a:br>
              <a:rPr lang="ru-RU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</a:t>
            </a:r>
          </a:p>
          <a:p>
            <a:r>
              <a:rPr lang="ru-RU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5)- проанализировать и решить проблему </a:t>
            </a:r>
            <a:r>
              <a:rPr lang="ru-RU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жизнеустойчивости</a:t>
            </a:r>
            <a:r>
              <a:rPr lang="ru-RU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br>
              <a:rPr lang="ru-RU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 офсетной печати в будущем;</a:t>
            </a:r>
            <a:br>
              <a:rPr lang="ru-RU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6) -систематизировать материалы по теме и сделать общие выводы.</a:t>
            </a:r>
            <a:br>
              <a:rPr lang="ru-RU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1" descr="C:\Users\Asus\Pictures\barbaris_ofse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68618" y="-338138"/>
            <a:ext cx="9820276" cy="753427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12375"/>
            <a:ext cx="8229600" cy="1882589"/>
          </a:xfrm>
        </p:spPr>
        <p:txBody>
          <a:bodyPr>
            <a:noAutofit/>
          </a:bodyPr>
          <a:lstStyle/>
          <a:p>
            <a:pPr algn="l"/>
            <a:r>
              <a:rPr lang="ru-RU" sz="40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Актуальность</a:t>
            </a:r>
            <a:r>
              <a:rPr lang="ru-RU" sz="4000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: </a:t>
            </a:r>
            <a:br>
              <a:rPr lang="ru-RU" sz="4000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40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50лет.Юбилей награды.</a:t>
            </a:r>
            <a:r>
              <a:rPr lang="ru-RU" sz="4000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4000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      </a:t>
            </a:r>
            <a:r>
              <a:rPr lang="ru-RU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1800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ru-RU" sz="18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6" name="Picture 2" descr="C:\Users\Asus\Downloads\197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97410" y="4823011"/>
            <a:ext cx="3085364" cy="2241178"/>
          </a:xfrm>
          <a:prstGeom prst="rect">
            <a:avLst/>
          </a:prstGeom>
          <a:noFill/>
        </p:spPr>
      </p:pic>
      <p:pic>
        <p:nvPicPr>
          <p:cNvPr id="7" name="Рисунок 6" descr="C:\Users\Asus\Pictures\IMG-20220312-WA0000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03861" y="386080"/>
            <a:ext cx="2465259" cy="4543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2330823"/>
            <a:ext cx="8229600" cy="4213412"/>
          </a:xfrm>
        </p:spPr>
        <p:txBody>
          <a:bodyPr>
            <a:normAutofit/>
          </a:bodyPr>
          <a:lstStyle/>
          <a:p>
            <a:pPr marL="182563" indent="0">
              <a:buNone/>
            </a:pPr>
            <a:r>
              <a:rPr lang="ru-RU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В 1972 году единственное </a:t>
            </a:r>
          </a:p>
          <a:p>
            <a:pPr marL="182563" indent="0">
              <a:buNone/>
            </a:pPr>
            <a:r>
              <a:rPr lang="ru-RU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из всех предприятий </a:t>
            </a:r>
          </a:p>
          <a:p>
            <a:pPr marL="182563" indent="0">
              <a:buNone/>
            </a:pPr>
            <a:r>
              <a:rPr lang="ru-RU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полиграфической</a:t>
            </a:r>
            <a:r>
              <a:rPr lang="ru-RU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отрасли СССР </a:t>
            </a:r>
          </a:p>
          <a:p>
            <a:pPr marL="182563" indent="0">
              <a:buNone/>
            </a:pPr>
            <a:r>
              <a:rPr lang="ru-RU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Фабрика офсетной печати</a:t>
            </a:r>
            <a:r>
              <a:rPr lang="ru-RU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№ 2 </a:t>
            </a:r>
          </a:p>
          <a:p>
            <a:pPr marL="182563" indent="0">
              <a:buNone/>
            </a:pPr>
            <a:r>
              <a:rPr lang="ru-RU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города Дмитрова была                                                                     удостоена высокой награды </a:t>
            </a:r>
          </a:p>
          <a:p>
            <a:pPr marL="182563" indent="0">
              <a:buNone/>
            </a:pPr>
            <a:r>
              <a:rPr lang="ru-RU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«Юбилейного почётного знака</a:t>
            </a:r>
          </a:p>
          <a:p>
            <a:pPr marL="182563" indent="0">
              <a:buNone/>
            </a:pPr>
            <a:r>
              <a:rPr lang="ru-RU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ЦК КПСС, министров СССР, ВЦСПС».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Asus\Desktop\barbaris_ofse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0988" y="797858"/>
            <a:ext cx="8229600" cy="80682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Не вытеснят ли «старушку» новые  </a:t>
            </a:r>
            <a:r>
              <a:rPr lang="ru-RU" sz="24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виды цифровой  или лазерной печати</a:t>
            </a:r>
          </a:p>
          <a:p>
            <a:endParaRPr lang="ru-RU" sz="2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Необходима ли офсетная печать в  будущем.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537883" y="43934"/>
            <a:ext cx="771861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717550" marR="0" lvl="0" algn="l" defTabSz="8064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                                                                                                                               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111623" y="690283"/>
            <a:ext cx="708211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Гипотеза проблемы.</a:t>
            </a:r>
            <a:br>
              <a:rPr lang="ru-RU" sz="40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ru-RU" sz="4000" dirty="0"/>
          </a:p>
        </p:txBody>
      </p:sp>
      <p:pic>
        <p:nvPicPr>
          <p:cNvPr id="11" name="Рисунок 10" descr="https://all-sfp.ru/wp-content/uploads/5/8/b/58bf9b37e48c550f5a86eee2a97a4e9b.jpe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14047" y="3290048"/>
            <a:ext cx="3675529" cy="2545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3" name="Picture 3" descr="C:\Users\Asus\Downloads\IMG_087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48386" y="3352800"/>
            <a:ext cx="3621263" cy="24832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Asus\Desktop\barbaris_ofset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2696"/>
            <a:ext cx="9144000" cy="687069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 </a:t>
            </a:r>
            <a:r>
              <a:rPr lang="ru-RU" sz="40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Истории создания  и развития предприятия</a:t>
            </a:r>
            <a:r>
              <a:rPr lang="ru-RU" sz="4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4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ru-RU" sz="4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0588"/>
            <a:ext cx="8229600" cy="5005575"/>
          </a:xfrm>
        </p:spPr>
        <p:txBody>
          <a:bodyPr>
            <a:normAutofit/>
          </a:bodyPr>
          <a:lstStyle/>
          <a:p>
            <a:endParaRPr lang="ru-RU" sz="16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ru-RU" sz="16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ru-RU" sz="16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ru-RU" sz="16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Дмитровская</a:t>
            </a:r>
            <a:r>
              <a:rPr lang="ru-RU" sz="1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фабрика офсетной печати №2 ведет свою историю от типографии уездного исполкома. </a:t>
            </a:r>
          </a:p>
          <a:p>
            <a:r>
              <a:rPr lang="ru-RU" sz="1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13 (26) сентября 1917 г. Союз купил типографию у Н. А. </a:t>
            </a:r>
            <a:r>
              <a:rPr lang="ru-RU" sz="16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Вашкевича</a:t>
            </a:r>
            <a:r>
              <a:rPr lang="ru-RU" sz="1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, который потом ею и заведовал. В 1918-1919 гг. печатным органом Союза стал «Дмитровский вестник» Первый номер этой газеты вышел 7 апреля, в день съезда Совета. </a:t>
            </a:r>
          </a:p>
          <a:p>
            <a:r>
              <a:rPr lang="ru-RU" sz="1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Номер печатали на очень тонкой афишной бумаге. Изначальный тираж был всего 124 экземпляра.28 апреля 1921 г. газета была переименована в «Серп и Молот.Газета 9 раз меняла свое название.</a:t>
            </a:r>
            <a:endParaRPr lang="ru-RU" sz="1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Asus\Desktop\barbaris_ofset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2696"/>
            <a:ext cx="9144000" cy="6870696"/>
          </a:xfrm>
          <a:prstGeom prst="rect">
            <a:avLst/>
          </a:prstGeom>
          <a:noFill/>
        </p:spPr>
      </p:pic>
      <p:pic>
        <p:nvPicPr>
          <p:cNvPr id="5" name="Содержимое 4" descr="Photo_09-min">
            <a:hlinkClick r:id="rId4" tooltip="&quot;Плакат, выпущенный типографией Дмитлага&quot;"/>
          </p:cNvPr>
          <p:cNvPicPr>
            <a:picLocks noGrp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9456" y="4178809"/>
            <a:ext cx="3511296" cy="2414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2608" y="146304"/>
            <a:ext cx="8714232" cy="177393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sz="36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Типография в подчинении ДМИТЛАГА</a:t>
            </a:r>
            <a:r>
              <a:rPr lang="ru-RU" sz="3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3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В начале 1930-х годов с началом строительства канал Москва-Волга типография была переведена  в новое помещение по Московской улице.  Перешла  в прямое подчинение </a:t>
            </a:r>
            <a:r>
              <a:rPr lang="ru-RU" sz="1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Дмитлага</a:t>
            </a:r>
            <a:r>
              <a:rPr lang="ru-RU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под контролем ОГПУ(ФСБ).Ежемесячный лагерный журнал «На штурм трассы» был средством информации.</a:t>
            </a:r>
            <a:br>
              <a:rPr lang="ru-RU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В нём печатались  стихи </a:t>
            </a:r>
            <a:r>
              <a:rPr lang="ru-RU" sz="1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каналармейцев</a:t>
            </a:r>
            <a:r>
              <a:rPr lang="ru-RU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-«зеков». </a:t>
            </a:r>
            <a:br>
              <a:rPr lang="ru-RU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Лозунгом на строительстве канала Москва-Волга стал призыв о«перековке» заключенных, о перевоспитании их в честных людей, Ярким проповедником «перековки» стал начальник </a:t>
            </a:r>
            <a:r>
              <a:rPr lang="ru-RU" sz="1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Дмитлага</a:t>
            </a:r>
            <a:r>
              <a:rPr lang="ru-RU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Семен </a:t>
            </a:r>
            <a:r>
              <a:rPr lang="ru-RU" sz="1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Фирин</a:t>
            </a:r>
            <a:r>
              <a:rPr lang="ru-RU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  <a:br>
              <a:rPr lang="ru-RU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2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Слушай песню, землекоп! Слушай, </a:t>
            </a:r>
            <a:r>
              <a:rPr lang="ru-RU" sz="22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землекопка</a:t>
            </a:r>
            <a:r>
              <a:rPr lang="ru-RU" sz="2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!</a:t>
            </a:r>
            <a:br>
              <a:rPr lang="ru-RU" sz="2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2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Прогремит, как Перекоп, Наша Перековка!</a:t>
            </a:r>
            <a:br>
              <a:rPr lang="ru-RU" sz="2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2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2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2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После окончания строительства канала, в 1937 году,</a:t>
            </a:r>
            <a:br>
              <a:rPr lang="ru-RU" sz="2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2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типография была снова передана в ведение города.</a:t>
            </a:r>
            <a:endParaRPr lang="ru-RU" sz="22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Asus\Desktop\barbaris_ofset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7069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 годы Отечественной.</a:t>
            </a:r>
            <a:endParaRPr lang="ru-RU" b="1" dirty="0">
              <a:solidFill>
                <a:srgbClr val="C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6" name="Рисунок 5" descr="http://tsdbklimovo.ru/wp-content/uploads/2020/04/10-a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14327" y="3353080"/>
            <a:ext cx="4078662" cy="32090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0588"/>
            <a:ext cx="8229600" cy="5005575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Во время Великой Отечественной войны Дмитровская типография сильно пострадала от артобстрелов. </a:t>
            </a:r>
          </a:p>
          <a:p>
            <a:r>
              <a:rPr lang="ru-RU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Так, 5 ноября 1941 года в</a:t>
            </a:r>
            <a:r>
              <a:rPr lang="ru-RU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1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результате попадания была разрушена кровля и стены типографского цеха, в котором готовился к выпуску праздничный номер </a:t>
            </a:r>
            <a:r>
              <a:rPr lang="ru-RU" sz="1200" b="1" u="sng" dirty="0" smtClean="0">
                <a:latin typeface="Tahoma" pitchFamily="34" charset="0"/>
                <a:ea typeface="Tahoma" pitchFamily="34" charset="0"/>
                <a:cs typeface="Tahoma" pitchFamily="34" charset="0"/>
                <a:hlinkClick r:id="rId5"/>
              </a:rPr>
              <a:t>газеты «Ударник»</a:t>
            </a:r>
            <a:r>
              <a:rPr lang="ru-RU" sz="1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 Погибли несколько сотрудников и жителей близлежащих домов. Поврежденный цех и обору</a:t>
            </a:r>
          </a:p>
          <a:p>
            <a:r>
              <a:rPr lang="ru-RU" sz="12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дование</a:t>
            </a:r>
            <a:r>
              <a:rPr lang="ru-RU" sz="1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полностью были восстановлены только после войны.</a:t>
            </a:r>
          </a:p>
          <a:p>
            <a:pPr>
              <a:buNone/>
            </a:pPr>
            <a:r>
              <a:rPr lang="ru-RU" sz="1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     «Ударник» печатал яркие плакаты обличающие </a:t>
            </a:r>
            <a:r>
              <a:rPr lang="ru-RU" sz="12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фашисткую</a:t>
            </a:r>
            <a:r>
              <a:rPr lang="ru-RU" sz="1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Германию.</a:t>
            </a:r>
          </a:p>
        </p:txBody>
      </p:sp>
      <p:pic>
        <p:nvPicPr>
          <p:cNvPr id="7" name="Рисунок 6" descr="https://ds05.infourok.ru/uploads/ex/0392/0016ac59-c0ea7ef0/2/img10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7529" y="3433481"/>
            <a:ext cx="3792071" cy="3137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1" descr="C:\Users\Asus\Pictures\barbaris_ofse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358016"/>
            <a:ext cx="9820276" cy="753427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4887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Трудовые успехи.</a:t>
            </a:r>
            <a:endParaRPr lang="ru-RU" sz="4000" b="1" dirty="0">
              <a:solidFill>
                <a:srgbClr val="C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1331843"/>
            <a:ext cx="9362661" cy="36933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  <a:endParaRPr lang="ru-RU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027" name="Picture 3" descr="C:\Users\Asus\Desktop\ДК Современник. Вречение переходящего Красного знамени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78508" y="3697357"/>
            <a:ext cx="4284762" cy="3160643"/>
          </a:xfrm>
          <a:prstGeom prst="rect">
            <a:avLst/>
          </a:prstGeom>
          <a:noFill/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1" y="944218"/>
            <a:ext cx="9342782" cy="518194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                                           В1964 году  коллектив получил Правительственную телеграмму о присуждении фабрике I места в Республиканском социалистическом соревновании.</a:t>
            </a:r>
          </a:p>
          <a:p>
            <a:pPr>
              <a:buNone/>
            </a:pPr>
            <a:r>
              <a:rPr lang="ru-RU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     В 1966гприсудило фабрике звание «Предприятие высокой культуры производства и организации труда».</a:t>
            </a:r>
          </a:p>
          <a:p>
            <a:pPr>
              <a:buNone/>
            </a:pPr>
            <a:r>
              <a:rPr lang="ru-RU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    В 1972 году единственное из всех предприятий полиграфической отрасли фабрика офсетной печати № 2 </a:t>
            </a:r>
          </a:p>
          <a:p>
            <a:pPr>
              <a:buNone/>
            </a:pPr>
            <a:r>
              <a:rPr lang="ru-RU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была удостоена высокой награды </a:t>
            </a:r>
          </a:p>
          <a:p>
            <a:pPr>
              <a:buNone/>
            </a:pPr>
            <a:r>
              <a:rPr lang="ru-RU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«Юбилейного почётного знака ЦК КПСС,</a:t>
            </a:r>
          </a:p>
          <a:p>
            <a:pPr>
              <a:buNone/>
            </a:pPr>
            <a:r>
              <a:rPr lang="ru-RU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Совета министров СССР, ВЦСПС».</a:t>
            </a:r>
            <a:endParaRPr lang="ru-RU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8" name="Рисунок 7" descr="C:\Users\Asus\Pictures\IMG-20220312-WA0000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37522" y="4472785"/>
            <a:ext cx="1252330" cy="2385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1" descr="C:\Users\Asus\Pictures\barbaris_ofse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58017" y="-367956"/>
            <a:ext cx="9820276" cy="753427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Культурная жизнь </a:t>
            </a:r>
            <a:r>
              <a:rPr lang="ru-RU" sz="4000" b="1" dirty="0" err="1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офсетки</a:t>
            </a:r>
            <a:endParaRPr lang="ru-RU" sz="4000" b="1" dirty="0">
              <a:solidFill>
                <a:srgbClr val="C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162878"/>
            <a:ext cx="8686800" cy="555597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                 </a:t>
            </a:r>
            <a:r>
              <a:rPr lang="ru-RU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Из интервью с сыном Семёна  Борисовича   Юрия Семеновича.</a:t>
            </a:r>
            <a:r>
              <a:rPr lang="ru-RU" sz="1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                                                 </a:t>
            </a:r>
          </a:p>
          <a:p>
            <a:pPr>
              <a:buNone/>
            </a:pPr>
            <a:endParaRPr lang="ru-RU" sz="16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None/>
            </a:pPr>
            <a:endParaRPr lang="ru-RU" sz="16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indent="14288">
              <a:buNone/>
            </a:pPr>
            <a:r>
              <a:rPr lang="ru-RU" sz="1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                                                                                                                                        </a:t>
            </a:r>
          </a:p>
          <a:p>
            <a:pPr indent="14288">
              <a:buNone/>
            </a:pPr>
            <a:endParaRPr lang="ru-RU" sz="16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indent="14288">
              <a:buNone/>
            </a:pPr>
            <a:endParaRPr lang="ru-RU" sz="16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indent="14288">
              <a:buNone/>
            </a:pPr>
            <a:endParaRPr lang="ru-RU" sz="16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indent="14288">
              <a:buNone/>
            </a:pPr>
            <a:endParaRPr lang="ru-RU" sz="16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indent="14288">
              <a:buNone/>
            </a:pPr>
            <a:endParaRPr lang="ru-RU" sz="16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indent="14288">
              <a:buNone/>
            </a:pPr>
            <a:endParaRPr lang="ru-RU" sz="16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indent="14288">
              <a:buNone/>
            </a:pPr>
            <a:endParaRPr lang="ru-RU" sz="16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indent="14288">
              <a:buNone/>
            </a:pPr>
            <a:endParaRPr lang="ru-RU" sz="16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indent="14288">
              <a:buNone/>
            </a:pPr>
            <a:endParaRPr lang="ru-RU" sz="16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indent="14288">
              <a:buNone/>
            </a:pPr>
            <a:endParaRPr lang="ru-RU" sz="16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indent="14288">
              <a:buNone/>
            </a:pPr>
            <a:r>
              <a:rPr lang="ru-RU" sz="1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Предприятие всегда  было на виду города с лучшей духовно-нравственной стороны. Например. Замечательная традиция накануне 8-ого Марта каждую женщину в вестибюле фабрики поздравлял свой </a:t>
            </a:r>
            <a:r>
              <a:rPr lang="ru-RU" sz="16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офсетовский</a:t>
            </a:r>
            <a:r>
              <a:rPr lang="ru-RU" sz="1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духовой оркестр. Организатор :Александр Петрович Сиваков. </a:t>
            </a:r>
            <a:endParaRPr lang="ru-RU" sz="1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6" name="Рисунок 5" descr="Духовой оркестр университета на первомайской демонстрации.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4661" y="2004391"/>
            <a:ext cx="4572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1061</TotalTime>
  <Words>1581</Words>
  <Application>Microsoft Office PowerPoint</Application>
  <PresentationFormat>Экран (4:3)</PresentationFormat>
  <Paragraphs>227</Paragraphs>
  <Slides>17</Slides>
  <Notes>17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     История легендарной офсетки  Докладчик: Сафонова София                                                                          Научный руководитель: Жуков Сергей                                                                                                  Владиславович         </vt:lpstr>
      <vt:lpstr>                                  Цель проекта: -изучение истории предприятия фабрики офсетной печати №2 города Дмитрова  через жизнь директора  Семёна Борисовича Бергера.   </vt:lpstr>
      <vt:lpstr>Актуальность :  50лет.Юбилей награды.            </vt:lpstr>
      <vt:lpstr> </vt:lpstr>
      <vt:lpstr>  Истории создания  и развития предприятия </vt:lpstr>
      <vt:lpstr>      Типография в подчинении ДМИТЛАГА  В начале 1930-х годов с началом строительства канал Москва-Волга типография была переведена  в новое помещение по Московской улице.  Перешла  в прямое подчинение Дмитлага под контролем ОГПУ(ФСБ).Ежемесячный лагерный журнал «На штурм трассы» был средством информации.     В нём печатались  стихи каналармейцев-«зеков».  Лозунгом на строительстве канала Москва-Волга стал призыв о«перековке» заключенных, о перевоспитании их в честных людей, Ярким проповедником «перековки» стал начальник Дмитлага Семен Фирин.  Слушай песню, землекоп! Слушай, землекопка!     Прогремит, как Перекоп, Наша Перековка!    После окончания строительства канала, в 1937 году,  типография была снова передана в ведение города.</vt:lpstr>
      <vt:lpstr>В годы Отечественной.</vt:lpstr>
      <vt:lpstr>Трудовые успехи.</vt:lpstr>
      <vt:lpstr>Культурная жизнь офсетки</vt:lpstr>
      <vt:lpstr>Последнее интервью</vt:lpstr>
      <vt:lpstr>Секрет жизненного успеха</vt:lpstr>
      <vt:lpstr>Продукция офсетной печати</vt:lpstr>
      <vt:lpstr>История возникновения станка офсетной печати</vt:lpstr>
      <vt:lpstr>Доказательство гипотезы Технология  печати. Что лучше офсетная печать или цифровая?  </vt:lpstr>
      <vt:lpstr>Общие выводы</vt:lpstr>
      <vt:lpstr>          Послесловие</vt:lpstr>
      <vt:lpstr>Спасибо за внимание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История легендарной офсетки.</dc:title>
  <dc:creator>Нефедов Филипп</dc:creator>
  <cp:keywords>Дмитров</cp:keywords>
  <cp:lastModifiedBy>Пользователь Windows</cp:lastModifiedBy>
  <cp:revision>140</cp:revision>
  <dcterms:created xsi:type="dcterms:W3CDTF">2022-03-06T13:11:15Z</dcterms:created>
  <dcterms:modified xsi:type="dcterms:W3CDTF">2022-04-03T09:20:46Z</dcterms:modified>
</cp:coreProperties>
</file>