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9" r:id="rId3"/>
    <p:sldId id="260" r:id="rId4"/>
    <p:sldId id="262" r:id="rId5"/>
    <p:sldId id="27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882896"/>
            <a:ext cx="4050792" cy="1197864"/>
          </a:xfrm>
          <a:noFill/>
        </p:spPr>
        <p:txBody>
          <a:bodyPr wrap="square" rtlCol="0">
            <a:spAutoFit/>
          </a:bodyPr>
          <a:lstStyle>
            <a:lvl1pPr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929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35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110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81921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555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100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444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163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1934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36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7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036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36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64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8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79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59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54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B93F1FC-8FC5-415E-98A1-2CE0E02FB3EF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76093FF-4126-456E-B981-D33DE674E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92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  <p:sldLayoutId id="2147483785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9BDC79-FAE8-489E-82B8-CCE8A90CA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6057" y="233265"/>
            <a:ext cx="6596743" cy="52930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002060"/>
                </a:solidFill>
                <a:latin typeface="Arial Black" panose="020B0A04020102020204" pitchFamily="34" charset="0"/>
                <a:cs typeface="Calibri" panose="020F0502020204030204" pitchFamily="34" charset="0"/>
              </a:rPr>
              <a:t>ФЕДОР АЛЕКСЕЕВИЧ РОМАНОВ. </a:t>
            </a:r>
            <a:r>
              <a:rPr lang="ru-RU" sz="3600" b="1" dirty="0">
                <a:solidFill>
                  <a:srgbClr val="002060"/>
                </a:solidFill>
                <a:latin typeface="Arial Black" panose="020B0A04020102020204" pitchFamily="34" charset="0"/>
                <a:cs typeface="Calibri" panose="020F0502020204030204" pitchFamily="34" charset="0"/>
              </a:rPr>
              <a:t>Внутренняя и внешняя политика</a:t>
            </a:r>
            <a:b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Calibri" panose="020F0502020204030204" pitchFamily="34" charset="0"/>
              </a:rPr>
            </a:br>
            <a:br>
              <a:rPr lang="ru-RU" b="1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ru-RU" b="1" dirty="0">
                <a:solidFill>
                  <a:srgbClr val="002060"/>
                </a:solidFill>
                <a:cs typeface="Calibri" panose="020F0502020204030204" pitchFamily="34" charset="0"/>
              </a:rPr>
              <a:t> 1676 – 1682 гг.</a:t>
            </a:r>
            <a:br>
              <a:rPr lang="ru-RU" b="1" dirty="0">
                <a:solidFill>
                  <a:srgbClr val="002060"/>
                </a:solidFill>
                <a:cs typeface="Calibri" panose="020F0502020204030204" pitchFamily="34" charset="0"/>
              </a:rPr>
            </a:br>
            <a:br>
              <a:rPr lang="ru-RU" b="1" dirty="0">
                <a:solidFill>
                  <a:srgbClr val="002060"/>
                </a:solidFill>
                <a:cs typeface="Calibri" panose="020F0502020204030204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Презентацию выполнила: Бирюкова Г. В.  Учитель истории МОУ Тоншаевская СОШ</a:t>
            </a:r>
            <a:endParaRPr lang="ru-RU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C7AE9FC-96F5-43A8-9C48-9F1931F8E0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192" y="744561"/>
            <a:ext cx="3649664" cy="478177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14903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4D0CE5-96A7-4BC6-B0D7-1919AF829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35902"/>
            <a:ext cx="10396882" cy="8024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ВНЕШНЯЯ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AF95E9-359D-421B-A903-45EE525528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05273" y="1138335"/>
            <a:ext cx="6811347" cy="4320226"/>
          </a:xfrm>
        </p:spPr>
        <p:txBody>
          <a:bodyPr>
            <a:noAutofit/>
          </a:bodyPr>
          <a:lstStyle/>
          <a:p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1676 по 1681 гг. </a:t>
            </a:r>
            <a:r>
              <a:rPr lang="ru-RU" sz="2400" b="1" dirty="0">
                <a:solidFill>
                  <a:srgbClr val="4D4D4D"/>
                </a:solidFill>
                <a:latin typeface="Arial" panose="020B0604020202020204" pitchFamily="34" charset="0"/>
              </a:rPr>
              <a:t>- </a:t>
            </a: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русско-турецкая война (или «Чигиринские походы»).</a:t>
            </a:r>
          </a:p>
          <a:p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Целью России в этой войне было:</a:t>
            </a:r>
          </a:p>
          <a:p>
            <a:pPr>
              <a:buFontTx/>
              <a:buChar char="-"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стремление не допустить захвата украинских земель Турцией, </a:t>
            </a:r>
          </a:p>
          <a:p>
            <a:pPr>
              <a:buFontTx/>
              <a:buChar char="-"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желание удержать Чигирин, </a:t>
            </a:r>
          </a:p>
          <a:p>
            <a:pPr>
              <a:buFontTx/>
              <a:buChar char="-"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подтвердить условия Андрусовского перемирия</a:t>
            </a:r>
            <a:endParaRPr lang="ru-RU" sz="2400" b="1" dirty="0"/>
          </a:p>
        </p:txBody>
      </p:sp>
      <p:pic>
        <p:nvPicPr>
          <p:cNvPr id="2050" name="Picture 2" descr="Чигиринские походы | Такая История | Дзен">
            <a:extLst>
              <a:ext uri="{FF2B5EF4-FFF2-40B4-BE49-F238E27FC236}">
                <a16:creationId xmlns:a16="http://schemas.microsoft.com/office/drawing/2014/main" id="{012412E8-4C30-4115-8BFE-E7915B497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433" y="1436916"/>
            <a:ext cx="3675372" cy="297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576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A325C-6AC8-4F19-9497-E0767D22F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401216"/>
            <a:ext cx="10396882" cy="1082199"/>
          </a:xfrm>
        </p:spPr>
        <p:txBody>
          <a:bodyPr/>
          <a:lstStyle/>
          <a:p>
            <a:pPr algn="ctr"/>
            <a:r>
              <a:rPr lang="ru-RU" dirty="0"/>
              <a:t>ВНЕШНЯЯ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ACEFA9-1FBC-461F-A1B4-77A9561672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-111967" y="2063396"/>
            <a:ext cx="6344816" cy="3311189"/>
          </a:xfrm>
        </p:spPr>
        <p:txBody>
          <a:bodyPr>
            <a:noAutofit/>
          </a:bodyPr>
          <a:lstStyle/>
          <a:p>
            <a:pPr algn="ctr"/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ЦЕЛЬ Турции В ЭТОЙ ВОЙНЕ:</a:t>
            </a:r>
          </a:p>
          <a:p>
            <a:pPr algn="ctr">
              <a:buFontTx/>
              <a:buChar char="-"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захватить часть украинских земель,</a:t>
            </a:r>
          </a:p>
          <a:p>
            <a:pPr algn="ctr">
              <a:buFontTx/>
              <a:buChar char="-"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сделать Чигирин форпостом для дальнейшего продвижения по территории Украины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 Турцию поддержало Крымское ханство</a:t>
            </a:r>
            <a:endParaRPr lang="ru-RU" sz="2400" b="1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8BCB7D3-2F8F-4797-8CD7-2DB5A0A80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46" y="1564815"/>
            <a:ext cx="4694344" cy="331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67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38DCD-91AE-45BC-A326-1B6C34FB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363895"/>
            <a:ext cx="10396882" cy="951722"/>
          </a:xfrm>
        </p:spPr>
        <p:txBody>
          <a:bodyPr/>
          <a:lstStyle/>
          <a:p>
            <a:pPr algn="ctr"/>
            <a:r>
              <a:rPr lang="ru-RU" dirty="0"/>
              <a:t>ВНЕШНЯЯ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1042BA-156C-41C9-A449-7F5BE33214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314" y="2063396"/>
            <a:ext cx="6030687" cy="3311189"/>
          </a:xfrm>
        </p:spPr>
        <p:txBody>
          <a:bodyPr>
            <a:normAutofit fontScale="92500"/>
          </a:bodyPr>
          <a:lstStyle/>
          <a:p>
            <a:r>
              <a:rPr lang="ru-RU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Война завершилась в 1681 г. подписанием Бахчисарайского мира с турками</a:t>
            </a:r>
            <a:r>
              <a:rPr lang="ru-RU" b="0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ru-RU" b="0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Русский посол Василий Тяпкин добился от Турции двадцатилетнего перемирия. </a:t>
            </a:r>
          </a:p>
          <a:p>
            <a:r>
              <a:rPr lang="ru-RU" b="0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Турция и Крымское ханство признали власть России над Киевом и Левобережной Украиной.</a:t>
            </a: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E71911F-E60E-4237-9867-4BAC4C87A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766" y="1744978"/>
            <a:ext cx="5141433" cy="362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484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7E8CB-8EEC-4D95-ABE9-7DACEC919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Итоги правления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0E60FD-4F91-4506-9790-153E1A029E5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Краткосрочное правление Федора Алексеевича в целом продолжило предшествующую линию, как во внутренней, так и во внешней политике. </a:t>
            </a:r>
          </a:p>
          <a:p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Однако, тот факт, что у Федора на момент смерти не было сыновей, то есть не было прямого наследника престола, стал поводом для борьбы за власть между боярскими группировками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93294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2DF11-99B4-4B78-83A2-3828D0FFC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СЛОВАРЬ ТЕРМИНОВ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CFF03C-D213-4621-B39B-747D42A4E13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ru-RU" sz="2400" b="1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ДАТОЧНЫЕ ЛЮДИ </a:t>
            </a:r>
            <a:r>
              <a:rPr lang="ru-RU" sz="2400" b="1" i="0" dirty="0">
                <a:solidFill>
                  <a:srgbClr val="333333"/>
                </a:solidFill>
                <a:effectLst/>
                <a:latin typeface="Georgia" panose="02040502050405020303" pitchFamily="18" charset="0"/>
              </a:rPr>
              <a:t>- 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пожизненно военнообязанные в Русском государстве в 16-17 вв., выставлявшиеся Городским И сельским населением для службы в войске в военное время.</a:t>
            </a:r>
          </a:p>
          <a:p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Подворное налогообложение </a:t>
            </a:r>
            <a:r>
              <a:rPr lang="ru-RU" sz="2400" b="0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– система налогообложения, при которой основной единицей налогообложения является крестьянский двор.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3445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57979CB-D73C-4C76-90F2-72417BC1A40C}"/>
              </a:ext>
            </a:extLst>
          </p:cNvPr>
          <p:cNvSpPr txBox="1"/>
          <p:nvPr/>
        </p:nvSpPr>
        <p:spPr>
          <a:xfrm>
            <a:off x="214604" y="186612"/>
            <a:ext cx="6951306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i="0" dirty="0">
                <a:solidFill>
                  <a:srgbClr val="262626"/>
                </a:solidFill>
                <a:effectLst/>
                <a:latin typeface="Arial Black" panose="020B0A04020102020204" pitchFamily="34" charset="0"/>
              </a:rPr>
              <a:t>9 июня 1661 года на свет появился Фёдор Алексеевич Романов, сын русского царя Алексея Михайловича, </a:t>
            </a:r>
          </a:p>
          <a:p>
            <a:pPr algn="ctr"/>
            <a:r>
              <a:rPr lang="ru-RU" sz="2400" i="0" dirty="0">
                <a:solidFill>
                  <a:srgbClr val="262626"/>
                </a:solidFill>
                <a:effectLst/>
                <a:latin typeface="Arial Black" panose="020B0A04020102020204" pitchFamily="34" charset="0"/>
              </a:rPr>
              <a:t>сменивший отца на престоле в 1676 году</a:t>
            </a:r>
          </a:p>
          <a:p>
            <a:pPr algn="l"/>
            <a:endParaRPr lang="ru-RU" sz="2400" i="0" dirty="0">
              <a:solidFill>
                <a:srgbClr val="262626"/>
              </a:solidFill>
              <a:effectLst/>
              <a:latin typeface="Arial Black" panose="020B0A04020102020204" pitchFamily="34" charset="0"/>
            </a:endParaRPr>
          </a:p>
          <a:p>
            <a:pPr algn="just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 1670 году В ВОЗРАСТЕ 9 ЛЕТ СТАЛ НАСЛЕДНИКОМ ПРЕСТОЛА. </a:t>
            </a:r>
          </a:p>
          <a:p>
            <a:pPr algn="just"/>
            <a:endParaRPr lang="ru-RU" sz="2400" b="1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ФЁДОР АЛЕКСЕЕВИЧ БЫЛ СЛАБ </a:t>
            </a:r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БОЛЕЛ ЦИНГОЙ И СТРАДАЛ ОТ СОПУТСТВОВАВШЕГО ЕЙ ОПУХАНИЯ НОГ. </a:t>
            </a:r>
          </a:p>
          <a:p>
            <a:pPr algn="just"/>
            <a:endParaRPr lang="ru-RU" sz="2400" b="1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ДВАЖДЫ БЫЛ ЖЕНАТ, НО НАСЛЕДНИКОВ НЕ ОСТАВИЛ.</a:t>
            </a:r>
            <a:endParaRPr lang="ru-RU" sz="2400" b="1" i="0" dirty="0">
              <a:solidFill>
                <a:srgbClr val="26262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2000" b="1" i="0" dirty="0">
              <a:solidFill>
                <a:srgbClr val="26262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0">
            <a:extLst>
              <a:ext uri="{FF2B5EF4-FFF2-40B4-BE49-F238E27FC236}">
                <a16:creationId xmlns:a16="http://schemas.microsoft.com/office/drawing/2014/main" id="{CC42615B-8056-45C8-B56B-85FF2BDA2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294" y="559836"/>
            <a:ext cx="3766640" cy="4362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11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D1D2A56-9BC4-4A8B-8311-E671585B9394}"/>
              </a:ext>
            </a:extLst>
          </p:cNvPr>
          <p:cNvSpPr txBox="1"/>
          <p:nvPr/>
        </p:nvSpPr>
        <p:spPr>
          <a:xfrm>
            <a:off x="4254760" y="363894"/>
            <a:ext cx="745515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i="0" dirty="0">
                <a:solidFill>
                  <a:srgbClr val="262626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 </a:t>
            </a:r>
            <a:r>
              <a:rPr lang="ru-RU" sz="2400" b="1" i="0" dirty="0">
                <a:solidFill>
                  <a:srgbClr val="262626"/>
                </a:solidFill>
                <a:effectLst/>
                <a:latin typeface="Arial Black" panose="020B0A04020102020204" pitchFamily="34" charset="0"/>
                <a:cs typeface="Arial" panose="020B0604020202020204" pitchFamily="34" charset="0"/>
              </a:rPr>
              <a:t>Главным воспитателем, учителем и духовным наставником Федора Алексеевича стал выдающийся философ, поэт и богослов Симеон Полоцкий. </a:t>
            </a: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БУДУЩИЙ ЦАРЬ ИЗУЧАЛ:</a:t>
            </a: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ЕВРОПЕЙСКИЕ ЯЗЫКИ, </a:t>
            </a: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ЛАТЫНЬ, </a:t>
            </a: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РИТОРИКУ,</a:t>
            </a: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ФИЛОСОФИЮ,</a:t>
            </a:r>
          </a:p>
          <a:p>
            <a:pPr algn="ctr"/>
            <a:r>
              <a:rPr lang="ru-RU" sz="2400" b="1" dirty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БОГОСЛОВИЕ</a:t>
            </a:r>
            <a:endParaRPr lang="ru-RU" sz="2400" b="1" i="0" dirty="0">
              <a:solidFill>
                <a:srgbClr val="26262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b="1" i="0" dirty="0">
                <a:solidFill>
                  <a:srgbClr val="26262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ЗНАКОМИЛСЯ С ВЕЛИКИМИ ПРОИЗВЕДЕНИЯМИ КЛАССКОВ АНТИЧНОСТИ, ЗАНИМАЛСЯ ДУХОВНОЙ МУЗЫКОЙ. 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http://player.myshared.ru/905352/data/images/img17.jpg">
            <a:extLst>
              <a:ext uri="{FF2B5EF4-FFF2-40B4-BE49-F238E27FC236}">
                <a16:creationId xmlns:a16="http://schemas.microsoft.com/office/drawing/2014/main" id="{A4EC0E57-A9EC-4170-BE85-F62B6767E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444" y="503853"/>
            <a:ext cx="3793001" cy="477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204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67E746-7C97-4B77-B64E-32E2C7711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626" y="349898"/>
            <a:ext cx="10396882" cy="7976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78F9AB-9EE5-4741-86C1-24732DD7510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1258" y="1306286"/>
            <a:ext cx="10702211" cy="406829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В 1677 году была проведена подворная перепись населения</a:t>
            </a:r>
            <a:endParaRPr lang="ru-RU" sz="2400" b="1" u="sng" dirty="0">
              <a:solidFill>
                <a:srgbClr val="4D4D4D"/>
              </a:solidFill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 цель - ввести новое налогообложение. 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Налоговая реформа была проведена в 1679 – 1681 ГГ: прежнее, </a:t>
            </a: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поземельное</a:t>
            </a: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 налогообложение, заменено на новый налог, который </a:t>
            </a: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взимался с двора. </a:t>
            </a:r>
          </a:p>
          <a:p>
            <a:pPr marL="0" indent="0" algn="ctr">
              <a:buNone/>
            </a:pPr>
            <a:r>
              <a:rPr lang="ru-RU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6767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C51C0-742D-4DCA-95B4-9ED7D5D8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05274"/>
            <a:ext cx="10396882" cy="1073020"/>
          </a:xfrm>
        </p:spPr>
        <p:txBody>
          <a:bodyPr/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pic>
        <p:nvPicPr>
          <p:cNvPr id="5122" name="Picture 2" descr="Художник - Николай Орлов">
            <a:extLst>
              <a:ext uri="{FF2B5EF4-FFF2-40B4-BE49-F238E27FC236}">
                <a16:creationId xmlns:a16="http://schemas.microsoft.com/office/drawing/2014/main" id="{58BC1A3E-7F64-405C-8DD5-E4F10DB5D53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644" y="1278294"/>
            <a:ext cx="7118039" cy="451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3BCDD6-6100-4D92-86A4-007596547400}"/>
              </a:ext>
            </a:extLst>
          </p:cNvPr>
          <p:cNvSpPr txBox="1"/>
          <p:nvPr/>
        </p:nvSpPr>
        <p:spPr>
          <a:xfrm>
            <a:off x="279919" y="1278294"/>
            <a:ext cx="349898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ЧАСТЬ НАЛОГОВ ТЕПЕРЬ ВСЕГДА СОБИРАЛАСЬ В НАТУРАЛЬНОМ ВИДЕ, ДЛЯ БОЛЕЕ ТОЧНОГО СБОРА НАЛОГОВ ВВЕДЕНА </a:t>
            </a: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ЕДИНАЯ СИСТЕМА МЕР И ВЕСОВ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311354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9FA63-6C2A-4BB7-BB50-05C876C6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23936"/>
            <a:ext cx="10396882" cy="97971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B4A108-1E89-4731-B2DF-47A01D6677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390262"/>
            <a:ext cx="10394707" cy="39843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В 1680 г. была проведена военно-окружная реформ</a:t>
            </a: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а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- Результат - страна была поделена на 9 военных округов, возглавляемых воеводами. 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- В обязанность каждому округу вменялось поставлять определенное число даточных людей в армию.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rgbClr val="4D4D4D"/>
                </a:solidFill>
                <a:latin typeface="Arial" panose="020B0604020202020204" pitchFamily="34" charset="0"/>
              </a:rPr>
              <a:t>- </a:t>
            </a: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Один даточный человек выбирался с 25 дворов.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09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8D7FD8-A787-4BE5-A8E0-8CD06CC0A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03" y="331451"/>
            <a:ext cx="10396882" cy="1040150"/>
          </a:xfrm>
        </p:spPr>
        <p:txBody>
          <a:bodyPr/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E25E90-DFAE-4210-BCFA-E07CF7A5B7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1" y="1642188"/>
            <a:ext cx="5780314" cy="373239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1682 год -  отмена местничества. </a:t>
            </a:r>
          </a:p>
          <a:p>
            <a:pPr marL="0" indent="0" algn="ctr">
              <a:buNone/>
            </a:pPr>
            <a:r>
              <a:rPr lang="ru-RU" sz="26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По указу 1682 года подтверждалась обязанность всех дворян служить в армии </a:t>
            </a:r>
          </a:p>
          <a:p>
            <a:pPr marL="0" indent="0" algn="ctr">
              <a:buNone/>
            </a:pPr>
            <a:endParaRPr lang="ru-RU" b="1" i="0" dirty="0">
              <a:solidFill>
                <a:srgbClr val="4D4D4D"/>
              </a:solidFill>
              <a:effectLst/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 теперь стаж за военную службу начислялся не в дворянском ополчении, а в окружных полках.</a:t>
            </a:r>
            <a:endParaRPr lang="ru-RU" b="1" dirty="0"/>
          </a:p>
        </p:txBody>
      </p:sp>
      <p:pic>
        <p:nvPicPr>
          <p:cNvPr id="4098" name="Picture 2" descr="Отмена местничества в 1682 году">
            <a:extLst>
              <a:ext uri="{FF2B5EF4-FFF2-40B4-BE49-F238E27FC236}">
                <a16:creationId xmlns:a16="http://schemas.microsoft.com/office/drawing/2014/main" id="{1D4F35A2-6699-4054-8885-3F7128CD73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097" y="1678538"/>
            <a:ext cx="4794406" cy="350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431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0418A-DFE2-44CC-9576-2CD8B06EA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98580"/>
            <a:ext cx="10396882" cy="1184835"/>
          </a:xfrm>
        </p:spPr>
        <p:txBody>
          <a:bodyPr/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52AE0D-2BDA-4DC1-8ABC-01DD696068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483416"/>
            <a:ext cx="10394707" cy="38911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0" u="sng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1681 год - открывается Типографская школа, 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которая становится основой будущей </a:t>
            </a:r>
          </a:p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Славяно-греко-латинской академии.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48421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56FEA-E088-4AE4-8941-E755C44F6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419878"/>
            <a:ext cx="10396882" cy="1063537"/>
          </a:xfrm>
        </p:spPr>
        <p:txBody>
          <a:bodyPr/>
          <a:lstStyle/>
          <a:p>
            <a:pPr algn="ctr"/>
            <a:r>
              <a:rPr lang="ru-RU" dirty="0"/>
              <a:t>ВНУТРЕННЯЯ  ПОЛИТИКА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F67A1A-098E-4BDC-A3DF-768B8BFCF86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i="0" dirty="0">
                <a:solidFill>
                  <a:srgbClr val="4D4D4D"/>
                </a:solidFill>
                <a:effectLst/>
                <a:latin typeface="Arial" panose="020B0604020202020204" pitchFamily="34" charset="0"/>
              </a:rPr>
              <a:t>Реформы в правление Федора Алексеевича проводились хаотично, спонтанно, однако они, вкупе с политикой царевны Софьи, стали прочной основой для дальнейших масштабных преобразований, которые впоследствии проводил Петр I.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789123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513</TotalTime>
  <Words>540</Words>
  <Application>Microsoft Office PowerPoint</Application>
  <PresentationFormat>Широкоэкранный</PresentationFormat>
  <Paragraphs>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Arial</vt:lpstr>
      <vt:lpstr>Arial Black</vt:lpstr>
      <vt:lpstr>Arial Narrow</vt:lpstr>
      <vt:lpstr>Georgia</vt:lpstr>
      <vt:lpstr>Impact</vt:lpstr>
      <vt:lpstr>Главное мероприятие</vt:lpstr>
      <vt:lpstr>ФЕДОР АЛЕКСЕЕВИЧ РОМАНОВ. Внутренняя и внешняя политика   1676 – 1682 гг.  Презентацию выполнила: Бирюкова Г. В.  Учитель истории МОУ Тоншаевская СОШ</vt:lpstr>
      <vt:lpstr>Презентация PowerPoint</vt:lpstr>
      <vt:lpstr>Презентация PowerPoint</vt:lpstr>
      <vt:lpstr>ВНУТРЕННЯЯ  ПОЛИТИКА</vt:lpstr>
      <vt:lpstr>ВНУТРЕННЯЯ  ПОЛИТИКА</vt:lpstr>
      <vt:lpstr>ВНУТРЕННЯЯ  ПОЛИТИКА</vt:lpstr>
      <vt:lpstr>ВНУТРЕННЯЯ  ПОЛИТИКА</vt:lpstr>
      <vt:lpstr>ВНУТРЕННЯЯ  ПОЛИТИКА</vt:lpstr>
      <vt:lpstr>ВНУТРЕННЯЯ  ПОЛИТИКА</vt:lpstr>
      <vt:lpstr>ВНЕШНЯЯ  ПОЛИТИКА</vt:lpstr>
      <vt:lpstr>ВНЕШНЯЯ  ПОЛИТИКА</vt:lpstr>
      <vt:lpstr>ВНЕШНЯЯ  ПОЛИТИКА</vt:lpstr>
      <vt:lpstr>Итоги правления</vt:lpstr>
      <vt:lpstr>СЛОВАРЬ ТЕРМИНОВ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ФЕДОР АЛЕКСЕЕВИЧ РОМАНОВ   1676 – 1682 гг.</dc:title>
  <dc:creator>1 int</dc:creator>
  <cp:lastModifiedBy>1 int</cp:lastModifiedBy>
  <cp:revision>7</cp:revision>
  <dcterms:created xsi:type="dcterms:W3CDTF">2024-06-07T07:17:40Z</dcterms:created>
  <dcterms:modified xsi:type="dcterms:W3CDTF">2024-07-30T10:24:46Z</dcterms:modified>
</cp:coreProperties>
</file>